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60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y="6858000" cx="9144000"/>
  <p:notesSz cx="6858000" cy="9144000"/>
  <p:embeddedFontLst>
    <p:embeddedFont>
      <p:font typeface="Arial Narrow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gVm6nye6uG/x+9hvFmwyojlVA2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C070B20-E8AC-4984-8B70-9047FBC5D2AD}">
  <a:tblStyle styleId="{6C070B20-E8AC-4984-8B70-9047FBC5D2A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italic.fntdata"/><Relationship Id="rId20" Type="http://schemas.openxmlformats.org/officeDocument/2006/relationships/slide" Target="slides/slide12.xml"/><Relationship Id="rId42" Type="http://customschemas.google.com/relationships/presentationmetadata" Target="metadata"/><Relationship Id="rId41" Type="http://schemas.openxmlformats.org/officeDocument/2006/relationships/font" Target="fonts/ArialNarrow-boldItalic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font" Target="fonts/ArialNarrow-bold.fntdata"/><Relationship Id="rId16" Type="http://schemas.openxmlformats.org/officeDocument/2006/relationships/slide" Target="slides/slide8.xml"/><Relationship Id="rId38" Type="http://schemas.openxmlformats.org/officeDocument/2006/relationships/font" Target="fonts/ArialNarrow-regular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Scalability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31737031455344"/>
          <c:y val="0.10594280569095267"/>
          <c:w val="0.77188299431583296"/>
          <c:h val="0.64945394198810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SARVAM UCS SME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SIP Users</c:v>
                </c:pt>
                <c:pt idx="1">
                  <c:v>SIP Trunks</c:v>
                </c:pt>
                <c:pt idx="2">
                  <c:v>VOIP CHNLS</c:v>
                </c:pt>
                <c:pt idx="3">
                  <c:v>VMS CHNLS</c:v>
                </c:pt>
                <c:pt idx="4">
                  <c:v>Analog Users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1000</c:v>
                </c:pt>
                <c:pt idx="1">
                  <c:v>100</c:v>
                </c:pt>
                <c:pt idx="2">
                  <c:v>128</c:v>
                </c:pt>
                <c:pt idx="3">
                  <c:v>64</c:v>
                </c:pt>
                <c:pt idx="4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2-475D-B33E-374CE0BDBF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SARVAM UCS 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SIP Users</c:v>
                </c:pt>
                <c:pt idx="1">
                  <c:v>SIP Trunks</c:v>
                </c:pt>
                <c:pt idx="2">
                  <c:v>VOIP CHNLS</c:v>
                </c:pt>
                <c:pt idx="3">
                  <c:v>VMS CHNLS</c:v>
                </c:pt>
                <c:pt idx="4">
                  <c:v>Analog Users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2000</c:v>
                </c:pt>
                <c:pt idx="1">
                  <c:v>100</c:v>
                </c:pt>
                <c:pt idx="2">
                  <c:v>256</c:v>
                </c:pt>
                <c:pt idx="3">
                  <c:v>64</c:v>
                </c:pt>
                <c:pt idx="4">
                  <c:v>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2-475D-B33E-374CE0BDBF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3400064"/>
        <c:axId val="113422336"/>
      </c:barChart>
      <c:catAx>
        <c:axId val="1134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22336"/>
        <c:crosses val="autoZero"/>
        <c:auto val="1"/>
        <c:lblAlgn val="ctr"/>
        <c:lblOffset val="100"/>
        <c:noMultiLvlLbl val="0"/>
      </c:catAx>
      <c:valAx>
        <c:axId val="11342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00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4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4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4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5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1" id="167" name="Google Shape;167;p55"/>
          <p:cNvPicPr preferRelativeResize="0"/>
          <p:nvPr/>
        </p:nvPicPr>
        <p:blipFill rotWithShape="1">
          <a:blip r:embed="rId2">
            <a:alphaModFix/>
          </a:blip>
          <a:srcRect b="45046" l="0" r="14280" t="0"/>
          <a:stretch/>
        </p:blipFill>
        <p:spPr>
          <a:xfrm>
            <a:off x="387350" y="3802063"/>
            <a:ext cx="8756650" cy="3055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2" id="168" name="Google Shape;168;p55"/>
          <p:cNvPicPr preferRelativeResize="0"/>
          <p:nvPr/>
        </p:nvPicPr>
        <p:blipFill rotWithShape="1">
          <a:blip r:embed="rId3">
            <a:alphaModFix/>
          </a:blip>
          <a:srcRect b="0" l="0" r="11814" t="0"/>
          <a:stretch/>
        </p:blipFill>
        <p:spPr>
          <a:xfrm>
            <a:off x="387350" y="1882775"/>
            <a:ext cx="8756650" cy="190341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5"/>
          <p:cNvSpPr txBox="1"/>
          <p:nvPr/>
        </p:nvSpPr>
        <p:spPr>
          <a:xfrm>
            <a:off x="7781925" y="6459538"/>
            <a:ext cx="11811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© MZA Ltd. 2012</a:t>
            </a:r>
            <a:endParaRPr/>
          </a:p>
        </p:txBody>
      </p:sp>
      <p:sp>
        <p:nvSpPr>
          <p:cNvPr id="170" name="Google Shape;170;p55"/>
          <p:cNvSpPr/>
          <p:nvPr/>
        </p:nvSpPr>
        <p:spPr>
          <a:xfrm>
            <a:off x="160338" y="6410325"/>
            <a:ext cx="417512" cy="293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0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5"/>
          <p:cNvSpPr txBox="1"/>
          <p:nvPr/>
        </p:nvSpPr>
        <p:spPr>
          <a:xfrm>
            <a:off x="638175" y="6604000"/>
            <a:ext cx="78581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‘The Global Telecommunications Market’</a:t>
            </a:r>
            <a:endParaRPr/>
          </a:p>
        </p:txBody>
      </p:sp>
      <p:pic>
        <p:nvPicPr>
          <p:cNvPr descr="mza final file_500" id="172" name="Google Shape;17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6638" y="358775"/>
            <a:ext cx="2894012" cy="11128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6"/>
          <p:cNvSpPr txBox="1"/>
          <p:nvPr>
            <p:ph type="title"/>
          </p:nvPr>
        </p:nvSpPr>
        <p:spPr>
          <a:xfrm>
            <a:off x="400050" y="71438"/>
            <a:ext cx="82438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6"/>
          <p:cNvSpPr txBox="1"/>
          <p:nvPr>
            <p:ph idx="1" type="body"/>
          </p:nvPr>
        </p:nvSpPr>
        <p:spPr>
          <a:xfrm>
            <a:off x="427038" y="1184275"/>
            <a:ext cx="8208962" cy="475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8"/>
          <p:cNvSpPr txBox="1"/>
          <p:nvPr>
            <p:ph type="title"/>
          </p:nvPr>
        </p:nvSpPr>
        <p:spPr>
          <a:xfrm>
            <a:off x="400050" y="71438"/>
            <a:ext cx="82438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8"/>
          <p:cNvSpPr txBox="1"/>
          <p:nvPr>
            <p:ph idx="1" type="body"/>
          </p:nvPr>
        </p:nvSpPr>
        <p:spPr>
          <a:xfrm>
            <a:off x="427038" y="1184275"/>
            <a:ext cx="4027487" cy="475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84" name="Google Shape;184;p58"/>
          <p:cNvSpPr txBox="1"/>
          <p:nvPr>
            <p:ph idx="2" type="body"/>
          </p:nvPr>
        </p:nvSpPr>
        <p:spPr>
          <a:xfrm>
            <a:off x="4606925" y="1184275"/>
            <a:ext cx="4029075" cy="475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88" name="Google Shape;188;p5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89" name="Google Shape;189;p5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90" name="Google Shape;190;p5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0"/>
          <p:cNvSpPr txBox="1"/>
          <p:nvPr>
            <p:ph type="title"/>
          </p:nvPr>
        </p:nvSpPr>
        <p:spPr>
          <a:xfrm>
            <a:off x="400050" y="71438"/>
            <a:ext cx="82438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97" name="Google Shape;197;p6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6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4"/>
          <p:cNvSpPr txBox="1"/>
          <p:nvPr>
            <p:ph type="title"/>
          </p:nvPr>
        </p:nvSpPr>
        <p:spPr>
          <a:xfrm>
            <a:off x="400050" y="71438"/>
            <a:ext cx="82438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4"/>
          <p:cNvSpPr txBox="1"/>
          <p:nvPr>
            <p:ph idx="1" type="body"/>
          </p:nvPr>
        </p:nvSpPr>
        <p:spPr>
          <a:xfrm rot="5400000">
            <a:off x="2155825" y="-544512"/>
            <a:ext cx="4751388" cy="8208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5"/>
          <p:cNvSpPr txBox="1"/>
          <p:nvPr>
            <p:ph type="title"/>
          </p:nvPr>
        </p:nvSpPr>
        <p:spPr>
          <a:xfrm rot="5400000">
            <a:off x="4681538" y="1973263"/>
            <a:ext cx="5864225" cy="206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65"/>
          <p:cNvSpPr txBox="1"/>
          <p:nvPr>
            <p:ph idx="1" type="body"/>
          </p:nvPr>
        </p:nvSpPr>
        <p:spPr>
          <a:xfrm rot="5400000">
            <a:off x="483394" y="-11906"/>
            <a:ext cx="5864225" cy="6030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able" type="tbl">
  <p:cSld name="TABL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6"/>
          <p:cNvSpPr txBox="1"/>
          <p:nvPr>
            <p:ph type="title"/>
          </p:nvPr>
        </p:nvSpPr>
        <p:spPr>
          <a:xfrm>
            <a:off x="400050" y="71438"/>
            <a:ext cx="82438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1" id="160" name="Google Shape;160;p54"/>
          <p:cNvPicPr preferRelativeResize="0"/>
          <p:nvPr/>
        </p:nvPicPr>
        <p:blipFill rotWithShape="1">
          <a:blip r:embed="rId2">
            <a:alphaModFix/>
          </a:blip>
          <a:srcRect b="0" l="0" r="5872" t="0"/>
          <a:stretch/>
        </p:blipFill>
        <p:spPr>
          <a:xfrm>
            <a:off x="390525" y="146050"/>
            <a:ext cx="8753475" cy="58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4"/>
          <p:cNvSpPr txBox="1"/>
          <p:nvPr>
            <p:ph type="title"/>
          </p:nvPr>
        </p:nvSpPr>
        <p:spPr>
          <a:xfrm>
            <a:off x="400050" y="71438"/>
            <a:ext cx="8243888" cy="719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54"/>
          <p:cNvSpPr txBox="1"/>
          <p:nvPr>
            <p:ph idx="1" type="body"/>
          </p:nvPr>
        </p:nvSpPr>
        <p:spPr>
          <a:xfrm>
            <a:off x="427038" y="1184275"/>
            <a:ext cx="8208962" cy="475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54"/>
          <p:cNvSpPr/>
          <p:nvPr/>
        </p:nvSpPr>
        <p:spPr>
          <a:xfrm>
            <a:off x="169863" y="6438900"/>
            <a:ext cx="417512" cy="255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0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4"/>
          <p:cNvSpPr txBox="1"/>
          <p:nvPr/>
        </p:nvSpPr>
        <p:spPr>
          <a:xfrm>
            <a:off x="7781925" y="6459538"/>
            <a:ext cx="11811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© MZA Ltd. 2012</a:t>
            </a:r>
            <a:endParaRPr/>
          </a:p>
        </p:txBody>
      </p:sp>
      <p:sp>
        <p:nvSpPr>
          <p:cNvPr id="165" name="Google Shape;165;p54"/>
          <p:cNvSpPr txBox="1"/>
          <p:nvPr/>
        </p:nvSpPr>
        <p:spPr>
          <a:xfrm>
            <a:off x="638175" y="6604000"/>
            <a:ext cx="78581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‘The Global Telecommunications Market’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5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4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jp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2.jpg"/><Relationship Id="rId9" Type="http://schemas.openxmlformats.org/officeDocument/2006/relationships/image" Target="../media/image34.jpg"/><Relationship Id="rId5" Type="http://schemas.openxmlformats.org/officeDocument/2006/relationships/image" Target="../media/image26.jpg"/><Relationship Id="rId6" Type="http://schemas.openxmlformats.org/officeDocument/2006/relationships/image" Target="../media/image29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36.png"/><Relationship Id="rId5" Type="http://schemas.openxmlformats.org/officeDocument/2006/relationships/image" Target="../media/image33.jpg"/><Relationship Id="rId6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31.jpg"/><Relationship Id="rId5" Type="http://schemas.openxmlformats.org/officeDocument/2006/relationships/image" Target="../media/image35.jpg"/><Relationship Id="rId6" Type="http://schemas.openxmlformats.org/officeDocument/2006/relationships/image" Target="../media/image38.jpg"/><Relationship Id="rId7" Type="http://schemas.openxmlformats.org/officeDocument/2006/relationships/image" Target="../media/image40.jpg"/><Relationship Id="rId8" Type="http://schemas.openxmlformats.org/officeDocument/2006/relationships/image" Target="../media/image4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51.jpg"/><Relationship Id="rId5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55.jpg"/><Relationship Id="rId5" Type="http://schemas.openxmlformats.org/officeDocument/2006/relationships/image" Target="../media/image41.jp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jpg"/><Relationship Id="rId10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35.jpg"/><Relationship Id="rId9" Type="http://schemas.openxmlformats.org/officeDocument/2006/relationships/image" Target="../media/image46.jpg"/><Relationship Id="rId5" Type="http://schemas.openxmlformats.org/officeDocument/2006/relationships/image" Target="../media/image43.jpg"/><Relationship Id="rId6" Type="http://schemas.openxmlformats.org/officeDocument/2006/relationships/image" Target="../media/image42.jpg"/><Relationship Id="rId7" Type="http://schemas.openxmlformats.org/officeDocument/2006/relationships/image" Target="../media/image44.jpg"/><Relationship Id="rId8" Type="http://schemas.openxmlformats.org/officeDocument/2006/relationships/image" Target="../media/image4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40.jpg"/><Relationship Id="rId5" Type="http://schemas.openxmlformats.org/officeDocument/2006/relationships/image" Target="../media/image52.jpg"/><Relationship Id="rId6" Type="http://schemas.openxmlformats.org/officeDocument/2006/relationships/image" Target="../media/image58.jpg"/><Relationship Id="rId7" Type="http://schemas.openxmlformats.org/officeDocument/2006/relationships/image" Target="../media/image53.jpg"/><Relationship Id="rId8" Type="http://schemas.openxmlformats.org/officeDocument/2006/relationships/image" Target="../media/image5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1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jpg"/><Relationship Id="rId4" Type="http://schemas.openxmlformats.org/officeDocument/2006/relationships/hyperlink" Target="mailto:Inquiry@MatrixComsec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Relationship Id="rId9" Type="http://schemas.openxmlformats.org/officeDocument/2006/relationships/image" Target="../media/image12.jpg"/><Relationship Id="rId5" Type="http://schemas.openxmlformats.org/officeDocument/2006/relationships/image" Target="../media/image9.jpg"/><Relationship Id="rId6" Type="http://schemas.openxmlformats.org/officeDocument/2006/relationships/image" Target="../media/image14.jpg"/><Relationship Id="rId7" Type="http://schemas.openxmlformats.org/officeDocument/2006/relationships/image" Target="../media/image11.jpg"/><Relationship Id="rId8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3.jp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"/>
          <p:cNvPicPr preferRelativeResize="0"/>
          <p:nvPr/>
        </p:nvPicPr>
        <p:blipFill rotWithShape="1">
          <a:blip r:embed="rId3">
            <a:alphaModFix/>
          </a:blip>
          <a:srcRect b="0" l="15352" r="6163" t="0"/>
          <a:stretch/>
        </p:blipFill>
        <p:spPr>
          <a:xfrm>
            <a:off x="2357" y="-1"/>
            <a:ext cx="9141643" cy="68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"/>
          <p:cNvSpPr txBox="1"/>
          <p:nvPr>
            <p:ph type="ctrTitle"/>
          </p:nvPr>
        </p:nvSpPr>
        <p:spPr>
          <a:xfrm>
            <a:off x="5257800" y="2590800"/>
            <a:ext cx="3384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None/>
            </a:pPr>
            <a:r>
              <a:rPr b="1" lang="en-US" sz="2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SARVAM UCS</a:t>
            </a:r>
            <a:endParaRPr/>
          </a:p>
        </p:txBody>
      </p:sp>
      <p:sp>
        <p:nvSpPr>
          <p:cNvPr id="216" name="Google Shape;216;p1"/>
          <p:cNvSpPr txBox="1"/>
          <p:nvPr>
            <p:ph idx="1" type="subTitle"/>
          </p:nvPr>
        </p:nvSpPr>
        <p:spPr>
          <a:xfrm>
            <a:off x="5262418" y="3124200"/>
            <a:ext cx="3195782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Unified Communication Server for Modern Enterprises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463" y="1804988"/>
            <a:ext cx="2794000" cy="19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"/>
          <p:cNvSpPr txBox="1"/>
          <p:nvPr/>
        </p:nvSpPr>
        <p:spPr>
          <a:xfrm>
            <a:off x="3432175" y="2522538"/>
            <a:ext cx="452913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Calling</a:t>
            </a:r>
            <a:endParaRPr/>
          </a:p>
        </p:txBody>
      </p:sp>
      <p:sp>
        <p:nvSpPr>
          <p:cNvPr id="324" name="Google Shape;324;p10"/>
          <p:cNvSpPr txBox="1"/>
          <p:nvPr/>
        </p:nvSpPr>
        <p:spPr>
          <a:xfrm>
            <a:off x="220663" y="4684713"/>
            <a:ext cx="38862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 Call Status with Name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can Define Keys  </a:t>
            </a:r>
            <a:endParaRPr/>
          </a:p>
        </p:txBody>
      </p:sp>
      <p:pic>
        <p:nvPicPr>
          <p:cNvPr id="325" name="Google Shape;3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3100" y="3670300"/>
            <a:ext cx="4294188" cy="241458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0"/>
          <p:cNvSpPr txBox="1"/>
          <p:nvPr/>
        </p:nvSpPr>
        <p:spPr>
          <a:xfrm>
            <a:off x="594190" y="442913"/>
            <a:ext cx="6913098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637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b="1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CLIENT – VARTA WIN200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/>
          <p:nvPr/>
        </p:nvSpPr>
        <p:spPr>
          <a:xfrm>
            <a:off x="0" y="4843463"/>
            <a:ext cx="3886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Pop-up Notification</a:t>
            </a:r>
            <a:endParaRPr/>
          </a:p>
        </p:txBody>
      </p:sp>
      <p:pic>
        <p:nvPicPr>
          <p:cNvPr id="332" name="Google Shape;332;p11"/>
          <p:cNvPicPr preferRelativeResize="0"/>
          <p:nvPr/>
        </p:nvPicPr>
        <p:blipFill rotWithShape="1">
          <a:blip r:embed="rId3">
            <a:alphaModFix/>
          </a:blip>
          <a:srcRect b="37156" l="0" r="0" t="0"/>
          <a:stretch/>
        </p:blipFill>
        <p:spPr>
          <a:xfrm>
            <a:off x="144463" y="1957388"/>
            <a:ext cx="2971800" cy="1757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1"/>
          <p:cNvSpPr txBox="1"/>
          <p:nvPr/>
        </p:nvSpPr>
        <p:spPr>
          <a:xfrm>
            <a:off x="3687763" y="2817813"/>
            <a:ext cx="45291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 Grouping</a:t>
            </a:r>
            <a:endParaRPr/>
          </a:p>
        </p:txBody>
      </p:sp>
      <p:pic>
        <p:nvPicPr>
          <p:cNvPr id="334" name="Google Shape;33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6088" y="3795713"/>
            <a:ext cx="4267200" cy="239871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1"/>
          <p:cNvSpPr txBox="1"/>
          <p:nvPr/>
        </p:nvSpPr>
        <p:spPr>
          <a:xfrm>
            <a:off x="560046" y="409575"/>
            <a:ext cx="6913098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637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b="1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CLIENT – VARTA WIN200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2"/>
          <p:cNvPicPr preferRelativeResize="0"/>
          <p:nvPr/>
        </p:nvPicPr>
        <p:blipFill rotWithShape="1">
          <a:blip r:embed="rId3">
            <a:alphaModFix/>
          </a:blip>
          <a:srcRect b="54517" l="0" r="0" t="0"/>
          <a:stretch/>
        </p:blipFill>
        <p:spPr>
          <a:xfrm>
            <a:off x="0" y="1797050"/>
            <a:ext cx="5467350" cy="140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2"/>
          <p:cNvPicPr preferRelativeResize="0"/>
          <p:nvPr/>
        </p:nvPicPr>
        <p:blipFill rotWithShape="1">
          <a:blip r:embed="rId4">
            <a:alphaModFix/>
          </a:blip>
          <a:srcRect b="20772" l="0" r="0" t="0"/>
          <a:stretch/>
        </p:blipFill>
        <p:spPr>
          <a:xfrm>
            <a:off x="0" y="3354388"/>
            <a:ext cx="5405438" cy="24177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2"/>
          <p:cNvSpPr txBox="1"/>
          <p:nvPr/>
        </p:nvSpPr>
        <p:spPr>
          <a:xfrm>
            <a:off x="5499100" y="2498725"/>
            <a:ext cx="32162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from Outlook</a:t>
            </a:r>
            <a:endParaRPr/>
          </a:p>
        </p:txBody>
      </p:sp>
      <p:sp>
        <p:nvSpPr>
          <p:cNvPr id="343" name="Google Shape;343;p12"/>
          <p:cNvSpPr txBox="1"/>
          <p:nvPr/>
        </p:nvSpPr>
        <p:spPr>
          <a:xfrm>
            <a:off x="5499100" y="4562475"/>
            <a:ext cx="32162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from Outlook</a:t>
            </a:r>
            <a:endParaRPr/>
          </a:p>
        </p:txBody>
      </p:sp>
      <p:sp>
        <p:nvSpPr>
          <p:cNvPr id="344" name="Google Shape;344;p12"/>
          <p:cNvSpPr txBox="1"/>
          <p:nvPr/>
        </p:nvSpPr>
        <p:spPr>
          <a:xfrm>
            <a:off x="602249" y="634219"/>
            <a:ext cx="6913098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637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b="1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CLIENT – VARTA WIN200 – OUTLOOK INTEGRATION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"/>
          <p:cNvSpPr txBox="1"/>
          <p:nvPr>
            <p:ph type="ctrTitle"/>
          </p:nvPr>
        </p:nvSpPr>
        <p:spPr>
          <a:xfrm>
            <a:off x="651164" y="310662"/>
            <a:ext cx="5181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40"/>
              <a:buFont typeface="Calibri"/>
              <a:buNone/>
            </a:pPr>
            <a:r>
              <a:rPr b="1" lang="en-US" sz="32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Bring</a:t>
            </a:r>
            <a:r>
              <a:rPr b="1" lang="en-US"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Your Own Device (BYOD)</a:t>
            </a:r>
            <a:endParaRPr/>
          </a:p>
        </p:txBody>
      </p:sp>
      <p:pic>
        <p:nvPicPr>
          <p:cNvPr id="351" name="Google Shape;351;p13"/>
          <p:cNvPicPr preferRelativeResize="0"/>
          <p:nvPr/>
        </p:nvPicPr>
        <p:blipFill rotWithShape="1">
          <a:blip r:embed="rId4">
            <a:alphaModFix/>
          </a:blip>
          <a:srcRect b="2302" l="0" r="7372" t="0"/>
          <a:stretch/>
        </p:blipFill>
        <p:spPr>
          <a:xfrm>
            <a:off x="651164" y="2001309"/>
            <a:ext cx="7936345" cy="370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4"/>
          <p:cNvPicPr preferRelativeResize="0"/>
          <p:nvPr/>
        </p:nvPicPr>
        <p:blipFill rotWithShape="1">
          <a:blip r:embed="rId4">
            <a:alphaModFix/>
          </a:blip>
          <a:srcRect b="7397" l="6672" r="4960" t="22859"/>
          <a:stretch/>
        </p:blipFill>
        <p:spPr>
          <a:xfrm>
            <a:off x="473327" y="1322363"/>
            <a:ext cx="8063345" cy="478301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4"/>
          <p:cNvSpPr txBox="1"/>
          <p:nvPr>
            <p:ph type="ctrTitle"/>
          </p:nvPr>
        </p:nvSpPr>
        <p:spPr>
          <a:xfrm>
            <a:off x="2854846" y="3294770"/>
            <a:ext cx="3505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Devices</a:t>
            </a:r>
            <a:b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Number Reach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3" y="0"/>
            <a:ext cx="91198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5"/>
          <p:cNvSpPr/>
          <p:nvPr/>
        </p:nvSpPr>
        <p:spPr>
          <a:xfrm>
            <a:off x="5715000" y="4572000"/>
            <a:ext cx="3418536" cy="838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5"/>
          <p:cNvSpPr txBox="1"/>
          <p:nvPr>
            <p:ph type="ctrTitle"/>
          </p:nvPr>
        </p:nvSpPr>
        <p:spPr>
          <a:xfrm>
            <a:off x="5865558" y="4743450"/>
            <a:ext cx="3117419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lang="en-US" sz="2600">
                <a:solidFill>
                  <a:schemeClr val="lt1"/>
                </a:solidFill>
              </a:rPr>
              <a:t>UNIFIED NETWORKS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9982" y="3733800"/>
            <a:ext cx="1434198" cy="124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0626" y="3743036"/>
            <a:ext cx="1434198" cy="124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5828" y="1457787"/>
            <a:ext cx="1434198" cy="124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6559" y="3743036"/>
            <a:ext cx="1434198" cy="124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3000" y="1448551"/>
            <a:ext cx="1434198" cy="124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0525" y="1457787"/>
            <a:ext cx="1434198" cy="124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87028" y="1446993"/>
            <a:ext cx="1434198" cy="124801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6"/>
          <p:cNvSpPr txBox="1"/>
          <p:nvPr/>
        </p:nvSpPr>
        <p:spPr>
          <a:xfrm>
            <a:off x="1859292" y="4981814"/>
            <a:ext cx="1575577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FIXED TELEPHONY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6"/>
          <p:cNvSpPr txBox="1"/>
          <p:nvPr/>
        </p:nvSpPr>
        <p:spPr>
          <a:xfrm>
            <a:off x="3886559" y="4981814"/>
            <a:ext cx="14341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E&amp;M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4953000" y="2696565"/>
            <a:ext cx="14341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ISDN BRI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6"/>
          <p:cNvSpPr txBox="1"/>
          <p:nvPr/>
        </p:nvSpPr>
        <p:spPr>
          <a:xfrm>
            <a:off x="6812070" y="2696565"/>
            <a:ext cx="14341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ISDN T1/E1 PRI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1100182" y="2743200"/>
            <a:ext cx="14341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SIP TRUNKING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6"/>
          <p:cNvSpPr txBox="1"/>
          <p:nvPr/>
        </p:nvSpPr>
        <p:spPr>
          <a:xfrm>
            <a:off x="3115629" y="2699526"/>
            <a:ext cx="14341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MOBILE VOICE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GSM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6"/>
          <p:cNvSpPr txBox="1"/>
          <p:nvPr/>
        </p:nvSpPr>
        <p:spPr>
          <a:xfrm>
            <a:off x="5881002" y="5028449"/>
            <a:ext cx="1434198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RADIO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6" y="0"/>
            <a:ext cx="91246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7"/>
          <p:cNvSpPr/>
          <p:nvPr/>
        </p:nvSpPr>
        <p:spPr>
          <a:xfrm>
            <a:off x="5715000" y="4572000"/>
            <a:ext cx="3418536" cy="838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 txBox="1"/>
          <p:nvPr>
            <p:ph type="ctrTitle"/>
          </p:nvPr>
        </p:nvSpPr>
        <p:spPr>
          <a:xfrm>
            <a:off x="5865558" y="4743450"/>
            <a:ext cx="3117419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b="1" lang="en-US" sz="2600">
                <a:solidFill>
                  <a:schemeClr val="lt1"/>
                </a:solidFill>
              </a:rPr>
              <a:t>UNIFIED CLIENTS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/>
          <p:nvPr>
            <p:ph type="ctrTitle"/>
          </p:nvPr>
        </p:nvSpPr>
        <p:spPr>
          <a:xfrm>
            <a:off x="838200" y="533400"/>
            <a:ext cx="6477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Ready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 to New-age UC Clients</a:t>
            </a:r>
            <a:endParaRPr/>
          </a:p>
        </p:txBody>
      </p:sp>
      <p:pic>
        <p:nvPicPr>
          <p:cNvPr id="400" name="Google Shape;40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0" y="1986488"/>
            <a:ext cx="9120188" cy="40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8238" y="2642150"/>
            <a:ext cx="1630017" cy="122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0684" y="1813817"/>
            <a:ext cx="2742475" cy="149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1" y="0"/>
            <a:ext cx="91214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9"/>
          <p:cNvSpPr/>
          <p:nvPr/>
        </p:nvSpPr>
        <p:spPr>
          <a:xfrm>
            <a:off x="5257800" y="4572000"/>
            <a:ext cx="3875736" cy="838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9"/>
          <p:cNvSpPr txBox="1"/>
          <p:nvPr>
            <p:ph type="ctrTitle"/>
          </p:nvPr>
        </p:nvSpPr>
        <p:spPr>
          <a:xfrm>
            <a:off x="5334000" y="4743450"/>
            <a:ext cx="3648977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lt1"/>
                </a:solidFill>
              </a:rPr>
              <a:t>UNIFIED MESSAGING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2" name="Google Shape;222;p2"/>
          <p:cNvPicPr preferRelativeResize="0"/>
          <p:nvPr/>
        </p:nvPicPr>
        <p:blipFill rotWithShape="1">
          <a:blip r:embed="rId3">
            <a:alphaModFix/>
          </a:blip>
          <a:srcRect b="0" l="0" r="0" t="22768"/>
          <a:stretch/>
        </p:blipFill>
        <p:spPr>
          <a:xfrm>
            <a:off x="7219" y="1561514"/>
            <a:ext cx="9129562" cy="529648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"/>
          <p:cNvSpPr txBox="1"/>
          <p:nvPr/>
        </p:nvSpPr>
        <p:spPr>
          <a:xfrm>
            <a:off x="76200" y="1791854"/>
            <a:ext cx="22025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Modern Enterprises</a:t>
            </a:r>
            <a:endParaRPr/>
          </a:p>
        </p:txBody>
      </p:sp>
      <p:sp>
        <p:nvSpPr>
          <p:cNvPr id="224" name="Google Shape;224;p2"/>
          <p:cNvSpPr txBox="1"/>
          <p:nvPr/>
        </p:nvSpPr>
        <p:spPr>
          <a:xfrm>
            <a:off x="2819400" y="1791854"/>
            <a:ext cx="12999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 Hotels</a:t>
            </a:r>
            <a:endParaRPr/>
          </a:p>
        </p:txBody>
      </p:sp>
      <p:sp>
        <p:nvSpPr>
          <p:cNvPr id="225" name="Google Shape;225;p2"/>
          <p:cNvSpPr txBox="1"/>
          <p:nvPr/>
        </p:nvSpPr>
        <p:spPr>
          <a:xfrm>
            <a:off x="4648200" y="1751814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Specialty Hospitals</a:t>
            </a:r>
            <a:endParaRPr/>
          </a:p>
        </p:txBody>
      </p:sp>
      <p:sp>
        <p:nvSpPr>
          <p:cNvPr id="226" name="Google Shape;226;p2"/>
          <p:cNvSpPr txBox="1"/>
          <p:nvPr/>
        </p:nvSpPr>
        <p:spPr>
          <a:xfrm>
            <a:off x="7010400" y="1668743"/>
            <a:ext cx="1905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SIP Trunking Service Providers </a:t>
            </a:r>
            <a:endParaRPr/>
          </a:p>
        </p:txBody>
      </p:sp>
      <p:sp>
        <p:nvSpPr>
          <p:cNvPr id="227" name="Google Shape;227;p2"/>
          <p:cNvSpPr txBox="1"/>
          <p:nvPr>
            <p:ph type="title"/>
          </p:nvPr>
        </p:nvSpPr>
        <p:spPr>
          <a:xfrm>
            <a:off x="853733" y="24803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Target Customers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0"/>
          <p:cNvSpPr txBox="1"/>
          <p:nvPr>
            <p:ph type="ctrTitle"/>
          </p:nvPr>
        </p:nvSpPr>
        <p:spPr>
          <a:xfrm>
            <a:off x="894471" y="266114"/>
            <a:ext cx="6477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Unified Messaging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672157"/>
            <a:ext cx="1307670" cy="11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3000" y="2670207"/>
            <a:ext cx="1307670" cy="11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8582" y="2672157"/>
            <a:ext cx="1307670" cy="11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62600" y="2687886"/>
            <a:ext cx="1307669" cy="11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62800" y="2670207"/>
            <a:ext cx="1307669" cy="113979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0"/>
          <p:cNvSpPr txBox="1"/>
          <p:nvPr/>
        </p:nvSpPr>
        <p:spPr>
          <a:xfrm>
            <a:off x="501435" y="3836915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PRESENCE &amp;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0"/>
          <p:cNvSpPr txBox="1"/>
          <p:nvPr/>
        </p:nvSpPr>
        <p:spPr>
          <a:xfrm>
            <a:off x="2286000" y="3836915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CONFERENCING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0"/>
          <p:cNvSpPr txBox="1"/>
          <p:nvPr/>
        </p:nvSpPr>
        <p:spPr>
          <a:xfrm>
            <a:off x="3886200" y="3827679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EMAIL TO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SMS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5492534" y="3831503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TELEPHONY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0"/>
          <p:cNvSpPr txBox="1"/>
          <p:nvPr/>
        </p:nvSpPr>
        <p:spPr>
          <a:xfrm>
            <a:off x="7092734" y="3831503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VOICEMAIL 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61" y="0"/>
            <a:ext cx="91214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458967"/>
            <a:ext cx="1307670" cy="113802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1"/>
          <p:cNvSpPr txBox="1"/>
          <p:nvPr/>
        </p:nvSpPr>
        <p:spPr>
          <a:xfrm>
            <a:off x="1905000" y="765719"/>
            <a:ext cx="324658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PRESENCE AND CHAT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22"/>
          <p:cNvPicPr preferRelativeResize="0"/>
          <p:nvPr/>
        </p:nvPicPr>
        <p:blipFill rotWithShape="1">
          <a:blip r:embed="rId4">
            <a:alphaModFix/>
          </a:blip>
          <a:srcRect b="0" l="0" r="3217" t="20102"/>
          <a:stretch/>
        </p:blipFill>
        <p:spPr>
          <a:xfrm>
            <a:off x="11262" y="1378634"/>
            <a:ext cx="8274610" cy="513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457200"/>
            <a:ext cx="1307669" cy="113979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2"/>
          <p:cNvSpPr txBox="1"/>
          <p:nvPr/>
        </p:nvSpPr>
        <p:spPr>
          <a:xfrm>
            <a:off x="1905000" y="765719"/>
            <a:ext cx="324658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VOICEMAIL TO EMAIL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2"/>
          <p:cNvSpPr txBox="1"/>
          <p:nvPr/>
        </p:nvSpPr>
        <p:spPr>
          <a:xfrm>
            <a:off x="536071" y="44196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BRANCH OFFICE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Calling JOHN. Ext 501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2"/>
          <p:cNvSpPr txBox="1"/>
          <p:nvPr/>
        </p:nvSpPr>
        <p:spPr>
          <a:xfrm>
            <a:off x="6819900" y="59436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2"/>
          <p:cNvSpPr txBox="1"/>
          <p:nvPr/>
        </p:nvSpPr>
        <p:spPr>
          <a:xfrm>
            <a:off x="5029200" y="61722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 OFFICE</a:t>
            </a:r>
            <a:endParaRPr/>
          </a:p>
        </p:txBody>
      </p:sp>
      <p:sp>
        <p:nvSpPr>
          <p:cNvPr id="446" name="Google Shape;446;p22"/>
          <p:cNvSpPr txBox="1"/>
          <p:nvPr/>
        </p:nvSpPr>
        <p:spPr>
          <a:xfrm>
            <a:off x="1764869" y="61722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 SERVER</a:t>
            </a:r>
            <a:endParaRPr/>
          </a:p>
        </p:txBody>
      </p:sp>
      <p:sp>
        <p:nvSpPr>
          <p:cNvPr id="447" name="Google Shape;447;p22"/>
          <p:cNvSpPr txBox="1"/>
          <p:nvPr/>
        </p:nvSpPr>
        <p:spPr>
          <a:xfrm>
            <a:off x="4100079" y="3567545"/>
            <a:ext cx="185824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MATRIX ETERNITY NX</a:t>
            </a:r>
            <a:endParaRPr/>
          </a:p>
        </p:txBody>
      </p:sp>
      <p:sp>
        <p:nvSpPr>
          <p:cNvPr id="448" name="Google Shape;448;p22"/>
          <p:cNvSpPr txBox="1"/>
          <p:nvPr/>
        </p:nvSpPr>
        <p:spPr>
          <a:xfrm>
            <a:off x="3124200" y="46482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Client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2"/>
          <p:cNvSpPr txBox="1"/>
          <p:nvPr/>
        </p:nvSpPr>
        <p:spPr>
          <a:xfrm>
            <a:off x="5744441" y="47244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 501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450;p22"/>
          <p:cNvCxnSpPr/>
          <p:nvPr/>
        </p:nvCxnSpPr>
        <p:spPr>
          <a:xfrm>
            <a:off x="6629400" y="5181600"/>
            <a:ext cx="914400" cy="914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p22"/>
          <p:cNvCxnSpPr/>
          <p:nvPr/>
        </p:nvCxnSpPr>
        <p:spPr>
          <a:xfrm flipH="1">
            <a:off x="6468341" y="3657600"/>
            <a:ext cx="1532659" cy="152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2" name="Google Shape;452;p22"/>
          <p:cNvSpPr txBox="1"/>
          <p:nvPr/>
        </p:nvSpPr>
        <p:spPr>
          <a:xfrm>
            <a:off x="7391400" y="41910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john@abc.com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2"/>
          <p:cNvSpPr txBox="1"/>
          <p:nvPr/>
        </p:nvSpPr>
        <p:spPr>
          <a:xfrm>
            <a:off x="5744441" y="1967345"/>
            <a:ext cx="1447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1" i="1" lang="en-U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message in Mailbox received on 5</a:t>
            </a:r>
            <a:r>
              <a:rPr b="1" baseline="30000" i="1" lang="en-U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1" lang="en-U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May, 16 at 2:00PM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1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b="1" i="1" lang="en-US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Message: </a:t>
            </a:r>
            <a:r>
              <a:rPr b="1" i="1" lang="en-US" sz="105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XXX.wav</a:t>
            </a:r>
            <a:endParaRPr b="1" i="0" sz="105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" y="460734"/>
            <a:ext cx="1307670" cy="113802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3"/>
          <p:cNvSpPr txBox="1"/>
          <p:nvPr/>
        </p:nvSpPr>
        <p:spPr>
          <a:xfrm>
            <a:off x="1905000" y="765719"/>
            <a:ext cx="324658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CONFERENCING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418" y="2396214"/>
            <a:ext cx="1127760" cy="98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6480" y="2416813"/>
            <a:ext cx="1127760" cy="98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87702" y="2424136"/>
            <a:ext cx="1127760" cy="98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7600" y="4495800"/>
            <a:ext cx="1127760" cy="98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5000" y="4455695"/>
            <a:ext cx="1127760" cy="9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46520" y="2460778"/>
            <a:ext cx="1127760" cy="9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33043" y="4495800"/>
            <a:ext cx="1127760" cy="98145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3"/>
          <p:cNvSpPr txBox="1"/>
          <p:nvPr/>
        </p:nvSpPr>
        <p:spPr>
          <a:xfrm>
            <a:off x="640080" y="3444775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62 Participants Audio Conference</a:t>
            </a:r>
            <a:endParaRPr/>
          </a:p>
        </p:txBody>
      </p:sp>
      <p:sp>
        <p:nvSpPr>
          <p:cNvPr id="469" name="Google Shape;469;p23"/>
          <p:cNvSpPr txBox="1"/>
          <p:nvPr/>
        </p:nvSpPr>
        <p:spPr>
          <a:xfrm>
            <a:off x="2441632" y="3377669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Crystal Clear Voice</a:t>
            </a:r>
            <a:endParaRPr/>
          </a:p>
        </p:txBody>
      </p:sp>
      <p:sp>
        <p:nvSpPr>
          <p:cNvPr id="470" name="Google Shape;470;p23"/>
          <p:cNvSpPr txBox="1"/>
          <p:nvPr/>
        </p:nvSpPr>
        <p:spPr>
          <a:xfrm>
            <a:off x="4270432" y="3444775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External and Internal Participant</a:t>
            </a:r>
            <a:endParaRPr/>
          </a:p>
        </p:txBody>
      </p:sp>
      <p:sp>
        <p:nvSpPr>
          <p:cNvPr id="471" name="Google Shape;471;p23"/>
          <p:cNvSpPr txBox="1"/>
          <p:nvPr/>
        </p:nvSpPr>
        <p:spPr>
          <a:xfrm>
            <a:off x="6172200" y="3444775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 Conference Group</a:t>
            </a:r>
            <a:endParaRPr/>
          </a:p>
        </p:txBody>
      </p:sp>
      <p:sp>
        <p:nvSpPr>
          <p:cNvPr id="472" name="Google Shape;472;p23"/>
          <p:cNvSpPr txBox="1"/>
          <p:nvPr/>
        </p:nvSpPr>
        <p:spPr>
          <a:xfrm>
            <a:off x="5287818" y="5477256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Conference Dial-in</a:t>
            </a:r>
            <a:endParaRPr/>
          </a:p>
        </p:txBody>
      </p:sp>
      <p:sp>
        <p:nvSpPr>
          <p:cNvPr id="473" name="Google Shape;473;p23"/>
          <p:cNvSpPr txBox="1"/>
          <p:nvPr/>
        </p:nvSpPr>
        <p:spPr>
          <a:xfrm>
            <a:off x="3307080" y="5477256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21-Participants in Single Conference </a:t>
            </a:r>
            <a:endParaRPr/>
          </a:p>
        </p:txBody>
      </p:sp>
      <p:sp>
        <p:nvSpPr>
          <p:cNvPr id="474" name="Google Shape;474;p23"/>
          <p:cNvSpPr txBox="1"/>
          <p:nvPr/>
        </p:nvSpPr>
        <p:spPr>
          <a:xfrm>
            <a:off x="1371600" y="5477256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3-Party Conference of 20 Groups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58967"/>
            <a:ext cx="1307669" cy="113979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4"/>
          <p:cNvSpPr txBox="1"/>
          <p:nvPr/>
        </p:nvSpPr>
        <p:spPr>
          <a:xfrm>
            <a:off x="1905000" y="765719"/>
            <a:ext cx="324658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TELEPHONY FEATURES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2895600"/>
            <a:ext cx="1592160" cy="138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67000" y="2895599"/>
            <a:ext cx="1592160" cy="138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4400" y="2895600"/>
            <a:ext cx="1592160" cy="138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58000" y="2922019"/>
            <a:ext cx="1592160" cy="138776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4"/>
          <p:cNvSpPr txBox="1"/>
          <p:nvPr/>
        </p:nvSpPr>
        <p:spPr>
          <a:xfrm>
            <a:off x="2613891" y="4309780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Comprehensive Call Handling</a:t>
            </a:r>
            <a:endParaRPr b="1" i="1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4"/>
          <p:cNvSpPr txBox="1"/>
          <p:nvPr/>
        </p:nvSpPr>
        <p:spPr>
          <a:xfrm>
            <a:off x="4606080" y="4309779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Drag and Drop Conference</a:t>
            </a:r>
            <a:endParaRPr/>
          </a:p>
        </p:txBody>
      </p:sp>
      <p:sp>
        <p:nvSpPr>
          <p:cNvPr id="488" name="Google Shape;488;p24"/>
          <p:cNvSpPr txBox="1"/>
          <p:nvPr/>
        </p:nvSpPr>
        <p:spPr>
          <a:xfrm>
            <a:off x="6739680" y="4309779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Touch Access</a:t>
            </a:r>
            <a:endParaRPr/>
          </a:p>
        </p:txBody>
      </p:sp>
      <p:sp>
        <p:nvSpPr>
          <p:cNvPr id="489" name="Google Shape;489;p24"/>
          <p:cNvSpPr txBox="1"/>
          <p:nvPr/>
        </p:nvSpPr>
        <p:spPr>
          <a:xfrm>
            <a:off x="491280" y="4323635"/>
            <a:ext cx="1828800" cy="59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Global Directory Integration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5" name="Google Shape;495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496" name="Google Shape;4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4" y="0"/>
            <a:ext cx="912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5"/>
          <p:cNvSpPr txBox="1"/>
          <p:nvPr/>
        </p:nvSpPr>
        <p:spPr>
          <a:xfrm>
            <a:off x="1600201" y="3050309"/>
            <a:ext cx="1219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 - Hardware</a:t>
            </a:r>
            <a:endParaRPr/>
          </a:p>
        </p:txBody>
      </p:sp>
      <p:sp>
        <p:nvSpPr>
          <p:cNvPr id="498" name="Google Shape;498;p25"/>
          <p:cNvSpPr txBox="1"/>
          <p:nvPr/>
        </p:nvSpPr>
        <p:spPr>
          <a:xfrm>
            <a:off x="3733800" y="3048000"/>
            <a:ext cx="1219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SARVAM UCS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 – Software License</a:t>
            </a:r>
            <a:endParaRPr/>
          </a:p>
        </p:txBody>
      </p:sp>
      <p:sp>
        <p:nvSpPr>
          <p:cNvPr id="499" name="Google Shape;499;p25"/>
          <p:cNvSpPr txBox="1"/>
          <p:nvPr/>
        </p:nvSpPr>
        <p:spPr>
          <a:xfrm>
            <a:off x="6248400" y="3276600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SARVAM UC SOLUTION</a:t>
            </a:r>
            <a:endParaRPr/>
          </a:p>
        </p:txBody>
      </p:sp>
      <p:sp>
        <p:nvSpPr>
          <p:cNvPr id="500" name="Google Shape;500;p25"/>
          <p:cNvSpPr txBox="1"/>
          <p:nvPr/>
        </p:nvSpPr>
        <p:spPr>
          <a:xfrm>
            <a:off x="1790699" y="381000"/>
            <a:ext cx="5562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Calibri"/>
              <a:buNone/>
            </a:pPr>
            <a:r>
              <a:rPr b="1" i="0" lang="en-US" sz="3509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SARVAM UCS ARCHITECTURE</a:t>
            </a:r>
            <a:endParaRPr b="0" i="0" sz="42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Google Shape;505;p26"/>
          <p:cNvGraphicFramePr/>
          <p:nvPr/>
        </p:nvGraphicFramePr>
        <p:xfrm>
          <a:off x="1139482" y="1069144"/>
          <a:ext cx="6991643" cy="481115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506" name="Google Shape;506;p26"/>
          <p:cNvSpPr txBox="1"/>
          <p:nvPr/>
        </p:nvSpPr>
        <p:spPr>
          <a:xfrm>
            <a:off x="5780802" y="5628238"/>
            <a:ext cx="2350323" cy="252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SIP Users are add-on to Analog Users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7"/>
          <p:cNvSpPr txBox="1"/>
          <p:nvPr/>
        </p:nvSpPr>
        <p:spPr>
          <a:xfrm>
            <a:off x="205154" y="427232"/>
            <a:ext cx="6477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MULTI-LOCATION COLLABORATION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" name="Google Shape;5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54" y="1265432"/>
            <a:ext cx="8418341" cy="4735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6" y="0"/>
            <a:ext cx="91246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/>
          <p:nvPr/>
        </p:nvSpPr>
        <p:spPr>
          <a:xfrm>
            <a:off x="5715000" y="4572000"/>
            <a:ext cx="3418536" cy="838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3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8"/>
          <p:cNvSpPr txBox="1"/>
          <p:nvPr/>
        </p:nvSpPr>
        <p:spPr>
          <a:xfrm>
            <a:off x="5865558" y="4743450"/>
            <a:ext cx="3117419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b="1" lang="en-US"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1" sz="21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1" y="0"/>
            <a:ext cx="91214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9"/>
          <p:cNvSpPr txBox="1"/>
          <p:nvPr>
            <p:ph type="ctrTitle"/>
          </p:nvPr>
        </p:nvSpPr>
        <p:spPr>
          <a:xfrm>
            <a:off x="685800" y="5006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For further information please contact: </a:t>
            </a:r>
            <a:br>
              <a:rPr lang="en-US" sz="2400"/>
            </a:br>
            <a:r>
              <a:rPr lang="en-US" sz="2400" u="sng">
                <a:solidFill>
                  <a:schemeClr val="hlink"/>
                </a:solidFill>
                <a:hlinkClick r:id="rId4"/>
              </a:rPr>
              <a:t>Inquiry@MatrixComsec.com</a:t>
            </a:r>
            <a:r>
              <a:rPr lang="en-US" sz="2400"/>
              <a:t>  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4" name="Google Shape;234;p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5" name="Google Shape;2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4" y="0"/>
            <a:ext cx="91230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"/>
          <p:cNvSpPr txBox="1"/>
          <p:nvPr/>
        </p:nvSpPr>
        <p:spPr>
          <a:xfrm>
            <a:off x="990600" y="4765962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MOBILITY</a:t>
            </a:r>
            <a:endParaRPr/>
          </a:p>
        </p:txBody>
      </p:sp>
      <p:sp>
        <p:nvSpPr>
          <p:cNvPr id="237" name="Google Shape;237;p3"/>
          <p:cNvSpPr txBox="1"/>
          <p:nvPr/>
        </p:nvSpPr>
        <p:spPr>
          <a:xfrm>
            <a:off x="1905000" y="2955637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COLLABORATION</a:t>
            </a:r>
            <a:endParaRPr/>
          </a:p>
        </p:txBody>
      </p:sp>
      <p:sp>
        <p:nvSpPr>
          <p:cNvPr id="238" name="Google Shape;238;p3"/>
          <p:cNvSpPr txBox="1"/>
          <p:nvPr/>
        </p:nvSpPr>
        <p:spPr>
          <a:xfrm>
            <a:off x="5867400" y="3184237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BYOD</a:t>
            </a:r>
            <a:endParaRPr/>
          </a:p>
        </p:txBody>
      </p:sp>
      <p:sp>
        <p:nvSpPr>
          <p:cNvPr id="239" name="Google Shape;239;p3"/>
          <p:cNvSpPr txBox="1"/>
          <p:nvPr/>
        </p:nvSpPr>
        <p:spPr>
          <a:xfrm>
            <a:off x="3947391" y="249843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UNIFIED NETWORKS</a:t>
            </a:r>
            <a:endParaRPr/>
          </a:p>
        </p:txBody>
      </p:sp>
      <p:sp>
        <p:nvSpPr>
          <p:cNvPr id="240" name="Google Shape;240;p3"/>
          <p:cNvSpPr txBox="1"/>
          <p:nvPr/>
        </p:nvSpPr>
        <p:spPr>
          <a:xfrm>
            <a:off x="7047345" y="4537362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UNIFIED MESSAGING</a:t>
            </a:r>
            <a:endParaRPr/>
          </a:p>
        </p:txBody>
      </p:sp>
      <p:sp>
        <p:nvSpPr>
          <p:cNvPr id="241" name="Google Shape;241;p3"/>
          <p:cNvSpPr txBox="1"/>
          <p:nvPr/>
        </p:nvSpPr>
        <p:spPr>
          <a:xfrm>
            <a:off x="3409950" y="4558145"/>
            <a:ext cx="2324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SARVAM UCS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4" y="0"/>
            <a:ext cx="91230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"/>
          <p:cNvSpPr txBox="1"/>
          <p:nvPr/>
        </p:nvSpPr>
        <p:spPr>
          <a:xfrm>
            <a:off x="3886200" y="3352800"/>
            <a:ext cx="1325079" cy="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UNIFIED NETWORKS</a:t>
            </a:r>
            <a:endParaRPr/>
          </a:p>
        </p:txBody>
      </p:sp>
      <p:sp>
        <p:nvSpPr>
          <p:cNvPr id="249" name="Google Shape;249;p4"/>
          <p:cNvSpPr txBox="1"/>
          <p:nvPr/>
        </p:nvSpPr>
        <p:spPr>
          <a:xfrm>
            <a:off x="3740085" y="3429000"/>
            <a:ext cx="15065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SARVAM UCS</a:t>
            </a:r>
            <a:endParaRPr/>
          </a:p>
        </p:txBody>
      </p:sp>
      <p:sp>
        <p:nvSpPr>
          <p:cNvPr id="250" name="Google Shape;250;p4"/>
          <p:cNvSpPr txBox="1"/>
          <p:nvPr>
            <p:ph type="ctrTitle"/>
          </p:nvPr>
        </p:nvSpPr>
        <p:spPr>
          <a:xfrm>
            <a:off x="228600" y="1981200"/>
            <a:ext cx="236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20"/>
              <a:buFont typeface="Calibri"/>
              <a:buNone/>
            </a:pPr>
            <a:r>
              <a:rPr b="1" i="1" lang="en-US" sz="1620">
                <a:solidFill>
                  <a:srgbClr val="0070C0"/>
                </a:solidFill>
              </a:rPr>
              <a:t>MOBILITY</a:t>
            </a:r>
            <a:br>
              <a:rPr b="1" i="1" lang="en-US" sz="1440"/>
            </a:br>
            <a:r>
              <a:rPr b="1" i="1" lang="en-US" sz="1170"/>
              <a:t>- </a:t>
            </a:r>
            <a:r>
              <a:rPr i="1" lang="en-US" sz="1170"/>
              <a:t>Application for Android</a:t>
            </a:r>
            <a:br>
              <a:rPr i="1" lang="en-US" sz="1170"/>
            </a:br>
            <a:r>
              <a:rPr i="1" lang="en-US" sz="1170"/>
              <a:t>  and iOS Smartphones</a:t>
            </a:r>
            <a:br>
              <a:rPr i="1" lang="en-US" sz="1170"/>
            </a:br>
            <a:r>
              <a:rPr b="1" i="1" lang="en-US" sz="1170"/>
              <a:t>-</a:t>
            </a:r>
            <a:r>
              <a:rPr i="1" lang="en-US" sz="1170"/>
              <a:t> Application for Windows PC</a:t>
            </a:r>
            <a:br>
              <a:rPr i="1" lang="en-US" sz="1170"/>
            </a:br>
            <a:r>
              <a:rPr b="1" i="1" lang="en-US" sz="1170"/>
              <a:t>- </a:t>
            </a:r>
            <a:r>
              <a:rPr i="1" lang="en-US" sz="1170"/>
              <a:t>One Number Reach</a:t>
            </a:r>
            <a:br>
              <a:rPr lang="en-US" sz="1080"/>
            </a:br>
            <a:endParaRPr sz="1080"/>
          </a:p>
        </p:txBody>
      </p:sp>
      <p:sp>
        <p:nvSpPr>
          <p:cNvPr id="251" name="Google Shape;251;p4"/>
          <p:cNvSpPr txBox="1"/>
          <p:nvPr/>
        </p:nvSpPr>
        <p:spPr>
          <a:xfrm>
            <a:off x="3733800" y="304800"/>
            <a:ext cx="236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20"/>
              <a:buFont typeface="Calibri"/>
              <a:buNone/>
            </a:pPr>
            <a:r>
              <a:rPr b="1" i="1" lang="en-US" sz="162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UNIFIED NETWORKS</a:t>
            </a:r>
            <a:br>
              <a:rPr b="1" i="1" lang="en-US" sz="144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VOIP (SIP)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1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GSM/3G (Voice/SMS)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1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ISDN T1E1 PRI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1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PSTN/CO/FXO</a:t>
            </a:r>
            <a:br>
              <a:rPr b="0" i="0" lang="en-US" sz="1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6858000" y="2209800"/>
            <a:ext cx="2057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Calibri"/>
              <a:buNone/>
            </a:pPr>
            <a:r>
              <a:rPr b="1" i="1" lang="en-US" sz="156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BYOD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1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 Smartphone/Tablet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iOS Smartphone/Tablet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Windows PC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SIP Video Phone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SIP Phone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Analog Phone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br>
              <a:rPr b="0" i="0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1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 txBox="1"/>
          <p:nvPr/>
        </p:nvSpPr>
        <p:spPr>
          <a:xfrm>
            <a:off x="6624687" y="4642701"/>
            <a:ext cx="2057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560"/>
              <a:buFont typeface="Calibri"/>
              <a:buNone/>
            </a:pPr>
            <a:r>
              <a:rPr b="1" i="1" lang="en-US" sz="156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UNIFIED MESSAGING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1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SMS to Email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Email to SMS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Voice Mail to Email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SMS over GSM  SIMs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br>
              <a:rPr b="0" i="0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1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762000" y="4947501"/>
            <a:ext cx="23622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20"/>
              <a:buFont typeface="Calibri"/>
              <a:buNone/>
            </a:pPr>
            <a:r>
              <a:rPr b="1" i="1" lang="en-US" sz="162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br>
              <a:rPr b="1" i="1" lang="en-US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Presence and Chat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Audio Conferencing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Video Calling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Corporate Directory Integration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rPr b="0" i="1" lang="en-US" sz="1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Voice Mail System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"/>
          <p:cNvSpPr txBox="1"/>
          <p:nvPr/>
        </p:nvSpPr>
        <p:spPr>
          <a:xfrm>
            <a:off x="1662918" y="5131388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Calling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"/>
          <p:cNvSpPr txBox="1"/>
          <p:nvPr>
            <p:ph type="ctrTitle"/>
          </p:nvPr>
        </p:nvSpPr>
        <p:spPr>
          <a:xfrm>
            <a:off x="861804" y="462174"/>
            <a:ext cx="416773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40"/>
              <a:buFont typeface="Calibri"/>
              <a:buNone/>
            </a:pPr>
            <a:r>
              <a:rPr b="1" lang="en-US" sz="32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DIFFERENTIATORS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199" y="4117508"/>
            <a:ext cx="1118920" cy="97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4600" y="2133600"/>
            <a:ext cx="1118920" cy="97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7164" y="2091569"/>
            <a:ext cx="1118920" cy="97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3528" y="2087072"/>
            <a:ext cx="1118920" cy="97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4464" y="2075527"/>
            <a:ext cx="1118920" cy="97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07588" y="4114316"/>
            <a:ext cx="111816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95220" y="4114317"/>
            <a:ext cx="1118164" cy="97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87768" y="4100461"/>
            <a:ext cx="1118164" cy="97300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"/>
          <p:cNvSpPr txBox="1"/>
          <p:nvPr/>
        </p:nvSpPr>
        <p:spPr>
          <a:xfrm>
            <a:off x="6343301" y="3078065"/>
            <a:ext cx="142217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65"/>
              <a:buFont typeface="Calibri"/>
              <a:buNone/>
            </a:pPr>
            <a:r>
              <a:rPr b="1" i="1" lang="en-US" sz="1365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Conferencing</a:t>
            </a:r>
            <a:endParaRPr b="0" i="0" sz="1365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"/>
          <p:cNvSpPr txBox="1"/>
          <p:nvPr/>
        </p:nvSpPr>
        <p:spPr>
          <a:xfrm>
            <a:off x="4902429" y="3091049"/>
            <a:ext cx="142217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Unified Messaging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5"/>
          <p:cNvSpPr txBox="1"/>
          <p:nvPr/>
        </p:nvSpPr>
        <p:spPr>
          <a:xfrm>
            <a:off x="1806929" y="3060835"/>
            <a:ext cx="142217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Presence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3346864" y="3060835"/>
            <a:ext cx="142217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 / Chat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"/>
          <p:cNvSpPr txBox="1"/>
          <p:nvPr/>
        </p:nvSpPr>
        <p:spPr>
          <a:xfrm>
            <a:off x="3296963" y="5049768"/>
            <a:ext cx="1732580" cy="752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Client – VARTA WIN200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"/>
          <p:cNvSpPr txBox="1"/>
          <p:nvPr/>
        </p:nvSpPr>
        <p:spPr>
          <a:xfrm>
            <a:off x="4916168" y="5152471"/>
            <a:ext cx="1422171" cy="5830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Mobile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Client – VARTA ADR/AMP100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6419386" y="5087325"/>
            <a:ext cx="142217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b="1" i="1" lang="en-U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/>
          <p:nvPr>
            <p:ph type="ctrTitle"/>
          </p:nvPr>
        </p:nvSpPr>
        <p:spPr>
          <a:xfrm>
            <a:off x="457200" y="304800"/>
            <a:ext cx="416773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40"/>
              <a:buFont typeface="Calibri"/>
              <a:buNone/>
            </a:pPr>
            <a:r>
              <a:rPr b="1" lang="en-US" sz="324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SOLUTION OVERVIEW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3" name="Google Shape;283;p6"/>
          <p:cNvGraphicFramePr/>
          <p:nvPr/>
        </p:nvGraphicFramePr>
        <p:xfrm>
          <a:off x="609600" y="1905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{6C070B20-E8AC-4984-8B70-9047FBC5D2AD}</a:tableStyleId>
              </a:tblPr>
              <a:tblGrid>
                <a:gridCol w="2362200"/>
                <a:gridCol w="1447800"/>
                <a:gridCol w="1219200"/>
                <a:gridCol w="1447800"/>
                <a:gridCol w="1295400"/>
              </a:tblGrid>
              <a:tr h="80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TELEPHONY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SIP Trunks</a:t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T1E1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ISDN PRI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GSM SIMs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POTS (CO)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</a:tr>
              <a:tr h="80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ENDPOINTS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UC CLIENTS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IP SUBSCRIBER	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Key Phones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Analog Phones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80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APPLICATIONS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Android/iOS/Windows PC UC Client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Voice Mail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SMS Gateway SMS to Email Email to SMS</a:t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Hospitality Module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</a:tr>
              <a:tr h="80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INTEROP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ITSPs (VOIP Carriers)</a:t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PMS/CAS Integration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Third-Party SIP Devices</a:t>
                      </a:r>
                      <a:endParaRPr b="0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</a:rPr>
                        <a:t>Call Center Solutions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80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</a:rPr>
                        <a:t>MANAGEMENT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8296B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Web based GUI</a:t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Remote Support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SNMP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Class of Services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5DB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7"/>
          <p:cNvPicPr preferRelativeResize="0"/>
          <p:nvPr/>
        </p:nvPicPr>
        <p:blipFill rotWithShape="1">
          <a:blip r:embed="rId4">
            <a:alphaModFix/>
          </a:blip>
          <a:srcRect b="5641" l="0" r="0" t="19281"/>
          <a:stretch/>
        </p:blipFill>
        <p:spPr>
          <a:xfrm>
            <a:off x="9656" y="1322363"/>
            <a:ext cx="9124688" cy="51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7"/>
          <p:cNvSpPr txBox="1"/>
          <p:nvPr>
            <p:ph type="ctrTitle"/>
          </p:nvPr>
        </p:nvSpPr>
        <p:spPr>
          <a:xfrm>
            <a:off x="-685799" y="499748"/>
            <a:ext cx="67817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SARVAM UC Solution</a:t>
            </a:r>
            <a:endParaRPr/>
          </a:p>
        </p:txBody>
      </p:sp>
      <p:sp>
        <p:nvSpPr>
          <p:cNvPr id="291" name="Google Shape;291;p7"/>
          <p:cNvSpPr txBox="1"/>
          <p:nvPr/>
        </p:nvSpPr>
        <p:spPr>
          <a:xfrm>
            <a:off x="4953000" y="4724400"/>
            <a:ext cx="114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 Phone</a:t>
            </a:r>
            <a:endParaRPr/>
          </a:p>
        </p:txBody>
      </p:sp>
      <p:sp>
        <p:nvSpPr>
          <p:cNvPr id="292" name="Google Shape;292;p7"/>
          <p:cNvSpPr txBox="1"/>
          <p:nvPr/>
        </p:nvSpPr>
        <p:spPr>
          <a:xfrm>
            <a:off x="3505200" y="28194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/>
          </a:p>
        </p:txBody>
      </p:sp>
      <p:sp>
        <p:nvSpPr>
          <p:cNvPr id="293" name="Google Shape;293;p7"/>
          <p:cNvSpPr txBox="1"/>
          <p:nvPr/>
        </p:nvSpPr>
        <p:spPr>
          <a:xfrm>
            <a:off x="2900218" y="4366490"/>
            <a:ext cx="838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</a:t>
            </a:r>
            <a:endParaRPr/>
          </a:p>
        </p:txBody>
      </p:sp>
      <p:sp>
        <p:nvSpPr>
          <p:cNvPr id="294" name="Google Shape;294;p7"/>
          <p:cNvSpPr txBox="1"/>
          <p:nvPr/>
        </p:nvSpPr>
        <p:spPr>
          <a:xfrm>
            <a:off x="5105400" y="3257550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</a:t>
            </a:r>
            <a:endParaRPr/>
          </a:p>
        </p:txBody>
      </p:sp>
      <p:sp>
        <p:nvSpPr>
          <p:cNvPr id="295" name="Google Shape;295;p7"/>
          <p:cNvSpPr txBox="1"/>
          <p:nvPr/>
        </p:nvSpPr>
        <p:spPr>
          <a:xfrm>
            <a:off x="5755062" y="1934066"/>
            <a:ext cx="990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Conference</a:t>
            </a:r>
            <a:endParaRPr/>
          </a:p>
        </p:txBody>
      </p:sp>
      <p:sp>
        <p:nvSpPr>
          <p:cNvPr id="296" name="Google Shape;296;p7"/>
          <p:cNvSpPr txBox="1"/>
          <p:nvPr/>
        </p:nvSpPr>
        <p:spPr>
          <a:xfrm>
            <a:off x="6477000" y="3352800"/>
            <a:ext cx="990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/>
          </a:p>
        </p:txBody>
      </p:sp>
      <p:sp>
        <p:nvSpPr>
          <p:cNvPr id="297" name="Google Shape;297;p7"/>
          <p:cNvSpPr txBox="1"/>
          <p:nvPr/>
        </p:nvSpPr>
        <p:spPr>
          <a:xfrm>
            <a:off x="6172200" y="5334000"/>
            <a:ext cx="1290687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Unified Clients</a:t>
            </a:r>
            <a:endParaRPr/>
          </a:p>
        </p:txBody>
      </p:sp>
      <p:sp>
        <p:nvSpPr>
          <p:cNvPr id="298" name="Google Shape;298;p7"/>
          <p:cNvSpPr txBox="1"/>
          <p:nvPr/>
        </p:nvSpPr>
        <p:spPr>
          <a:xfrm>
            <a:off x="5806125" y="5791200"/>
            <a:ext cx="823275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Presence</a:t>
            </a:r>
            <a:endParaRPr/>
          </a:p>
        </p:txBody>
      </p:sp>
      <p:sp>
        <p:nvSpPr>
          <p:cNvPr id="299" name="Google Shape;299;p7"/>
          <p:cNvSpPr txBox="1"/>
          <p:nvPr/>
        </p:nvSpPr>
        <p:spPr>
          <a:xfrm>
            <a:off x="3806661" y="5791200"/>
            <a:ext cx="1070139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 to SMS</a:t>
            </a:r>
            <a:endParaRPr/>
          </a:p>
        </p:txBody>
      </p:sp>
      <p:sp>
        <p:nvSpPr>
          <p:cNvPr id="300" name="Google Shape;300;p7"/>
          <p:cNvSpPr txBox="1"/>
          <p:nvPr/>
        </p:nvSpPr>
        <p:spPr>
          <a:xfrm>
            <a:off x="1676400" y="5070442"/>
            <a:ext cx="1070139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Unified Messaging</a:t>
            </a:r>
            <a:endParaRPr/>
          </a:p>
        </p:txBody>
      </p:sp>
      <p:sp>
        <p:nvSpPr>
          <p:cNvPr id="301" name="Google Shape;301;p7"/>
          <p:cNvSpPr txBox="1"/>
          <p:nvPr/>
        </p:nvSpPr>
        <p:spPr>
          <a:xfrm>
            <a:off x="1754269" y="3600450"/>
            <a:ext cx="914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/>
          </a:p>
        </p:txBody>
      </p:sp>
      <p:sp>
        <p:nvSpPr>
          <p:cNvPr id="302" name="Google Shape;302;p7"/>
          <p:cNvSpPr txBox="1"/>
          <p:nvPr/>
        </p:nvSpPr>
        <p:spPr>
          <a:xfrm>
            <a:off x="3619500" y="1934066"/>
            <a:ext cx="914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Unified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3" y="0"/>
            <a:ext cx="91198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8"/>
          <p:cNvSpPr/>
          <p:nvPr/>
        </p:nvSpPr>
        <p:spPr>
          <a:xfrm>
            <a:off x="5715000" y="4572000"/>
            <a:ext cx="3418536" cy="838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8"/>
          <p:cNvSpPr txBox="1"/>
          <p:nvPr>
            <p:ph type="ctrTitle"/>
          </p:nvPr>
        </p:nvSpPr>
        <p:spPr>
          <a:xfrm>
            <a:off x="5865558" y="4743450"/>
            <a:ext cx="3117419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Calibri"/>
              <a:buNone/>
            </a:pPr>
            <a:r>
              <a:rPr b="1" lang="en-US" sz="2880">
                <a:solidFill>
                  <a:schemeClr val="lt1"/>
                </a:solidFill>
              </a:rPr>
              <a:t>MOBILITY</a:t>
            </a:r>
            <a:endParaRPr b="1" sz="216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963" y="1957388"/>
            <a:ext cx="535622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9"/>
          <p:cNvPicPr preferRelativeResize="0"/>
          <p:nvPr/>
        </p:nvPicPr>
        <p:blipFill rotWithShape="1">
          <a:blip r:embed="rId5">
            <a:alphaModFix/>
          </a:blip>
          <a:srcRect b="0" l="17921" r="0" t="0"/>
          <a:stretch/>
        </p:blipFill>
        <p:spPr>
          <a:xfrm>
            <a:off x="5919788" y="2319338"/>
            <a:ext cx="2792412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9"/>
          <p:cNvSpPr txBox="1"/>
          <p:nvPr/>
        </p:nvSpPr>
        <p:spPr>
          <a:xfrm>
            <a:off x="334963" y="352865"/>
            <a:ext cx="6913098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6374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b="1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CLIENT– VARTA ADR100/AMP100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MZA_2007_White_V2">
  <a:themeElements>
    <a:clrScheme name="3_MZA_2007_White_V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3300"/>
      </a:accent1>
      <a:accent2>
        <a:srgbClr val="006600"/>
      </a:accent2>
      <a:accent3>
        <a:srgbClr val="FFFFFF"/>
      </a:accent3>
      <a:accent4>
        <a:srgbClr val="000000"/>
      </a:accent4>
      <a:accent5>
        <a:srgbClr val="FFADAA"/>
      </a:accent5>
      <a:accent6>
        <a:srgbClr val="005C00"/>
      </a:accent6>
      <a:hlink>
        <a:srgbClr val="FF6600"/>
      </a:hlink>
      <a:folHlink>
        <a:srgbClr val="33CC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2015-06-23T11:01:39Z</dcterms:created>
  <dc:creator>user</dc:creator>
</cp:coreProperties>
</file>