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5.xml" ContentType="application/vnd.openxmlformats-officedocument.theme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theme/theme6.xml" ContentType="application/vnd.openxmlformats-officedocument.theme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850" r:id="rId2"/>
    <p:sldMasterId id="2147484127" r:id="rId3"/>
    <p:sldMasterId id="2147484141" r:id="rId4"/>
    <p:sldMasterId id="2147484452" r:id="rId5"/>
    <p:sldMasterId id="2147484464" r:id="rId6"/>
    <p:sldMasterId id="2147484476" r:id="rId7"/>
  </p:sldMasterIdLst>
  <p:notesMasterIdLst>
    <p:notesMasterId r:id="rId25"/>
  </p:notesMasterIdLst>
  <p:handoutMasterIdLst>
    <p:handoutMasterId r:id="rId26"/>
  </p:handoutMasterIdLst>
  <p:sldIdLst>
    <p:sldId id="605" r:id="rId8"/>
    <p:sldId id="608" r:id="rId9"/>
    <p:sldId id="606" r:id="rId10"/>
    <p:sldId id="597" r:id="rId11"/>
    <p:sldId id="607" r:id="rId12"/>
    <p:sldId id="622" r:id="rId13"/>
    <p:sldId id="625" r:id="rId14"/>
    <p:sldId id="604" r:id="rId15"/>
    <p:sldId id="463" r:id="rId16"/>
    <p:sldId id="610" r:id="rId17"/>
    <p:sldId id="629" r:id="rId18"/>
    <p:sldId id="630" r:id="rId19"/>
    <p:sldId id="631" r:id="rId20"/>
    <p:sldId id="632" r:id="rId21"/>
    <p:sldId id="634" r:id="rId22"/>
    <p:sldId id="635" r:id="rId23"/>
    <p:sldId id="627" r:id="rId24"/>
  </p:sldIdLst>
  <p:sldSz cx="9144000" cy="6858000" type="screen4x3"/>
  <p:notesSz cx="7315200" cy="9601200"/>
  <p:custDataLst>
    <p:tags r:id="rId27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AFFB"/>
    <a:srgbClr val="DEE7F2"/>
    <a:srgbClr val="CBD9EB"/>
    <a:srgbClr val="4F81BD"/>
    <a:srgbClr val="5BB8F7"/>
    <a:srgbClr val="8FB7F9"/>
    <a:srgbClr val="FFF7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56" autoAdjust="0"/>
    <p:restoredTop sz="93662" autoAdjust="0"/>
  </p:normalViewPr>
  <p:slideViewPr>
    <p:cSldViewPr>
      <p:cViewPr varScale="1">
        <p:scale>
          <a:sx n="68" d="100"/>
          <a:sy n="68" d="100"/>
        </p:scale>
        <p:origin x="142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presProps" Target="pres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15E2E2E-EAA1-41FA-8025-7615524CDC26}" type="datetimeFigureOut">
              <a:rPr lang="en-US"/>
              <a:pPr>
                <a:defRPr/>
              </a:pPr>
              <a:t>12/14/2016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12491C5E-4DE2-4923-8179-8A7E4189A1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4060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pPr>
              <a:defRPr/>
            </a:pPr>
            <a:fld id="{3D55CDB3-0B25-42FC-B33F-3743B156DF0C}" type="datetimeFigureOut">
              <a:rPr lang="en-US"/>
              <a:pPr>
                <a:defRPr/>
              </a:pPr>
              <a:t>12/14/2016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pPr>
              <a:defRPr/>
            </a:pPr>
            <a:fld id="{887D88B9-3A0B-4FAB-8003-4AA5049004F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5131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61793E-67AB-42E2-B840-5B8F944880AA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90729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77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57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258888" y="722313"/>
            <a:ext cx="4797425" cy="35972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27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7332" tIns="48667" rIns="97332" bIns="48667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/>
          </a:p>
        </p:txBody>
      </p:sp>
      <p:sp>
        <p:nvSpPr>
          <p:cNvPr id="202756" name="Slide Number Placeholder 3"/>
          <p:cNvSpPr txBox="1">
            <a:spLocks noGrp="1"/>
          </p:cNvSpPr>
          <p:nvPr/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332" tIns="48667" rIns="97332" bIns="48667"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fld id="{81B69E93-311B-414A-9933-B5F3250F6A44}" type="slidenum">
              <a:rPr lang="en-US" sz="1300"/>
              <a:pPr algn="r"/>
              <a:t>17</a:t>
            </a:fld>
            <a:endParaRPr lang="en-US" sz="13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987343-1980-44D6-A6ED-DAD505A05A5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714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861881-4F91-4C24-B583-A12B23F8E1B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880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33250E-2564-4545-81F2-CAB432C7DF9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738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en-IN" noProof="0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708EF3-7FBE-494F-B6FD-0E890717273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23239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80A1C6-3F9A-4F34-87A2-034A3F0FD7F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59824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435317-3639-48E1-B1AF-53116D4D33F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56670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46B963-03B0-48BD-AF7A-FFB3739321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1156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720141-BBD0-4C19-BEA6-EFCD21B2B7B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91902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7A8352-1995-4E0C-9921-3D78066979E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7700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C950DB-5B1B-4463-8AEE-D345280F75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7674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164D85-9BF4-4E33-9D58-AED26D96A1F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6769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FB58E4-52BC-429A-8B80-8DFB552587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03254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53354F-873E-4819-B6AA-E32B6506C64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4520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BBAA9-8AD0-40AA-AD08-BB24F328D1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11024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7D1ED-4218-46E5-9A1E-EAA94FF576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608088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38B3C8-FCF0-4D31-9DA6-84C8DD15EC3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2230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E99AC1-5E56-40B5-B068-BA240C5F1C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952248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C98837-7FF9-4596-B5F6-3D083FB5B7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01044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B5A69E-1056-447F-9D98-F8D92F0CFFB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4332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CE2F13-9C01-4240-AC47-4C73E98A1BC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27590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F985FC-F8A3-4A5F-9DD0-2B516668DE8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98392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E264BB-F02B-4B2B-97B4-5B63CDFDD9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6928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1E6BD1-37A1-4DF6-BA1E-7664F37F94A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030349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061867-3B8F-4C29-B97E-730B3105F48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88374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B3528F-D8F7-457A-A29B-E142B27D69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912339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0710DF-45BC-4A45-9470-15459DD601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827671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E976EA-5F8E-44C2-BE7D-E4A4264B2B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702995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C90DEB-E7BD-4E75-9789-4C734FC0A5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03797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en-IN" noProof="0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A417F4-8717-404E-A6A7-08618C8AE78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60706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D26891-7CBD-400D-B4AE-AFA5324D7B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82930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C186B0-8A79-4424-9BBF-5AC3D4B57F9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55379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0"/>
            <a:ext cx="7010400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8F1595-5C26-4885-94F1-71DE28CE191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34146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EF9D2F-D337-4926-886F-968A535397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6340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DBC5D9-23B1-48A9-947D-DB5BC3CFD7A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66186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23D6EB-FAC3-4388-9E99-204BC65BD46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09617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758509-5247-4EF8-A182-5856A1A79A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825653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523A30-1CCE-4CE9-A609-8B858A4ABE3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916429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3DBC76-9AF1-4A12-B3D4-EA3B62D926C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007889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657EA2-D66F-497F-83FC-347E8264F4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673281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580DA7-A85F-4C58-BF17-30C7370422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059407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89C055-7B96-4FF2-A2AF-46794FA9424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594193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0CE1D5-DCF7-47A9-A70F-5AFCC646F0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98417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985A8-B0D3-4960-A445-370C197B7CD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5025F-8479-4AD0-96EE-3A6D0CA01B1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484266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985A8-B0D3-4960-A445-370C197B7CD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5025F-8479-4AD0-96EE-3A6D0CA01B1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8250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4F0255-8926-4117-80C9-DA45DC2F00D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73562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985A8-B0D3-4960-A445-370C197B7CD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5025F-8479-4AD0-96EE-3A6D0CA01B1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644291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985A8-B0D3-4960-A445-370C197B7CD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5025F-8479-4AD0-96EE-3A6D0CA01B1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08638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985A8-B0D3-4960-A445-370C197B7CD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5025F-8479-4AD0-96EE-3A6D0CA01B1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248976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985A8-B0D3-4960-A445-370C197B7CD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5025F-8479-4AD0-96EE-3A6D0CA01B1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827483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985A8-B0D3-4960-A445-370C197B7CD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5025F-8479-4AD0-96EE-3A6D0CA01B1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548549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985A8-B0D3-4960-A445-370C197B7CD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5025F-8479-4AD0-96EE-3A6D0CA01B1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09922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985A8-B0D3-4960-A445-370C197B7CD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5025F-8479-4AD0-96EE-3A6D0CA01B1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64617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985A8-B0D3-4960-A445-370C197B7CD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5025F-8479-4AD0-96EE-3A6D0CA01B1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699048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985A8-B0D3-4960-A445-370C197B7CD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5025F-8479-4AD0-96EE-3A6D0CA01B1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298499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80A1C6-3F9A-4F34-87A2-034A3F0FD7F9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747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725269-6BB5-448E-9010-5BFFB2E28A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4754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435317-3639-48E1-B1AF-53116D4D33FB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096035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46B963-03B0-48BD-AF7A-FFB3739321FA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985415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720141-BBD0-4C19-BEA6-EFCD21B2B7B3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38356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7A8352-1995-4E0C-9921-3D78066979E7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0578885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C950DB-5B1B-4463-8AEE-D345280F759C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74637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164D85-9BF4-4E33-9D58-AED26D96A1F7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4715289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53354F-873E-4819-B6AA-E32B6506C646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2968154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BBAA9-8AD0-40AA-AD08-BB24F328D131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1321613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7D1ED-4218-46E5-9A1E-EAA94FF5761D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403932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38B3C8-FCF0-4D31-9DA6-84C8DD15EC38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2575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59B46A-A540-4102-8F0C-AE90F9D2362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27201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C878B-2A6B-4809-867F-66E300F1C44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1568-0C5F-403A-9AD2-55E1239E65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2254631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C878B-2A6B-4809-867F-66E300F1C44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1568-0C5F-403A-9AD2-55E1239E65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819262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C878B-2A6B-4809-867F-66E300F1C44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1568-0C5F-403A-9AD2-55E1239E65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8076089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C878B-2A6B-4809-867F-66E300F1C44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1568-0C5F-403A-9AD2-55E1239E65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0443211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C878B-2A6B-4809-867F-66E300F1C44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1568-0C5F-403A-9AD2-55E1239E65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5761809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C878B-2A6B-4809-867F-66E300F1C44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1568-0C5F-403A-9AD2-55E1239E65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83613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C878B-2A6B-4809-867F-66E300F1C44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1568-0C5F-403A-9AD2-55E1239E65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4716752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C878B-2A6B-4809-867F-66E300F1C44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1568-0C5F-403A-9AD2-55E1239E65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998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C878B-2A6B-4809-867F-66E300F1C44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1568-0C5F-403A-9AD2-55E1239E65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2833423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C878B-2A6B-4809-867F-66E300F1C44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1568-0C5F-403A-9AD2-55E1239E65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1241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DD99F7-5BD0-429D-A4A6-668A75DA9B6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342499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C878B-2A6B-4809-867F-66E300F1C44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91568-0C5F-403A-9AD2-55E1239E65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017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74C3D0-38FD-4938-9850-88DC7567460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836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36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5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0.xml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3.xml"/><Relationship Id="rId10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7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6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1.xml"/><Relationship Id="rId1" Type="http://schemas.openxmlformats.org/officeDocument/2006/relationships/slideLayout" Target="../slideLayouts/slideLayout70.xml"/><Relationship Id="rId6" Type="http://schemas.openxmlformats.org/officeDocument/2006/relationships/slideLayout" Target="../slideLayouts/slideLayout75.xml"/><Relationship Id="rId11" Type="http://schemas.openxmlformats.org/officeDocument/2006/relationships/slideLayout" Target="../slideLayouts/slideLayout80.xml"/><Relationship Id="rId5" Type="http://schemas.openxmlformats.org/officeDocument/2006/relationships/slideLayout" Target="../slideLayouts/slideLayout74.xml"/><Relationship Id="rId10" Type="http://schemas.openxmlformats.org/officeDocument/2006/relationships/slideLayout" Target="../slideLayouts/slideLayout79.xml"/><Relationship Id="rId4" Type="http://schemas.openxmlformats.org/officeDocument/2006/relationships/slideLayout" Target="../slideLayouts/slideLayout73.xml"/><Relationship Id="rId9" Type="http://schemas.openxmlformats.org/officeDocument/2006/relationships/slideLayout" Target="../slideLayouts/slideLayout7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pPr>
              <a:defRPr/>
            </a:pPr>
            <a:fld id="{42B140BD-64A7-4C0A-BE09-4CD12A00112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6" r:id="rId1"/>
    <p:sldLayoutId id="2147484347" r:id="rId2"/>
    <p:sldLayoutId id="2147484348" r:id="rId3"/>
    <p:sldLayoutId id="2147484349" r:id="rId4"/>
    <p:sldLayoutId id="2147484350" r:id="rId5"/>
    <p:sldLayoutId id="2147484351" r:id="rId6"/>
    <p:sldLayoutId id="2147484352" r:id="rId7"/>
    <p:sldLayoutId id="2147484353" r:id="rId8"/>
    <p:sldLayoutId id="2147484354" r:id="rId9"/>
    <p:sldLayoutId id="2147484355" r:id="rId10"/>
    <p:sldLayoutId id="2147484356" r:id="rId11"/>
    <p:sldLayoutId id="2147484357" r:id="rId12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i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0">
                <a:latin typeface="Arial" charset="0"/>
              </a:defRPr>
            </a:lvl1pPr>
          </a:lstStyle>
          <a:p>
            <a:pPr>
              <a:defRPr/>
            </a:pPr>
            <a:fld id="{F99D52C3-5503-4C97-B222-C6D196500DF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405" r:id="rId1"/>
    <p:sldLayoutId id="2147484406" r:id="rId2"/>
    <p:sldLayoutId id="2147484407" r:id="rId3"/>
    <p:sldLayoutId id="2147484408" r:id="rId4"/>
    <p:sldLayoutId id="2147484409" r:id="rId5"/>
    <p:sldLayoutId id="2147484410" r:id="rId6"/>
    <p:sldLayoutId id="2147484411" r:id="rId7"/>
    <p:sldLayoutId id="2147484412" r:id="rId8"/>
    <p:sldLayoutId id="2147484413" r:id="rId9"/>
    <p:sldLayoutId id="2147484414" r:id="rId10"/>
    <p:sldLayoutId id="2147484415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pPr>
              <a:defRPr/>
            </a:pPr>
            <a:fld id="{EF59B831-0BB4-45C4-915F-CBB734FF8D9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  <p:sldLayoutId id="2147484423" r:id="rId8"/>
    <p:sldLayoutId id="2147484424" r:id="rId9"/>
    <p:sldLayoutId id="2147484425" r:id="rId10"/>
    <p:sldLayoutId id="2147484426" r:id="rId11"/>
    <p:sldLayoutId id="2147484427" r:id="rId12"/>
    <p:sldLayoutId id="2147484428" r:id="rId13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i="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0">
                <a:latin typeface="Arial" charset="0"/>
              </a:defRPr>
            </a:lvl1pPr>
          </a:lstStyle>
          <a:p>
            <a:pPr>
              <a:defRPr/>
            </a:pPr>
            <a:fld id="{B64A8F4F-C1EC-46D9-B84A-80DFD1961D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29" r:id="rId1"/>
    <p:sldLayoutId id="2147484430" r:id="rId2"/>
    <p:sldLayoutId id="2147484431" r:id="rId3"/>
    <p:sldLayoutId id="2147484432" r:id="rId4"/>
    <p:sldLayoutId id="2147484433" r:id="rId5"/>
    <p:sldLayoutId id="2147484434" r:id="rId6"/>
    <p:sldLayoutId id="2147484435" r:id="rId7"/>
    <p:sldLayoutId id="2147484436" r:id="rId8"/>
    <p:sldLayoutId id="2147484437" r:id="rId9"/>
    <p:sldLayoutId id="2147484438" r:id="rId10"/>
    <p:sldLayoutId id="214748443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A13985A8-B0D3-4960-A445-370C197B7CD7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12/14/2016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D615025F-8479-4AD0-96EE-3A6D0CA01B10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0999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53" r:id="rId1"/>
    <p:sldLayoutId id="2147484454" r:id="rId2"/>
    <p:sldLayoutId id="2147484455" r:id="rId3"/>
    <p:sldLayoutId id="2147484456" r:id="rId4"/>
    <p:sldLayoutId id="2147484457" r:id="rId5"/>
    <p:sldLayoutId id="2147484458" r:id="rId6"/>
    <p:sldLayoutId id="2147484459" r:id="rId7"/>
    <p:sldLayoutId id="2147484460" r:id="rId8"/>
    <p:sldLayoutId id="2147484461" r:id="rId9"/>
    <p:sldLayoutId id="2147484462" r:id="rId10"/>
    <p:sldLayoutId id="214748446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0">
                <a:latin typeface="Arial" charset="0"/>
              </a:defRPr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i="0">
                <a:latin typeface="Arial" charset="0"/>
              </a:defRPr>
            </a:lvl1pPr>
          </a:lstStyle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0">
                <a:latin typeface="Arial" charset="0"/>
              </a:defRPr>
            </a:lvl1pPr>
          </a:lstStyle>
          <a:p>
            <a:pPr>
              <a:defRPr/>
            </a:pPr>
            <a:fld id="{F99D52C3-5503-4C97-B222-C6D196500DF8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9802892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465" r:id="rId1"/>
    <p:sldLayoutId id="2147484466" r:id="rId2"/>
    <p:sldLayoutId id="2147484467" r:id="rId3"/>
    <p:sldLayoutId id="2147484468" r:id="rId4"/>
    <p:sldLayoutId id="2147484469" r:id="rId5"/>
    <p:sldLayoutId id="2147484470" r:id="rId6"/>
    <p:sldLayoutId id="2147484471" r:id="rId7"/>
    <p:sldLayoutId id="2147484472" r:id="rId8"/>
    <p:sldLayoutId id="2147484473" r:id="rId9"/>
    <p:sldLayoutId id="2147484474" r:id="rId10"/>
    <p:sldLayoutId id="2147484475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365C878B-2A6B-4809-867F-66E300F1C44D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12/14/2016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A2991568-0C5F-403A-9AD2-55E1239E65D8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14931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77" r:id="rId1"/>
    <p:sldLayoutId id="2147484478" r:id="rId2"/>
    <p:sldLayoutId id="2147484479" r:id="rId3"/>
    <p:sldLayoutId id="2147484480" r:id="rId4"/>
    <p:sldLayoutId id="2147484481" r:id="rId5"/>
    <p:sldLayoutId id="2147484482" r:id="rId6"/>
    <p:sldLayoutId id="2147484483" r:id="rId7"/>
    <p:sldLayoutId id="2147484484" r:id="rId8"/>
    <p:sldLayoutId id="2147484485" r:id="rId9"/>
    <p:sldLayoutId id="2147484486" r:id="rId10"/>
    <p:sldLayoutId id="214748448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5.xml"/><Relationship Id="rId4" Type="http://schemas.openxmlformats.org/officeDocument/2006/relationships/image" Target="../media/image16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6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rixcomsec.com/" TargetMode="External"/><Relationship Id="rId2" Type="http://schemas.openxmlformats.org/officeDocument/2006/relationships/hyperlink" Target="mailto:pmt@matrixcomsec.com" TargetMode="External"/><Relationship Id="rId1" Type="http://schemas.openxmlformats.org/officeDocument/2006/relationships/slideLayout" Target="../slideLayouts/slideLayout7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7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11" Type="http://schemas.openxmlformats.org/officeDocument/2006/relationships/image" Target="../media/image11.jpeg"/><Relationship Id="rId5" Type="http://schemas.openxmlformats.org/officeDocument/2006/relationships/image" Target="../media/image4.png"/><Relationship Id="rId10" Type="http://schemas.openxmlformats.org/officeDocument/2006/relationships/image" Target="../media/image10.png"/><Relationship Id="rId4" Type="http://schemas.openxmlformats.org/officeDocument/2006/relationships/image" Target="../media/image8.jpeg"/><Relationship Id="rId9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457200" y="2514600"/>
            <a:ext cx="84582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4000" b="0" dirty="0">
                <a:latin typeface="Lucida Sans" pitchFamily="34" charset="0"/>
              </a:rPr>
              <a:t>Building Intercom Solution</a:t>
            </a:r>
          </a:p>
          <a:p>
            <a:pPr algn="ctr"/>
            <a:r>
              <a:rPr lang="en-US" sz="2000" dirty="0">
                <a:latin typeface="Lucida Sans" pitchFamily="34" charset="0"/>
              </a:rPr>
              <a:t>For Secure and Feature-rich Communication</a:t>
            </a:r>
            <a:endParaRPr lang="en-US" sz="2000" b="0" dirty="0">
              <a:latin typeface="Lucida San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75844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290052" y="505907"/>
            <a:ext cx="4267200" cy="6017796"/>
            <a:chOff x="5029200" y="1145645"/>
            <a:chExt cx="3886200" cy="5079724"/>
          </a:xfrm>
        </p:grpSpPr>
        <p:sp>
          <p:nvSpPr>
            <p:cNvPr id="5" name="Content Placeholder 4"/>
            <p:cNvSpPr txBox="1">
              <a:spLocks/>
            </p:cNvSpPr>
            <p:nvPr/>
          </p:nvSpPr>
          <p:spPr bwMode="auto">
            <a:xfrm>
              <a:off x="5029200" y="1145645"/>
              <a:ext cx="3886200" cy="49221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bg2">
                  <a:lumMod val="90000"/>
                </a:schemeClr>
              </a:solidFill>
            </a:ln>
          </p:spPr>
          <p:txBody>
            <a:bodyPr lIns="92075" tIns="46038" rIns="92075" bIns="46038" anchor="t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indent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r>
                <a:rPr lang="en-US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Platform Highlight</a:t>
              </a:r>
            </a:p>
          </p:txBody>
        </p:sp>
        <p:sp>
          <p:nvSpPr>
            <p:cNvPr id="8" name="Content Placeholder 4"/>
            <p:cNvSpPr txBox="1">
              <a:spLocks/>
            </p:cNvSpPr>
            <p:nvPr/>
          </p:nvSpPr>
          <p:spPr bwMode="auto">
            <a:xfrm>
              <a:off x="5029200" y="1618032"/>
              <a:ext cx="3886200" cy="4607337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bg2">
                  <a:lumMod val="90000"/>
                </a:schemeClr>
              </a:solidFill>
            </a:ln>
          </p:spPr>
          <p:txBody>
            <a:bodyPr lIns="92075" tIns="46038" rIns="92075" bIns="46038" anchor="t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indent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r>
                <a:rPr lang="en-US" sz="18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System Architecture</a:t>
              </a:r>
            </a:p>
            <a:p>
              <a:pPr indent="-227013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Digital 100% Non-blocking</a:t>
              </a:r>
            </a:p>
            <a:p>
              <a:pPr marL="0" indent="0">
                <a:lnSpc>
                  <a:spcPct val="150000"/>
                </a:lnSpc>
                <a:spcBef>
                  <a:spcPts val="600"/>
                </a:spcBef>
                <a:spcAft>
                  <a:spcPts val="0"/>
                </a:spcAft>
                <a:buNone/>
                <a:defRPr/>
              </a:pPr>
              <a:r>
                <a:rPr lang="en-US" sz="18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Specialized Hardware</a:t>
              </a:r>
            </a:p>
            <a:p>
              <a:pPr indent="-227013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Intercom Line Card  (ILC) </a:t>
              </a:r>
              <a:endPara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0" indent="0">
                <a:lnSpc>
                  <a:spcPct val="150000"/>
                </a:lnSpc>
                <a:spcBef>
                  <a:spcPts val="600"/>
                </a:spcBef>
                <a:spcAft>
                  <a:spcPts val="0"/>
                </a:spcAft>
                <a:buNone/>
                <a:defRPr/>
              </a:pPr>
              <a:r>
                <a:rPr lang="en-US" sz="18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Integration</a:t>
              </a:r>
            </a:p>
            <a:p>
              <a:pPr indent="-227013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Integrated Public Address, Digital Sensor, Digital Control and External Music Port</a:t>
              </a:r>
            </a:p>
            <a:p>
              <a:pPr indent="-227013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Voice Mail System</a:t>
              </a:r>
            </a:p>
            <a:p>
              <a:pPr marL="0" indent="0">
                <a:lnSpc>
                  <a:spcPct val="150000"/>
                </a:lnSpc>
                <a:spcBef>
                  <a:spcPts val="600"/>
                </a:spcBef>
                <a:spcAft>
                  <a:spcPts val="0"/>
                </a:spcAft>
                <a:buNone/>
                <a:defRPr/>
              </a:pPr>
              <a:r>
                <a:rPr lang="en-US" sz="18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Built-in Functionality</a:t>
              </a:r>
            </a:p>
            <a:p>
              <a:pPr indent="-227013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Multi-channel Conferencing</a:t>
              </a:r>
              <a:endPara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marL="0" indent="0">
                <a:lnSpc>
                  <a:spcPct val="150000"/>
                </a:lnSpc>
                <a:spcBef>
                  <a:spcPts val="600"/>
                </a:spcBef>
                <a:spcAft>
                  <a:spcPts val="0"/>
                </a:spcAft>
                <a:buNone/>
                <a:defRPr/>
              </a:pPr>
              <a:r>
                <a:rPr lang="en-US" sz="18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Flexibility</a:t>
              </a:r>
            </a:p>
            <a:p>
              <a:pPr indent="-227013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Modular and field expandable design</a:t>
              </a:r>
            </a:p>
            <a:p>
              <a:pPr marL="0" indent="0">
                <a:lnSpc>
                  <a:spcPct val="150000"/>
                </a:lnSpc>
                <a:spcBef>
                  <a:spcPts val="600"/>
                </a:spcBef>
                <a:spcAft>
                  <a:spcPts val="0"/>
                </a:spcAft>
                <a:buNone/>
                <a:defRPr/>
              </a:pPr>
              <a:r>
                <a:rPr lang="en-US" sz="18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Multiple Systems Connectivity</a:t>
              </a:r>
            </a:p>
            <a:p>
              <a:pPr indent="-227013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34" charset="0"/>
                  <a:cs typeface="Arial" pitchFamily="34" charset="0"/>
                </a:rPr>
                <a:t>Over IP (Peer-to-Peer)</a:t>
              </a:r>
            </a:p>
            <a:p>
              <a:pPr marL="0" indent="0">
                <a:lnSpc>
                  <a:spcPct val="150000"/>
                </a:lnSpc>
                <a:spcBef>
                  <a:spcPts val="600"/>
                </a:spcBef>
                <a:spcAft>
                  <a:spcPts val="0"/>
                </a:spcAft>
                <a:buNone/>
                <a:defRPr/>
              </a:pPr>
              <a:r>
                <a:rPr lang="en-US" sz="18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Ideal for </a:t>
              </a:r>
            </a:p>
            <a:p>
              <a:pPr indent="-227013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Arial" pitchFamily="34" charset="0"/>
                  <a:cs typeface="Arial" pitchFamily="34" charset="0"/>
                </a:rPr>
                <a:t>Small, Medium and Large Complexes up to 500 Rooms</a:t>
              </a:r>
            </a:p>
            <a:p>
              <a:pPr indent="-227013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17" name="Picture 4" descr="SLT-2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92" t="4343" r="6146"/>
          <a:stretch>
            <a:fillRect/>
          </a:stretch>
        </p:blipFill>
        <p:spPr bwMode="auto">
          <a:xfrm>
            <a:off x="5605458" y="1484329"/>
            <a:ext cx="1819634" cy="15130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6519796" y="2627420"/>
            <a:ext cx="2395604" cy="332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1200" dirty="0">
                <a:cs typeface="Times New Roman" pitchFamily="18" charset="0"/>
              </a:rPr>
              <a:t>ETERNITY GE CARD ILC</a:t>
            </a:r>
            <a:r>
              <a:rPr lang="en-US" sz="1200" i="0" dirty="0">
                <a:cs typeface="Times New Roman" pitchFamily="18" charset="0"/>
              </a:rPr>
              <a:t>20</a:t>
            </a:r>
          </a:p>
        </p:txBody>
      </p:sp>
      <p:pic>
        <p:nvPicPr>
          <p:cNvPr id="23" name="Picture 6" descr="ME_SLT32  a"/>
          <p:cNvPicPr>
            <a:picLocks noChangeAspect="1" noChangeArrowheads="1"/>
          </p:cNvPicPr>
          <p:nvPr/>
        </p:nvPicPr>
        <p:blipFill>
          <a:blip r:embed="rId4">
            <a:lum bright="20000"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52222">
            <a:off x="5543225" y="3775422"/>
            <a:ext cx="1829170" cy="150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Rectangle 5"/>
          <p:cNvSpPr>
            <a:spLocks noChangeArrowheads="1"/>
          </p:cNvSpPr>
          <p:nvPr/>
        </p:nvSpPr>
        <p:spPr bwMode="auto">
          <a:xfrm>
            <a:off x="6705600" y="4920671"/>
            <a:ext cx="2209799" cy="332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1200" i="0" dirty="0">
                <a:latin typeface="Arial" charset="0"/>
                <a:cs typeface="Times New Roman" pitchFamily="18" charset="0"/>
              </a:rPr>
              <a:t>ETERNITY ME CARD ILC32</a:t>
            </a:r>
          </a:p>
        </p:txBody>
      </p:sp>
    </p:spTree>
    <p:extLst>
      <p:ext uri="{BB962C8B-B14F-4D97-AF65-F5344CB8AC3E}">
        <p14:creationId xmlns:p14="http://schemas.microsoft.com/office/powerpoint/2010/main" val="29545739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667000"/>
            <a:ext cx="8229600" cy="1066800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4000" dirty="0">
                <a:latin typeface="Calibri" pitchFamily="34" charset="0"/>
                <a:cs typeface="Calibri" pitchFamily="34" charset="0"/>
              </a:rPr>
              <a:t>Value Added Features and Benefits</a:t>
            </a:r>
          </a:p>
        </p:txBody>
      </p:sp>
    </p:spTree>
    <p:extLst>
      <p:ext uri="{BB962C8B-B14F-4D97-AF65-F5344CB8AC3E}">
        <p14:creationId xmlns:p14="http://schemas.microsoft.com/office/powerpoint/2010/main" val="21562191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4079632"/>
              </p:ext>
            </p:extLst>
          </p:nvPr>
        </p:nvGraphicFramePr>
        <p:xfrm>
          <a:off x="275303" y="1203960"/>
          <a:ext cx="8610600" cy="4160520"/>
        </p:xfrm>
        <a:graphic>
          <a:graphicData uri="http://schemas.openxmlformats.org/drawingml/2006/table">
            <a:tbl>
              <a:tblPr firstRow="1" bandRow="1">
                <a:solidFill>
                  <a:srgbClr val="9999FF"/>
                </a:solidFill>
                <a:tableStyleId>{5C22544A-7EE6-4342-B048-85BDC9FD1C3A}</a:tableStyleId>
              </a:tblPr>
              <a:tblGrid>
                <a:gridCol w="3276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3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Value</a:t>
                      </a:r>
                      <a:r>
                        <a:rPr lang="en-US" sz="1600" baseline="0" dirty="0">
                          <a:solidFill>
                            <a:schemeClr val="bg1"/>
                          </a:solidFill>
                        </a:rPr>
                        <a:t> Added Features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Benefits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en-US" sz="1600" dirty="0"/>
                        <a:t>Easy</a:t>
                      </a:r>
                      <a:r>
                        <a:rPr lang="en-US" sz="1600" baseline="0" dirty="0"/>
                        <a:t> to Deploy and Maintain System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Easy Troubleshooting</a:t>
                      </a:r>
                    </a:p>
                    <a:p>
                      <a:r>
                        <a:rPr lang="en-US" sz="1600" dirty="0"/>
                        <a:t>Less Maintenance</a:t>
                      </a:r>
                    </a:p>
                    <a:p>
                      <a:r>
                        <a:rPr lang="en-US" sz="1600" dirty="0"/>
                        <a:t>Reduced Downtime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en-US" sz="1600" dirty="0"/>
                        <a:t>Flexible Numbering Plan (up to 6 digits)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Changing</a:t>
                      </a:r>
                      <a:r>
                        <a:rPr lang="en-US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the old Intercom System do not need to change the extension numbering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Built-in CLI (DTMF and FSK)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Know the caller before answering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en-US" sz="1600" dirty="0"/>
                        <a:t>Web-based Configuration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Easy Administration</a:t>
                      </a:r>
                      <a:r>
                        <a:rPr lang="en-US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and Remote Maintenance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en-US" sz="1600" dirty="0"/>
                        <a:t>Security</a:t>
                      </a:r>
                      <a:r>
                        <a:rPr lang="en-US" sz="1600" baseline="0" dirty="0"/>
                        <a:t> Alarm and Reporting Feature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 case of any emergency (DIP</a:t>
                      </a:r>
                      <a:r>
                        <a:rPr lang="en-US" sz="16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sensor activation)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the system dials pre-assigned</a:t>
                      </a:r>
                      <a:r>
                        <a:rPr lang="en-US" sz="16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extensions and </a:t>
                      </a: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plays a pre-recorded message. Even a hooter can be activated.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en-US" sz="1600" dirty="0"/>
                        <a:t>Background</a:t>
                      </a:r>
                      <a:r>
                        <a:rPr lang="en-US" sz="1600" baseline="0" dirty="0"/>
                        <a:t> Music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Saving the cost incurred for putting up speakers and wiring. The option of using an external music source like CD player, FM radio, etc. is available.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56032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0175793"/>
              </p:ext>
            </p:extLst>
          </p:nvPr>
        </p:nvGraphicFramePr>
        <p:xfrm>
          <a:off x="152400" y="1229360"/>
          <a:ext cx="8610600" cy="428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4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460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Value</a:t>
                      </a:r>
                      <a:r>
                        <a:rPr lang="en-US" sz="1600" baseline="0" dirty="0">
                          <a:solidFill>
                            <a:schemeClr val="bg1"/>
                          </a:solidFill>
                        </a:rPr>
                        <a:t> Added Features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Benefits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en-US" sz="1600" dirty="0"/>
                        <a:t>Alarms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Set for each day of the week or for a particular date and time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en-US" sz="1600" dirty="0"/>
                        <a:t>Compac</a:t>
                      </a:r>
                      <a:r>
                        <a:rPr lang="en-US" sz="1600" baseline="0" dirty="0"/>
                        <a:t>t and Sturdy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Smaller</a:t>
                      </a:r>
                      <a:r>
                        <a:rPr lang="en-US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foot-print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Technology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32-bit</a:t>
                      </a:r>
                      <a:r>
                        <a:rPr lang="en-US" sz="16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RISC Processor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6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Digital PBX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100% Non-blocking</a:t>
                      </a:r>
                      <a:r>
                        <a:rPr lang="en-US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Superior Voice Quality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en-US" sz="1600" dirty="0"/>
                        <a:t>Built-in</a:t>
                      </a:r>
                      <a:r>
                        <a:rPr lang="en-US" sz="1600" baseline="0" dirty="0"/>
                        <a:t> Paging port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Can be connected to Public</a:t>
                      </a:r>
                      <a:r>
                        <a:rPr lang="en-US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Address System for Announcement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en-US" sz="1600" dirty="0"/>
                        <a:t>Built-in Sensor</a:t>
                      </a:r>
                      <a:r>
                        <a:rPr lang="en-US" sz="1600" baseline="0" dirty="0"/>
                        <a:t> port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Fire Alarm, Glass Break sensors etc. can be connected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en-US" sz="1600" dirty="0"/>
                        <a:t>Built-in Relay port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Digital</a:t>
                      </a:r>
                      <a:r>
                        <a:rPr lang="en-US" sz="16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devices can be connected to switch them on/off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en-US" sz="1600" dirty="0"/>
                        <a:t>Typical</a:t>
                      </a:r>
                      <a:r>
                        <a:rPr lang="en-US" sz="1600" baseline="0" dirty="0"/>
                        <a:t> application Sensor-Relay port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fire alarm or smoke sensor connected to the DIP, senses smoke and triggers hooter/siren connected to DOP. </a:t>
                      </a:r>
                      <a:endParaRPr lang="en-US" sz="1600" i="0" strike="sng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46458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066800"/>
            <a:ext cx="7391400" cy="5367565"/>
          </a:xfrm>
          <a:prstGeom prst="rect">
            <a:avLst/>
          </a:prstGeom>
        </p:spPr>
      </p:pic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838200" y="349250"/>
            <a:ext cx="5511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i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i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i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i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i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600" i="0" dirty="0">
                <a:solidFill>
                  <a:schemeClr val="bg1"/>
                </a:solidFill>
                <a:latin typeface="Lucida Sans" pitchFamily="34" charset="0"/>
              </a:rPr>
              <a:t>Application</a:t>
            </a:r>
          </a:p>
        </p:txBody>
      </p:sp>
    </p:spTree>
    <p:extLst>
      <p:ext uri="{BB962C8B-B14F-4D97-AF65-F5344CB8AC3E}">
        <p14:creationId xmlns:p14="http://schemas.microsoft.com/office/powerpoint/2010/main" val="17917460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85800" y="1143000"/>
            <a:ext cx="8153400" cy="350520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401637" indent="-28575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400" dirty="0">
                <a:solidFill>
                  <a:schemeClr val="bg1"/>
                </a:solidFill>
                <a:latin typeface="Arial Narrow" pitchFamily="34" charset="0"/>
              </a:rPr>
              <a:t>Savings on Cabling Cost</a:t>
            </a:r>
          </a:p>
          <a:p>
            <a:pPr marL="401637" indent="-28575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400" dirty="0">
                <a:solidFill>
                  <a:schemeClr val="bg1"/>
                </a:solidFill>
                <a:latin typeface="Arial Narrow" pitchFamily="34" charset="0"/>
              </a:rPr>
              <a:t>Enhanced Reliability  </a:t>
            </a:r>
          </a:p>
          <a:p>
            <a:pPr marL="401637" indent="-28575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400" dirty="0">
                <a:solidFill>
                  <a:schemeClr val="bg1"/>
                </a:solidFill>
                <a:latin typeface="Arial Narrow" pitchFamily="34" charset="0"/>
              </a:rPr>
              <a:t>Group Building Intercom Systems virtually functions as One </a:t>
            </a:r>
          </a:p>
          <a:p>
            <a:pPr marL="401637" indent="-28575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400" dirty="0">
                <a:solidFill>
                  <a:schemeClr val="bg1"/>
                </a:solidFill>
                <a:latin typeface="Arial Narrow" pitchFamily="34" charset="0"/>
              </a:rPr>
              <a:t>Connectivity over IP – Distance between Buildings does not matter</a:t>
            </a:r>
          </a:p>
          <a:p>
            <a:pPr marL="401637" indent="-28575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400" dirty="0">
                <a:solidFill>
                  <a:schemeClr val="bg1"/>
                </a:solidFill>
                <a:latin typeface="Arial Narrow" pitchFamily="34" charset="0"/>
              </a:rPr>
              <a:t>Advanced Intercom Features 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838200" y="381000"/>
            <a:ext cx="71437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US" sz="3200" dirty="0">
                <a:solidFill>
                  <a:schemeClr val="bg1"/>
                </a:solidFill>
                <a:latin typeface="Lucida Sans" pitchFamily="34" charset="0"/>
              </a:rPr>
              <a:t>Benefits</a:t>
            </a:r>
          </a:p>
        </p:txBody>
      </p:sp>
    </p:spTree>
    <p:extLst>
      <p:ext uri="{BB962C8B-B14F-4D97-AF65-F5344CB8AC3E}">
        <p14:creationId xmlns:p14="http://schemas.microsoft.com/office/powerpoint/2010/main" val="10083226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785813" y="1257300"/>
            <a:ext cx="7024687" cy="2012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000" i="1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000" i="1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000" i="1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000" i="1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000" i="1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i="1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fontAlgn="auto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en-US" sz="2400" i="0" dirty="0">
                <a:solidFill>
                  <a:prstClr val="black"/>
                </a:solidFill>
                <a:cs typeface="Arial" charset="0"/>
              </a:rPr>
              <a:t>Type of Presentation: Building Intercom Solution</a:t>
            </a:r>
          </a:p>
          <a:p>
            <a:pPr eaLnBrk="1" fontAlgn="auto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en-US" sz="2400" i="0" dirty="0">
                <a:solidFill>
                  <a:prstClr val="black"/>
                </a:solidFill>
                <a:cs typeface="Arial" charset="0"/>
              </a:rPr>
              <a:t>Number of Slides: 17</a:t>
            </a:r>
          </a:p>
          <a:p>
            <a:pPr eaLnBrk="1" fontAlgn="auto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en-US" sz="2400" i="0" dirty="0">
                <a:solidFill>
                  <a:prstClr val="black"/>
                </a:solidFill>
                <a:cs typeface="Arial" charset="0"/>
              </a:rPr>
              <a:t>Revised on: February 8, 2013</a:t>
            </a:r>
          </a:p>
          <a:p>
            <a:pPr eaLnBrk="1" fontAlgn="auto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en-US" sz="2400" i="0" dirty="0">
                <a:solidFill>
                  <a:prstClr val="black"/>
                </a:solidFill>
                <a:cs typeface="Arial" charset="0"/>
              </a:rPr>
              <a:t>Version-Release Number: V1R1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800100" y="4324350"/>
            <a:ext cx="7024688" cy="249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1" fontAlgn="auto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rgbClr val="000000"/>
                </a:solidFill>
                <a:latin typeface="Arial Narrow" pitchFamily="34" charset="0"/>
              </a:rPr>
              <a:t>For Further Information Please Contact: </a:t>
            </a:r>
          </a:p>
          <a:p>
            <a:pPr marL="342900" indent="-342900" eaLnBrk="1" fontAlgn="auto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rgbClr val="000000"/>
                </a:solidFill>
                <a:latin typeface="Arial Narrow" pitchFamily="34" charset="0"/>
              </a:rPr>
              <a:t>Email ID: </a:t>
            </a:r>
            <a:r>
              <a:rPr lang="en-US" sz="2400" dirty="0">
                <a:solidFill>
                  <a:srgbClr val="333399">
                    <a:lumMod val="75000"/>
                  </a:srgbClr>
                </a:solidFill>
                <a:latin typeface="Arial Narrow" pitchFamily="34" charset="0"/>
                <a:hlinkClick r:id="rId2"/>
              </a:rPr>
              <a:t>pmt@matrixcomsec.com</a:t>
            </a:r>
            <a:r>
              <a:rPr lang="en-US" sz="2400" dirty="0">
                <a:solidFill>
                  <a:srgbClr val="333399">
                    <a:lumMod val="75000"/>
                  </a:srgbClr>
                </a:solidFill>
                <a:latin typeface="Arial Narrow" pitchFamily="34" charset="0"/>
              </a:rPr>
              <a:t> </a:t>
            </a:r>
          </a:p>
          <a:p>
            <a:pPr marL="342900" indent="-342900" eaLnBrk="1" fontAlgn="auto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rgbClr val="000000"/>
                </a:solidFill>
                <a:latin typeface="Arial Narrow" pitchFamily="34" charset="0"/>
              </a:rPr>
              <a:t>Mobile: +91 9662544402</a:t>
            </a:r>
          </a:p>
          <a:p>
            <a:pPr marL="342900" indent="-342900" eaLnBrk="1" fontAlgn="auto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rgbClr val="000000"/>
                </a:solidFill>
                <a:latin typeface="Arial Narrow" pitchFamily="34" charset="0"/>
              </a:rPr>
              <a:t>Visit us at </a:t>
            </a:r>
            <a:r>
              <a:rPr lang="en-US" sz="2400" dirty="0">
                <a:solidFill>
                  <a:srgbClr val="333399">
                    <a:lumMod val="75000"/>
                  </a:srgbClr>
                </a:solidFill>
                <a:latin typeface="Arial Narrow" pitchFamily="34" charset="0"/>
                <a:hlinkClick r:id="rId3"/>
              </a:rPr>
              <a:t>www.MatrixComSec.com</a:t>
            </a:r>
            <a:endParaRPr lang="en-US" sz="2400" dirty="0">
              <a:solidFill>
                <a:srgbClr val="333399">
                  <a:lumMod val="75000"/>
                </a:srgbClr>
              </a:solidFill>
              <a:latin typeface="Arial Narrow" pitchFamily="34" charset="0"/>
            </a:endParaRPr>
          </a:p>
          <a:p>
            <a:pPr marL="342900" indent="-342900" eaLnBrk="1" fontAlgn="auto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rgbClr val="333399">
                    <a:lumMod val="75000"/>
                  </a:srgbClr>
                </a:solidFill>
                <a:latin typeface="Arial Narrow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771734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5123045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14400"/>
            <a:ext cx="7620000" cy="5562600"/>
          </a:xfrm>
        </p:spPr>
        <p:txBody>
          <a:bodyPr/>
          <a:lstStyle/>
          <a:p>
            <a:pPr marL="458787" lvl="1" indent="-342900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en-US" sz="2400" dirty="0">
                <a:latin typeface="Arial Narrow" pitchFamily="34" charset="0"/>
                <a:ea typeface="+mn-ea"/>
                <a:cs typeface="+mn-cs"/>
              </a:rPr>
              <a:t>Technological Advanced Digital PBX</a:t>
            </a:r>
          </a:p>
          <a:p>
            <a:pPr marL="458787" lvl="1" indent="-342900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en-US" sz="2400" dirty="0">
                <a:latin typeface="Arial Narrow" pitchFamily="34" charset="0"/>
                <a:ea typeface="+mn-ea"/>
                <a:cs typeface="+mn-cs"/>
              </a:rPr>
              <a:t>Specialized Intercom Card; Offer Value for Money Proposition</a:t>
            </a:r>
          </a:p>
          <a:p>
            <a:pPr marL="458787" lvl="1" indent="-342900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en-US" sz="2400" dirty="0">
                <a:latin typeface="Arial Narrow" pitchFamily="34" charset="0"/>
                <a:ea typeface="+mn-ea"/>
                <a:cs typeface="+mn-cs"/>
              </a:rPr>
              <a:t>Reliable and Secure Communication</a:t>
            </a:r>
          </a:p>
          <a:p>
            <a:pPr marL="458787" lvl="1" indent="-342900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en-US" sz="2400" dirty="0">
                <a:latin typeface="Arial Narrow" pitchFamily="34" charset="0"/>
                <a:ea typeface="+mn-ea"/>
                <a:cs typeface="+mn-cs"/>
              </a:rPr>
              <a:t>Flexible and Modular  </a:t>
            </a:r>
          </a:p>
          <a:p>
            <a:pPr marL="458787" lvl="1" indent="-342900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en-US" sz="2400" dirty="0">
                <a:latin typeface="Arial Narrow" pitchFamily="34" charset="0"/>
                <a:ea typeface="+mn-ea"/>
                <a:cs typeface="+mn-cs"/>
              </a:rPr>
              <a:t>Group PBX - Connectivity over IP </a:t>
            </a:r>
          </a:p>
          <a:p>
            <a:pPr marL="458787" lvl="1" indent="-342900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en-US" sz="2400" dirty="0">
                <a:latin typeface="Arial Narrow" pitchFamily="34" charset="0"/>
                <a:ea typeface="+mn-ea"/>
                <a:cs typeface="+mn-cs"/>
              </a:rPr>
              <a:t>Voice Mail System</a:t>
            </a:r>
          </a:p>
          <a:p>
            <a:pPr marL="458787" lvl="1" indent="-342900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en-US" sz="2400" dirty="0">
                <a:latin typeface="Arial Narrow" pitchFamily="34" charset="0"/>
                <a:ea typeface="+mn-ea"/>
                <a:cs typeface="+mn-cs"/>
              </a:rPr>
              <a:t>Specifically Build for: </a:t>
            </a:r>
          </a:p>
          <a:p>
            <a:pPr marL="858837" lvl="1"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en-US" sz="2000" dirty="0">
                <a:latin typeface="Arial Narrow" pitchFamily="34" charset="0"/>
              </a:rPr>
              <a:t>Residential Colonies</a:t>
            </a:r>
          </a:p>
          <a:p>
            <a:pPr marL="858837" lvl="1"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en-US" sz="2000" dirty="0">
                <a:latin typeface="Arial Narrow" pitchFamily="34" charset="0"/>
              </a:rPr>
              <a:t>Housing Complexes</a:t>
            </a:r>
          </a:p>
          <a:p>
            <a:pPr marL="858837" lvl="1"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en-US" sz="2000" dirty="0">
                <a:latin typeface="Arial Narrow" pitchFamily="34" charset="0"/>
              </a:rPr>
              <a:t>Property Developers</a:t>
            </a:r>
          </a:p>
          <a:p>
            <a:pPr marL="858837" lvl="1"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en-US" sz="2000" dirty="0">
                <a:latin typeface="Arial Narrow" pitchFamily="34" charset="0"/>
              </a:rPr>
              <a:t>Commercial Complexes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7543800" cy="762000"/>
          </a:xfrm>
        </p:spPr>
        <p:txBody>
          <a:bodyPr/>
          <a:lstStyle/>
          <a:p>
            <a:pPr algn="l"/>
            <a:r>
              <a:rPr lang="en-US" sz="3200" dirty="0">
                <a:latin typeface="Lucida Sans" pitchFamily="34" charset="0"/>
              </a:rPr>
              <a:t>Key Aspects</a:t>
            </a:r>
          </a:p>
        </p:txBody>
      </p:sp>
    </p:spTree>
    <p:extLst>
      <p:ext uri="{BB962C8B-B14F-4D97-AF65-F5344CB8AC3E}">
        <p14:creationId xmlns:p14="http://schemas.microsoft.com/office/powerpoint/2010/main" val="28937918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1390650" y="1600200"/>
            <a:ext cx="6362700" cy="3733800"/>
            <a:chOff x="1390650" y="1981200"/>
            <a:chExt cx="6362700" cy="3733800"/>
          </a:xfrm>
          <a:scene3d>
            <a:camera prst="perspectiveAbove"/>
            <a:lightRig rig="threePt" dir="t"/>
          </a:scene3d>
        </p:grpSpPr>
        <p:grpSp>
          <p:nvGrpSpPr>
            <p:cNvPr id="22" name="Group 21"/>
            <p:cNvGrpSpPr/>
            <p:nvPr/>
          </p:nvGrpSpPr>
          <p:grpSpPr>
            <a:xfrm>
              <a:off x="1390650" y="1981200"/>
              <a:ext cx="2514600" cy="1600200"/>
              <a:chOff x="1390650" y="1981200"/>
              <a:chExt cx="2514600" cy="1600200"/>
            </a:xfrm>
          </p:grpSpPr>
          <p:sp>
            <p:nvSpPr>
              <p:cNvPr id="32" name="Rounded Rectangle 31"/>
              <p:cNvSpPr/>
              <p:nvPr/>
            </p:nvSpPr>
            <p:spPr>
              <a:xfrm>
                <a:off x="1390650" y="2286000"/>
                <a:ext cx="2514600" cy="1295400"/>
              </a:xfrm>
              <a:prstGeom prst="roundRect">
                <a:avLst/>
              </a:prstGeom>
              <a:solidFill>
                <a:srgbClr val="4F81BD"/>
              </a:solidFill>
              <a:ln w="25400" cap="flat" cmpd="sng" algn="ctr">
                <a:solidFill>
                  <a:srgbClr val="4F81BD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600" kern="0" dirty="0">
                    <a:solidFill>
                      <a:sysClr val="window" lastClr="FFFFFF"/>
                    </a:solidFill>
                    <a:latin typeface="Arial" pitchFamily="34" charset="0"/>
                    <a:cs typeface="Arial" pitchFamily="34" charset="0"/>
                  </a:rPr>
                  <a:t>Strengthening Social Network </a:t>
                </a:r>
              </a:p>
            </p:txBody>
          </p:sp>
          <p:sp>
            <p:nvSpPr>
              <p:cNvPr id="33" name="Rounded Rectangle 32"/>
              <p:cNvSpPr/>
              <p:nvPr/>
            </p:nvSpPr>
            <p:spPr>
              <a:xfrm>
                <a:off x="1657350" y="1981200"/>
                <a:ext cx="1981200" cy="457200"/>
              </a:xfrm>
              <a:prstGeom prst="roundRect">
                <a:avLst/>
              </a:prstGeom>
              <a:gradFill rotWithShape="1">
                <a:gsLst>
                  <a:gs pos="0">
                    <a:srgbClr val="4BACC6">
                      <a:shade val="51000"/>
                      <a:satMod val="130000"/>
                    </a:srgbClr>
                  </a:gs>
                  <a:gs pos="80000">
                    <a:srgbClr val="4BACC6">
                      <a:shade val="93000"/>
                      <a:satMod val="130000"/>
                    </a:srgbClr>
                  </a:gs>
                  <a:gs pos="100000">
                    <a:srgbClr val="4BACC6">
                      <a:shade val="94000"/>
                      <a:satMod val="135000"/>
                    </a:srgbClr>
                  </a:gs>
                </a:gsLst>
                <a:lin ang="16200000" scaled="0"/>
              </a:gradFill>
              <a:ln w="9525" cap="flat" cmpd="sng" algn="ctr">
                <a:solidFill>
                  <a:srgbClr val="4BACC6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Communication</a:t>
                </a:r>
              </a:p>
            </p:txBody>
          </p:sp>
        </p:grpSp>
        <p:grpSp>
          <p:nvGrpSpPr>
            <p:cNvPr id="23" name="Group 22"/>
            <p:cNvGrpSpPr/>
            <p:nvPr/>
          </p:nvGrpSpPr>
          <p:grpSpPr>
            <a:xfrm>
              <a:off x="5238750" y="1981200"/>
              <a:ext cx="2514600" cy="1600200"/>
              <a:chOff x="5238750" y="1981200"/>
              <a:chExt cx="2514600" cy="1600200"/>
            </a:xfrm>
          </p:grpSpPr>
          <p:sp>
            <p:nvSpPr>
              <p:cNvPr id="30" name="Rounded Rectangle 29"/>
              <p:cNvSpPr/>
              <p:nvPr/>
            </p:nvSpPr>
            <p:spPr>
              <a:xfrm>
                <a:off x="5238750" y="2286000"/>
                <a:ext cx="2514600" cy="1295400"/>
              </a:xfrm>
              <a:prstGeom prst="roundRect">
                <a:avLst/>
              </a:prstGeom>
              <a:solidFill>
                <a:srgbClr val="4F81BD"/>
              </a:solidFill>
              <a:ln w="25400" cap="flat" cmpd="sng" algn="ctr">
                <a:solidFill>
                  <a:srgbClr val="4F81BD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Arial" pitchFamily="34" charset="0"/>
                    <a:ea typeface="+mn-ea"/>
                    <a:cs typeface="Arial" pitchFamily="34" charset="0"/>
                  </a:rPr>
                  <a:t>Improve</a:t>
                </a:r>
                <a:r>
                  <a:rPr kumimoji="0" lang="en-US" sz="1600" b="0" i="0" u="none" strike="noStrike" kern="0" cap="none" spc="0" normalizeH="0" noProof="0" dirty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Arial" pitchFamily="34" charset="0"/>
                    <a:ea typeface="+mn-ea"/>
                    <a:cs typeface="Arial" pitchFamily="34" charset="0"/>
                  </a:rPr>
                  <a:t> Safety of </a:t>
                </a:r>
                <a:r>
                  <a:rPr lang="en-US" sz="1600" kern="0" dirty="0">
                    <a:solidFill>
                      <a:sysClr val="window" lastClr="FFFFFF"/>
                    </a:solidFill>
                    <a:latin typeface="Arial" pitchFamily="34" charset="0"/>
                    <a:cs typeface="Arial" pitchFamily="34" charset="0"/>
                  </a:rPr>
                  <a:t>H</a:t>
                </a:r>
                <a:r>
                  <a:rPr kumimoji="0" lang="en-US" sz="1600" b="0" i="0" u="none" strike="noStrike" kern="0" cap="none" spc="0" normalizeH="0" noProof="0" dirty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Arial" pitchFamily="34" charset="0"/>
                    <a:ea typeface="+mn-ea"/>
                    <a:cs typeface="Arial" pitchFamily="34" charset="0"/>
                  </a:rPr>
                  <a:t>ome and </a:t>
                </a:r>
                <a:r>
                  <a:rPr lang="en-US" sz="1600" kern="0" dirty="0">
                    <a:solidFill>
                      <a:sysClr val="window" lastClr="FFFFFF"/>
                    </a:solidFill>
                    <a:latin typeface="Arial" pitchFamily="34" charset="0"/>
                    <a:cs typeface="Arial" pitchFamily="34" charset="0"/>
                  </a:rPr>
                  <a:t>R</a:t>
                </a:r>
                <a:r>
                  <a:rPr kumimoji="0" lang="en-US" sz="1600" b="0" i="0" u="none" strike="noStrike" kern="0" cap="none" spc="0" normalizeH="0" noProof="0" dirty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Arial" pitchFamily="34" charset="0"/>
                    <a:ea typeface="+mn-ea"/>
                    <a:cs typeface="Arial" pitchFamily="34" charset="0"/>
                  </a:rPr>
                  <a:t>esidents</a:t>
                </a:r>
                <a:endPara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  <p:sp>
            <p:nvSpPr>
              <p:cNvPr id="31" name="Rounded Rectangle 30"/>
              <p:cNvSpPr/>
              <p:nvPr/>
            </p:nvSpPr>
            <p:spPr>
              <a:xfrm>
                <a:off x="5505450" y="1981200"/>
                <a:ext cx="1981200" cy="457200"/>
              </a:xfrm>
              <a:prstGeom prst="roundRect">
                <a:avLst/>
              </a:prstGeom>
              <a:gradFill rotWithShape="1">
                <a:gsLst>
                  <a:gs pos="0">
                    <a:srgbClr val="4BACC6">
                      <a:shade val="51000"/>
                      <a:satMod val="130000"/>
                    </a:srgbClr>
                  </a:gs>
                  <a:gs pos="80000">
                    <a:srgbClr val="4BACC6">
                      <a:shade val="93000"/>
                      <a:satMod val="130000"/>
                    </a:srgbClr>
                  </a:gs>
                  <a:gs pos="100000">
                    <a:srgbClr val="4BACC6">
                      <a:shade val="94000"/>
                      <a:satMod val="135000"/>
                    </a:srgbClr>
                  </a:gs>
                </a:gsLst>
                <a:lin ang="16200000" scaled="0"/>
              </a:gradFill>
              <a:ln w="9525" cap="flat" cmpd="sng" algn="ctr">
                <a:solidFill>
                  <a:srgbClr val="4BACC6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Security</a:t>
                </a:r>
              </a:p>
            </p:txBody>
          </p:sp>
        </p:grpSp>
        <p:grpSp>
          <p:nvGrpSpPr>
            <p:cNvPr id="24" name="Group 23"/>
            <p:cNvGrpSpPr/>
            <p:nvPr/>
          </p:nvGrpSpPr>
          <p:grpSpPr>
            <a:xfrm>
              <a:off x="5238750" y="4114800"/>
              <a:ext cx="2514600" cy="1600200"/>
              <a:chOff x="5238750" y="4114800"/>
              <a:chExt cx="2514600" cy="1600200"/>
            </a:xfrm>
          </p:grpSpPr>
          <p:sp>
            <p:nvSpPr>
              <p:cNvPr id="28" name="Rounded Rectangle 27"/>
              <p:cNvSpPr/>
              <p:nvPr/>
            </p:nvSpPr>
            <p:spPr>
              <a:xfrm>
                <a:off x="5238750" y="4114800"/>
                <a:ext cx="2514600" cy="1295400"/>
              </a:xfrm>
              <a:prstGeom prst="roundRect">
                <a:avLst/>
              </a:prstGeom>
              <a:solidFill>
                <a:srgbClr val="4F81BD"/>
              </a:solidFill>
              <a:ln w="25400" cap="flat" cmpd="sng" algn="ctr">
                <a:solidFill>
                  <a:srgbClr val="4F81BD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600" kern="0" dirty="0">
                    <a:solidFill>
                      <a:sysClr val="window" lastClr="FFFFFF"/>
                    </a:solidFill>
                    <a:latin typeface="Arial" pitchFamily="34" charset="0"/>
                    <a:cs typeface="Arial" pitchFamily="34" charset="0"/>
                  </a:rPr>
                  <a:t>Less Maintenance</a:t>
                </a: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600" kern="0" dirty="0">
                    <a:solidFill>
                      <a:sysClr val="window" lastClr="FFFFFF"/>
                    </a:solidFill>
                    <a:latin typeface="Arial" pitchFamily="34" charset="0"/>
                    <a:cs typeface="Arial" pitchFamily="34" charset="0"/>
                  </a:rPr>
                  <a:t>Early ROI</a:t>
                </a:r>
              </a:p>
            </p:txBody>
          </p:sp>
          <p:sp>
            <p:nvSpPr>
              <p:cNvPr id="29" name="Rounded Rectangle 28"/>
              <p:cNvSpPr/>
              <p:nvPr/>
            </p:nvSpPr>
            <p:spPr>
              <a:xfrm>
                <a:off x="5505450" y="5257800"/>
                <a:ext cx="1981200" cy="457200"/>
              </a:xfrm>
              <a:prstGeom prst="roundRect">
                <a:avLst/>
              </a:prstGeom>
              <a:gradFill rotWithShape="1">
                <a:gsLst>
                  <a:gs pos="0">
                    <a:srgbClr val="4BACC6">
                      <a:shade val="51000"/>
                      <a:satMod val="130000"/>
                    </a:srgbClr>
                  </a:gs>
                  <a:gs pos="80000">
                    <a:srgbClr val="4BACC6">
                      <a:shade val="93000"/>
                      <a:satMod val="130000"/>
                    </a:srgbClr>
                  </a:gs>
                  <a:gs pos="100000">
                    <a:srgbClr val="4BACC6">
                      <a:shade val="94000"/>
                      <a:satMod val="135000"/>
                    </a:srgbClr>
                  </a:gs>
                </a:gsLst>
                <a:lin ang="16200000" scaled="0"/>
              </a:gradFill>
              <a:ln w="9525" cap="flat" cmpd="sng" algn="ctr">
                <a:solidFill>
                  <a:srgbClr val="4BACC6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Reliability</a:t>
                </a:r>
              </a:p>
            </p:txBody>
          </p:sp>
        </p:grpSp>
        <p:grpSp>
          <p:nvGrpSpPr>
            <p:cNvPr id="25" name="Group 24"/>
            <p:cNvGrpSpPr/>
            <p:nvPr/>
          </p:nvGrpSpPr>
          <p:grpSpPr>
            <a:xfrm>
              <a:off x="1390650" y="4114800"/>
              <a:ext cx="2514600" cy="1600200"/>
              <a:chOff x="1390650" y="4114800"/>
              <a:chExt cx="2514600" cy="1600200"/>
            </a:xfrm>
          </p:grpSpPr>
          <p:sp>
            <p:nvSpPr>
              <p:cNvPr id="26" name="Rounded Rectangle 25"/>
              <p:cNvSpPr/>
              <p:nvPr/>
            </p:nvSpPr>
            <p:spPr>
              <a:xfrm>
                <a:off x="1390650" y="4114800"/>
                <a:ext cx="2514600" cy="1295400"/>
              </a:xfrm>
              <a:prstGeom prst="roundRect">
                <a:avLst/>
              </a:prstGeom>
              <a:solidFill>
                <a:srgbClr val="4F81BD"/>
              </a:solidFill>
              <a:ln w="25400" cap="flat" cmpd="sng" algn="ctr">
                <a:solidFill>
                  <a:srgbClr val="4F81BD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1600" kern="0" noProof="0" dirty="0">
                    <a:solidFill>
                      <a:sysClr val="window" lastClr="FFFFFF"/>
                    </a:solidFill>
                    <a:latin typeface="Arial" pitchFamily="34" charset="0"/>
                    <a:cs typeface="Arial" pitchFamily="34" charset="0"/>
                  </a:rPr>
                  <a:t>Enhance productivity and User experience</a:t>
                </a:r>
                <a:endPara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endParaRPr>
              </a:p>
            </p:txBody>
          </p:sp>
          <p:sp>
            <p:nvSpPr>
              <p:cNvPr id="27" name="Rounded Rectangle 26"/>
              <p:cNvSpPr/>
              <p:nvPr/>
            </p:nvSpPr>
            <p:spPr>
              <a:xfrm>
                <a:off x="1657350" y="5257800"/>
                <a:ext cx="1981200" cy="457200"/>
              </a:xfrm>
              <a:prstGeom prst="roundRect">
                <a:avLst/>
              </a:prstGeom>
              <a:gradFill rotWithShape="1">
                <a:gsLst>
                  <a:gs pos="0">
                    <a:srgbClr val="4BACC6">
                      <a:shade val="51000"/>
                      <a:satMod val="130000"/>
                    </a:srgbClr>
                  </a:gs>
                  <a:gs pos="80000">
                    <a:srgbClr val="4BACC6">
                      <a:shade val="93000"/>
                      <a:satMod val="130000"/>
                    </a:srgbClr>
                  </a:gs>
                  <a:gs pos="100000">
                    <a:srgbClr val="4BACC6">
                      <a:shade val="94000"/>
                      <a:satMod val="135000"/>
                    </a:srgbClr>
                  </a:gs>
                </a:gsLst>
                <a:lin ang="16200000" scaled="0"/>
              </a:gradFill>
              <a:ln w="9525" cap="flat" cmpd="sng" algn="ctr">
                <a:solidFill>
                  <a:srgbClr val="4BACC6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Convenience</a:t>
                </a:r>
              </a:p>
            </p:txBody>
          </p:sp>
        </p:grpSp>
      </p:grpSp>
      <p:sp>
        <p:nvSpPr>
          <p:cNvPr id="21" name="Oval 20"/>
          <p:cNvSpPr/>
          <p:nvPr/>
        </p:nvSpPr>
        <p:spPr>
          <a:xfrm>
            <a:off x="3086100" y="2743200"/>
            <a:ext cx="3124200" cy="1485900"/>
          </a:xfrm>
          <a:prstGeom prst="ellipse">
            <a:avLst/>
          </a:prstGeom>
          <a:gradFill rotWithShape="1">
            <a:gsLst>
              <a:gs pos="0">
                <a:srgbClr val="4BACC6">
                  <a:shade val="51000"/>
                  <a:satMod val="130000"/>
                </a:srgbClr>
              </a:gs>
              <a:gs pos="80000">
                <a:srgbClr val="4BACC6">
                  <a:shade val="93000"/>
                  <a:satMod val="130000"/>
                </a:srgbClr>
              </a:gs>
              <a:gs pos="100000">
                <a:srgbClr val="4BACC6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perspectiveAbove"/>
            <a:lightRig rig="threePt" dir="t"/>
          </a:scene3d>
          <a:sp3d>
            <a:bevelT w="63500" h="254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Matrix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kern="0" dirty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rPr>
              <a:t>Building Intercom </a:t>
            </a: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Solution</a:t>
            </a:r>
          </a:p>
        </p:txBody>
      </p:sp>
      <p:sp>
        <p:nvSpPr>
          <p:cNvPr id="3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543800" cy="762000"/>
          </a:xfrm>
        </p:spPr>
        <p:txBody>
          <a:bodyPr/>
          <a:lstStyle/>
          <a:p>
            <a:pPr algn="l"/>
            <a:r>
              <a:rPr lang="en-US" sz="3200" dirty="0">
                <a:latin typeface="Lucida Sans" pitchFamily="34" charset="0"/>
              </a:rPr>
              <a:t>Solution Overview</a:t>
            </a:r>
          </a:p>
        </p:txBody>
      </p:sp>
    </p:spTree>
    <p:extLst>
      <p:ext uri="{BB962C8B-B14F-4D97-AF65-F5344CB8AC3E}">
        <p14:creationId xmlns:p14="http://schemas.microsoft.com/office/powerpoint/2010/main" val="3378750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4"/>
          <p:cNvSpPr>
            <a:spLocks noGrp="1"/>
          </p:cNvSpPr>
          <p:nvPr>
            <p:ph idx="1"/>
          </p:nvPr>
        </p:nvSpPr>
        <p:spPr>
          <a:xfrm>
            <a:off x="685800" y="1295400"/>
            <a:ext cx="8153400" cy="4191000"/>
          </a:xfrm>
        </p:spPr>
        <p:txBody>
          <a:bodyPr/>
          <a:lstStyle/>
          <a:p>
            <a:pPr marL="458787"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§"/>
            </a:pPr>
            <a:r>
              <a:rPr lang="en-US" sz="2400" dirty="0">
                <a:latin typeface="Arial Narrow" pitchFamily="34" charset="0"/>
              </a:rPr>
              <a:t>Established Brand</a:t>
            </a:r>
          </a:p>
          <a:p>
            <a:pPr marL="458787"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§"/>
            </a:pPr>
            <a:r>
              <a:rPr lang="en-US" sz="2400" dirty="0">
                <a:latin typeface="Arial Narrow" pitchFamily="34" charset="0"/>
              </a:rPr>
              <a:t>Value for Money Proposition </a:t>
            </a:r>
          </a:p>
          <a:p>
            <a:pPr marL="458787"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§"/>
            </a:pPr>
            <a:r>
              <a:rPr lang="en-US" sz="2400" dirty="0">
                <a:latin typeface="Arial Narrow" pitchFamily="34" charset="0"/>
              </a:rPr>
              <a:t>Trusted by many Leading Real Estate Developers </a:t>
            </a:r>
          </a:p>
          <a:p>
            <a:pPr marL="458787"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§"/>
            </a:pPr>
            <a:r>
              <a:rPr lang="en-US" sz="2400" dirty="0">
                <a:latin typeface="Arial Narrow" pitchFamily="34" charset="0"/>
              </a:rPr>
              <a:t>500+ Installations </a:t>
            </a:r>
          </a:p>
          <a:p>
            <a:pPr marL="458787"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§"/>
            </a:pPr>
            <a:r>
              <a:rPr lang="en-US" sz="2400" dirty="0">
                <a:latin typeface="Arial Narrow" pitchFamily="34" charset="0"/>
              </a:rPr>
              <a:t>A Future Proof Investment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457200"/>
            <a:ext cx="6705600" cy="762000"/>
          </a:xfrm>
        </p:spPr>
        <p:txBody>
          <a:bodyPr/>
          <a:lstStyle/>
          <a:p>
            <a:pPr algn="l"/>
            <a:r>
              <a:rPr lang="en-US" sz="3000" dirty="0">
                <a:latin typeface="Lucida Sans" pitchFamily="34" charset="0"/>
              </a:rPr>
              <a:t>Why Matrix?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85800" y="1143000"/>
            <a:ext cx="8153400" cy="502920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401637" indent="-28575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400" dirty="0">
                <a:solidFill>
                  <a:schemeClr val="bg1"/>
                </a:solidFill>
                <a:latin typeface="Arial Narrow" pitchFamily="34" charset="0"/>
              </a:rPr>
              <a:t>Free Internal Communication between Building Residents</a:t>
            </a:r>
          </a:p>
          <a:p>
            <a:pPr marL="401637" indent="-28575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400" dirty="0">
                <a:solidFill>
                  <a:schemeClr val="bg1"/>
                </a:solidFill>
                <a:latin typeface="Arial Narrow" pitchFamily="34" charset="0"/>
              </a:rPr>
              <a:t>Superior Voice Quality</a:t>
            </a:r>
          </a:p>
          <a:p>
            <a:pPr marL="401637" indent="-28575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400" dirty="0">
                <a:solidFill>
                  <a:schemeClr val="bg1"/>
                </a:solidFill>
                <a:latin typeface="Arial Narrow" pitchFamily="34" charset="0"/>
              </a:rPr>
              <a:t>Value added built-in features – Conference, Auto call-back</a:t>
            </a:r>
          </a:p>
          <a:p>
            <a:pPr marL="401637" indent="-28575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400" dirty="0">
                <a:solidFill>
                  <a:schemeClr val="bg1"/>
                </a:solidFill>
                <a:latin typeface="Arial Narrow" pitchFamily="34" charset="0"/>
              </a:rPr>
              <a:t>Call Detail Record</a:t>
            </a:r>
          </a:p>
          <a:p>
            <a:pPr marL="401637" indent="-28575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400" dirty="0">
                <a:solidFill>
                  <a:schemeClr val="bg1"/>
                </a:solidFill>
                <a:latin typeface="Arial Narrow" pitchFamily="34" charset="0"/>
              </a:rPr>
              <a:t>Single/Multiple Security Extension – Building-wise, Group-wise </a:t>
            </a:r>
          </a:p>
          <a:p>
            <a:pPr marL="401637" indent="-28575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400" dirty="0">
                <a:solidFill>
                  <a:schemeClr val="bg1"/>
                </a:solidFill>
                <a:latin typeface="Arial Narrow" pitchFamily="34" charset="0"/>
              </a:rPr>
              <a:t>Maintain Privacy – Barring amongst group of flats  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838200" y="381000"/>
            <a:ext cx="71437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US" sz="3200" dirty="0">
                <a:solidFill>
                  <a:schemeClr val="bg1"/>
                </a:solidFill>
                <a:latin typeface="Lucida Sans" pitchFamily="34" charset="0"/>
              </a:rPr>
              <a:t>Benefits for Residents</a:t>
            </a:r>
          </a:p>
        </p:txBody>
      </p:sp>
    </p:spTree>
    <p:extLst>
      <p:ext uri="{BB962C8B-B14F-4D97-AF65-F5344CB8AC3E}">
        <p14:creationId xmlns:p14="http://schemas.microsoft.com/office/powerpoint/2010/main" val="101404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33400" y="381000"/>
            <a:ext cx="71437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US" sz="3200" dirty="0">
                <a:solidFill>
                  <a:schemeClr val="bg1"/>
                </a:solidFill>
                <a:latin typeface="Lucida Sans" pitchFamily="34" charset="0"/>
              </a:rPr>
              <a:t>Benefits for Property Developers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219200"/>
            <a:ext cx="8305800" cy="487680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marL="401637" indent="-28575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400" dirty="0">
                <a:solidFill>
                  <a:schemeClr val="bg1"/>
                </a:solidFill>
                <a:latin typeface="Arial Narrow" pitchFamily="34" charset="0"/>
              </a:rPr>
              <a:t>Enhance Image and Value of Property</a:t>
            </a:r>
          </a:p>
          <a:p>
            <a:pPr marL="401637" indent="-28575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400" dirty="0">
                <a:solidFill>
                  <a:schemeClr val="bg1"/>
                </a:solidFill>
                <a:latin typeface="Arial Narrow" pitchFamily="34" charset="0"/>
              </a:rPr>
              <a:t>Enrich User Experience and Services</a:t>
            </a:r>
          </a:p>
          <a:p>
            <a:pPr marL="401637" indent="-28575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400" dirty="0">
                <a:solidFill>
                  <a:schemeClr val="bg1"/>
                </a:solidFill>
                <a:latin typeface="Arial Narrow" pitchFamily="34" charset="0"/>
              </a:rPr>
              <a:t>Flexible Numbering Plan -</a:t>
            </a:r>
          </a:p>
          <a:p>
            <a:pPr marL="115887">
              <a:lnSpc>
                <a:spcPct val="150000"/>
              </a:lnSpc>
            </a:pPr>
            <a:r>
              <a:rPr lang="en-US" sz="2400" dirty="0">
                <a:solidFill>
                  <a:schemeClr val="bg1"/>
                </a:solidFill>
                <a:latin typeface="Arial Narrow" pitchFamily="34" charset="0"/>
              </a:rPr>
              <a:t>    Phase-wise, Building-wise, Floor-wise, Flat- wise</a:t>
            </a:r>
          </a:p>
          <a:p>
            <a:pPr marL="401637" indent="-28575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400" dirty="0">
                <a:solidFill>
                  <a:schemeClr val="bg1"/>
                </a:solidFill>
                <a:latin typeface="Arial Narrow" pitchFamily="34" charset="0"/>
              </a:rPr>
              <a:t>Value for Money Proposition</a:t>
            </a:r>
          </a:p>
          <a:p>
            <a:pPr marL="401637" indent="-28575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400" dirty="0">
                <a:solidFill>
                  <a:schemeClr val="bg1"/>
                </a:solidFill>
                <a:latin typeface="Arial Narrow" pitchFamily="34" charset="0"/>
              </a:rPr>
              <a:t>Reliable and Feature-rich Building Intercom Systems</a:t>
            </a:r>
          </a:p>
          <a:p>
            <a:pPr marL="401637" indent="-28575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400" dirty="0">
                <a:solidFill>
                  <a:schemeClr val="bg1"/>
                </a:solidFill>
                <a:latin typeface="Arial Narrow" pitchFamily="34" charset="0"/>
              </a:rPr>
              <a:t>Built-up on Cutting-edge Technologies</a:t>
            </a:r>
          </a:p>
          <a:p>
            <a:pPr marL="401637" indent="-285750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400" dirty="0">
                <a:solidFill>
                  <a:schemeClr val="bg1"/>
                </a:solidFill>
                <a:latin typeface="Arial Narrow" pitchFamily="34" charset="0"/>
              </a:rPr>
              <a:t>Less Maintenance</a:t>
            </a:r>
          </a:p>
        </p:txBody>
      </p:sp>
    </p:spTree>
    <p:extLst>
      <p:ext uri="{BB962C8B-B14F-4D97-AF65-F5344CB8AC3E}">
        <p14:creationId xmlns:p14="http://schemas.microsoft.com/office/powerpoint/2010/main" val="24796267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1325880" y="1688793"/>
            <a:ext cx="5532120" cy="2133600"/>
            <a:chOff x="457200" y="1981200"/>
            <a:chExt cx="5532120" cy="2133600"/>
          </a:xfrm>
        </p:grpSpPr>
        <p:sp>
          <p:nvSpPr>
            <p:cNvPr id="6" name="Rounded Rectangle 5"/>
            <p:cNvSpPr/>
            <p:nvPr/>
          </p:nvSpPr>
          <p:spPr bwMode="auto">
            <a:xfrm>
              <a:off x="3154680" y="1981200"/>
              <a:ext cx="2834640" cy="2133600"/>
            </a:xfrm>
            <a:prstGeom prst="roundRect">
              <a:avLst/>
            </a:pr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</a:rPr>
                <a:t>Security</a:t>
              </a:r>
            </a:p>
            <a:p>
              <a:pPr lvl="0" algn="ctr" eaLnBrk="1" hangingPunct="1"/>
              <a:endParaRPr lang="en-US" sz="1600" kern="0" dirty="0">
                <a:solidFill>
                  <a:sysClr val="window" lastClr="FFFFFF"/>
                </a:solidFill>
                <a:latin typeface="Arial" pitchFamily="34" charset="0"/>
                <a:cs typeface="Arial" pitchFamily="34" charset="0"/>
              </a:endParaRPr>
            </a:p>
            <a:p>
              <a:pPr lvl="0" algn="ctr" eaLnBrk="1" hangingPunct="1"/>
              <a:r>
                <a:rPr lang="en-US" sz="1600" kern="0" dirty="0">
                  <a:solidFill>
                    <a:sysClr val="window" lastClr="FFFFFF"/>
                  </a:solidFill>
                  <a:latin typeface="Arial" pitchFamily="34" charset="0"/>
                  <a:cs typeface="Arial" pitchFamily="34" charset="0"/>
                </a:rPr>
                <a:t>Improve Safety of home and residents</a:t>
              </a:r>
            </a:p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" name="Rounded Rectangle 4"/>
            <p:cNvSpPr/>
            <p:nvPr/>
          </p:nvSpPr>
          <p:spPr bwMode="auto">
            <a:xfrm>
              <a:off x="457200" y="1981200"/>
              <a:ext cx="2362200" cy="2133600"/>
            </a:xfrm>
            <a:prstGeom prst="roundRect">
              <a:avLst/>
            </a:prstGeom>
            <a:solidFill>
              <a:schemeClr val="accent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</a:rPr>
                <a:t>ETERNITY Building Intercom Systems</a:t>
              </a:r>
            </a:p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</a:rPr>
                <a:t>To effectively</a:t>
              </a:r>
              <a:r>
                <a:rPr kumimoji="0" lang="en-US" sz="1600" b="0" i="0" u="none" strike="noStrike" cap="none" normalizeH="0" dirty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</a:rPr>
                <a:t> </a:t>
              </a: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</a:rPr>
                <a:t>manage  call activities</a:t>
              </a:r>
            </a:p>
          </p:txBody>
        </p:sp>
      </p:grpSp>
      <p:pic>
        <p:nvPicPr>
          <p:cNvPr id="18" name="Picture 1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37377" y="3992705"/>
            <a:ext cx="1745903" cy="1242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" name="Picture 3" descr="C:\Documents and Settings\JatinDesai.DOMAIN.000\Desktop\image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37333" y1="54000" x2="37333" y2="54000"/>
                        <a14:foregroundMark x1="77333" y1="52000" x2="77333" y2="52000"/>
                        <a14:foregroundMark x1="60000" y1="75000" x2="60000" y2="75000"/>
                        <a14:foregroundMark x1="47333" y1="69000" x2="47333" y2="69000"/>
                        <a14:foregroundMark x1="26000" y1="62000" x2="26000" y2="62000"/>
                        <a14:foregroundMark x1="24667" y1="45000" x2="24667" y2="45000"/>
                        <a14:foregroundMark x1="27333" y1="35000" x2="27333" y2="35000"/>
                        <a14:foregroundMark x1="37333" y1="26000" x2="37333" y2="26000"/>
                        <a14:foregroundMark x1="54667" y1="22000" x2="54667" y2="22000"/>
                        <a14:foregroundMark x1="66000" y1="22000" x2="66000" y2="22000"/>
                        <a14:foregroundMark x1="71333" y1="24000" x2="71333" y2="24000"/>
                        <a14:foregroundMark x1="87333" y1="35000" x2="87333" y2="35000"/>
                        <a14:foregroundMark x1="90000" y1="39000" x2="90000" y2="39000"/>
                        <a14:foregroundMark x1="67333" y1="65000" x2="67333" y2="65000"/>
                        <a14:foregroundMark x1="66000" y1="43000" x2="66000" y2="43000"/>
                        <a14:foregroundMark x1="44667" y1="41000" x2="44667" y2="41000"/>
                        <a14:foregroundMark x1="46000" y1="39000" x2="46000" y2="39000"/>
                        <a14:foregroundMark x1="48667" y1="32000" x2="48667" y2="32000"/>
                        <a14:foregroundMark x1="30000" y1="20000" x2="30000" y2="20000"/>
                        <a14:foregroundMark x1="28667" y1="20000" x2="28667" y2="20000"/>
                        <a14:foregroundMark x1="12667" y1="26000" x2="12667" y2="26000"/>
                        <a14:foregroundMark x1="7333" y1="32000" x2="7333" y2="32000"/>
                        <a14:foregroundMark x1="10000" y1="60000" x2="10000" y2="60000"/>
                        <a14:foregroundMark x1="20000" y1="56000" x2="20000" y2="56000"/>
                        <a14:foregroundMark x1="30000" y1="67000" x2="30000" y2="67000"/>
                        <a14:foregroundMark x1="32667" y1="71000" x2="32667" y2="71000"/>
                        <a14:foregroundMark x1="34667" y1="82000" x2="34667" y2="82000"/>
                        <a14:foregroundMark x1="20000" y1="84000" x2="20000" y2="84000"/>
                        <a14:foregroundMark x1="21333" y1="71000" x2="21333" y2="71000"/>
                        <a14:foregroundMark x1="34667" y1="75000" x2="34667" y2="75000"/>
                        <a14:foregroundMark x1="41333" y1="80000" x2="41333" y2="80000"/>
                        <a14:foregroundMark x1="44667" y1="82000" x2="44667" y2="82000"/>
                        <a14:backgroundMark x1="91333" y1="80000" x2="91333" y2="80000"/>
                        <a14:backgroundMark x1="8667" y1="86000" x2="8667" y2="86000"/>
                        <a14:backgroundMark x1="92667" y1="11000" x2="92667" y2="11000"/>
                        <a14:backgroundMark x1="11333" y1="7000" x2="11333" y2="7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3464" y="4357740"/>
            <a:ext cx="445708" cy="31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3" descr="C:\Documents and Settings\JatinDesai.DOMAIN.000\Desktop\images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8871" y="4186929"/>
            <a:ext cx="359485" cy="6167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6"/>
          <p:cNvPicPr>
            <a:picLocks noChangeAspect="1" noChangeArrowheads="1"/>
          </p:cNvPicPr>
          <p:nvPr/>
        </p:nvPicPr>
        <p:blipFill rotWithShape="1">
          <a:blip r:embed="rId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9814" t="11072" r="9765" b="19185"/>
          <a:stretch/>
        </p:blipFill>
        <p:spPr bwMode="auto">
          <a:xfrm>
            <a:off x="6183857" y="4306415"/>
            <a:ext cx="445964" cy="3867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TextBox 71"/>
          <p:cNvSpPr txBox="1">
            <a:spLocks noChangeArrowheads="1"/>
          </p:cNvSpPr>
          <p:nvPr/>
        </p:nvSpPr>
        <p:spPr bwMode="auto">
          <a:xfrm>
            <a:off x="4201925" y="4831938"/>
            <a:ext cx="835581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1000" dirty="0"/>
              <a:t>Door Lock</a:t>
            </a:r>
          </a:p>
        </p:txBody>
      </p:sp>
      <p:sp>
        <p:nvSpPr>
          <p:cNvPr id="25" name="TextBox 71"/>
          <p:cNvSpPr txBox="1">
            <a:spLocks noChangeArrowheads="1"/>
          </p:cNvSpPr>
          <p:nvPr/>
        </p:nvSpPr>
        <p:spPr bwMode="auto">
          <a:xfrm>
            <a:off x="5078982" y="4784946"/>
            <a:ext cx="835581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1000" dirty="0"/>
              <a:t>Sensor</a:t>
            </a:r>
          </a:p>
        </p:txBody>
      </p:sp>
      <p:sp>
        <p:nvSpPr>
          <p:cNvPr id="26" name="TextBox 71"/>
          <p:cNvSpPr txBox="1">
            <a:spLocks noChangeArrowheads="1"/>
          </p:cNvSpPr>
          <p:nvPr/>
        </p:nvSpPr>
        <p:spPr bwMode="auto">
          <a:xfrm>
            <a:off x="6022093" y="4794168"/>
            <a:ext cx="835581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1000" dirty="0"/>
              <a:t>PAS Port</a:t>
            </a:r>
          </a:p>
        </p:txBody>
      </p:sp>
      <p:sp>
        <p:nvSpPr>
          <p:cNvPr id="27" name="TextBox 71"/>
          <p:cNvSpPr txBox="1">
            <a:spLocks noChangeArrowheads="1"/>
          </p:cNvSpPr>
          <p:nvPr/>
        </p:nvSpPr>
        <p:spPr bwMode="auto">
          <a:xfrm>
            <a:off x="4354325" y="4984338"/>
            <a:ext cx="835581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1000" dirty="0"/>
              <a:t>Music Port</a:t>
            </a:r>
          </a:p>
        </p:txBody>
      </p:sp>
      <p:sp>
        <p:nvSpPr>
          <p:cNvPr id="22" name="Rectangle 2"/>
          <p:cNvSpPr txBox="1">
            <a:spLocks noChangeArrowheads="1"/>
          </p:cNvSpPr>
          <p:nvPr/>
        </p:nvSpPr>
        <p:spPr bwMode="auto">
          <a:xfrm>
            <a:off x="304800" y="457200"/>
            <a:ext cx="71437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US" sz="2800" dirty="0">
                <a:latin typeface="Lucida Sans" pitchFamily="34" charset="0"/>
              </a:rPr>
              <a:t>ETERNITY Building Intercom Systems</a:t>
            </a:r>
          </a:p>
        </p:txBody>
      </p:sp>
    </p:spTree>
    <p:extLst>
      <p:ext uri="{BB962C8B-B14F-4D97-AF65-F5344CB8AC3E}">
        <p14:creationId xmlns:p14="http://schemas.microsoft.com/office/powerpoint/2010/main" val="38461108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212015" y="613158"/>
            <a:ext cx="8687466" cy="6086620"/>
            <a:chOff x="212015" y="575058"/>
            <a:chExt cx="8687466" cy="6086620"/>
          </a:xfrm>
        </p:grpSpPr>
        <p:sp>
          <p:nvSpPr>
            <p:cNvPr id="102" name="Circular Arrow 101"/>
            <p:cNvSpPr/>
            <p:nvPr/>
          </p:nvSpPr>
          <p:spPr bwMode="auto">
            <a:xfrm rot="10800000">
              <a:off x="564409" y="759935"/>
              <a:ext cx="8113507" cy="5497556"/>
            </a:xfrm>
            <a:prstGeom prst="circularArrow">
              <a:avLst>
                <a:gd name="adj1" fmla="val 6747"/>
                <a:gd name="adj2" fmla="val 398863"/>
                <a:gd name="adj3" fmla="val 20505445"/>
                <a:gd name="adj4" fmla="val 21137267"/>
                <a:gd name="adj5" fmla="val 7653"/>
              </a:avLst>
            </a:prstGeom>
            <a:solidFill>
              <a:schemeClr val="accent4">
                <a:lumMod val="50000"/>
                <a:lumOff val="50000"/>
              </a:schemeClr>
            </a:solidFill>
            <a:ln>
              <a:headEnd type="none" w="med" len="med"/>
              <a:tailEnd type="none" w="med" len="med"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grpSp>
          <p:nvGrpSpPr>
            <p:cNvPr id="39" name="Group 38"/>
            <p:cNvGrpSpPr/>
            <p:nvPr/>
          </p:nvGrpSpPr>
          <p:grpSpPr>
            <a:xfrm>
              <a:off x="212015" y="2560320"/>
              <a:ext cx="2414022" cy="1470475"/>
              <a:chOff x="203450" y="2598420"/>
              <a:chExt cx="2414022" cy="1470475"/>
            </a:xfrm>
          </p:grpSpPr>
          <p:sp>
            <p:nvSpPr>
              <p:cNvPr id="56" name="Oval 55"/>
              <p:cNvSpPr/>
              <p:nvPr/>
            </p:nvSpPr>
            <p:spPr bwMode="auto">
              <a:xfrm>
                <a:off x="241159" y="2598420"/>
                <a:ext cx="2370387" cy="1158519"/>
              </a:xfrm>
              <a:prstGeom prst="ellipse">
                <a:avLst/>
              </a:prstGeom>
              <a:solidFill>
                <a:schemeClr val="bg2"/>
              </a:solidFill>
              <a:ln>
                <a:headEnd type="none" w="med" len="med"/>
                <a:tailEnd type="none" w="med" len="med"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/>
              <a:lstStyle/>
              <a:p>
                <a:pPr algn="ctr" eaLnBrk="1" hangingPunct="1">
                  <a:defRPr/>
                </a:pPr>
                <a:endParaRPr lang="en-US" dirty="0">
                  <a:solidFill>
                    <a:schemeClr val="tx1"/>
                  </a:solidFill>
                  <a:latin typeface="Arial" pitchFamily="34" charset="0"/>
                </a:endParaRPr>
              </a:p>
            </p:txBody>
          </p:sp>
          <p:grpSp>
            <p:nvGrpSpPr>
              <p:cNvPr id="38" name="Group 37"/>
              <p:cNvGrpSpPr/>
              <p:nvPr/>
            </p:nvGrpSpPr>
            <p:grpSpPr>
              <a:xfrm>
                <a:off x="447466" y="2674620"/>
                <a:ext cx="1806910" cy="855942"/>
                <a:chOff x="447466" y="2674620"/>
                <a:chExt cx="1806910" cy="855942"/>
              </a:xfrm>
            </p:grpSpPr>
            <p:pic>
              <p:nvPicPr>
                <p:cNvPr id="19506" name="Picture 50" descr="Laptop.jpg"/>
                <p:cNvPicPr>
                  <a:picLocks noChangeAspect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392346" y="2674620"/>
                  <a:ext cx="862030" cy="85594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13" name="TextBox 58"/>
                <p:cNvSpPr txBox="1">
                  <a:spLocks noChangeArrowheads="1"/>
                </p:cNvSpPr>
                <p:nvPr/>
              </p:nvSpPr>
              <p:spPr bwMode="auto">
                <a:xfrm>
                  <a:off x="447466" y="2840981"/>
                  <a:ext cx="1097280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1400" kern="0" dirty="0">
                      <a:solidFill>
                        <a:srgbClr val="000000"/>
                      </a:solidFill>
                      <a:latin typeface="Arial Narrow" pitchFamily="34" charset="0"/>
                    </a:rPr>
                    <a:t>Web-based Configuration</a:t>
                  </a:r>
                </a:p>
              </p:txBody>
            </p:sp>
          </p:grpSp>
          <p:sp>
            <p:nvSpPr>
              <p:cNvPr id="19508" name="Rounded Rectangle 1"/>
              <p:cNvSpPr>
                <a:spLocks noChangeArrowheads="1"/>
              </p:cNvSpPr>
              <p:nvPr/>
            </p:nvSpPr>
            <p:spPr bwMode="auto">
              <a:xfrm>
                <a:off x="203450" y="3520255"/>
                <a:ext cx="2414022" cy="548640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/>
                <a:r>
                  <a:rPr lang="en-US" sz="1400" b="1" dirty="0">
                    <a:solidFill>
                      <a:schemeClr val="bg1"/>
                    </a:solidFill>
                  </a:rPr>
                  <a:t>Easy Administration and Remote Maintenance</a:t>
                </a:r>
              </a:p>
            </p:txBody>
          </p:sp>
        </p:grpSp>
        <p:grpSp>
          <p:nvGrpSpPr>
            <p:cNvPr id="19503" name="Group 19502"/>
            <p:cNvGrpSpPr/>
            <p:nvPr/>
          </p:nvGrpSpPr>
          <p:grpSpPr>
            <a:xfrm>
              <a:off x="2387246" y="575058"/>
              <a:ext cx="3494645" cy="1825242"/>
              <a:chOff x="3058555" y="990600"/>
              <a:chExt cx="3494645" cy="1825242"/>
            </a:xfrm>
          </p:grpSpPr>
          <p:grpSp>
            <p:nvGrpSpPr>
              <p:cNvPr id="19498" name="Group 19497"/>
              <p:cNvGrpSpPr/>
              <p:nvPr/>
            </p:nvGrpSpPr>
            <p:grpSpPr>
              <a:xfrm>
                <a:off x="3058555" y="990600"/>
                <a:ext cx="3494645" cy="1825242"/>
                <a:chOff x="3058555" y="994158"/>
                <a:chExt cx="3494645" cy="1825242"/>
              </a:xfrm>
            </p:grpSpPr>
            <p:sp>
              <p:nvSpPr>
                <p:cNvPr id="85" name="Oval 84"/>
                <p:cNvSpPr/>
                <p:nvPr/>
              </p:nvSpPr>
              <p:spPr bwMode="auto">
                <a:xfrm>
                  <a:off x="3058555" y="994158"/>
                  <a:ext cx="3494645" cy="1622042"/>
                </a:xfrm>
                <a:prstGeom prst="ellipse">
                  <a:avLst/>
                </a:prstGeom>
                <a:solidFill>
                  <a:schemeClr val="bg2"/>
                </a:solidFill>
                <a:ln>
                  <a:headEnd type="none" w="med" len="med"/>
                  <a:tailEnd type="none" w="med" len="med"/>
                </a:ln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/>
                <a:lstStyle/>
                <a:p>
                  <a:pPr algn="ctr" eaLnBrk="1" hangingPunct="1">
                    <a:defRPr/>
                  </a:pPr>
                  <a:endParaRPr lang="en-US" dirty="0">
                    <a:solidFill>
                      <a:schemeClr val="tx1"/>
                    </a:solidFill>
                    <a:latin typeface="Arial" pitchFamily="34" charset="0"/>
                  </a:endParaRPr>
                </a:p>
              </p:txBody>
            </p:sp>
            <p:sp>
              <p:nvSpPr>
                <p:cNvPr id="19484" name="Rounded Rectangle 85"/>
                <p:cNvSpPr>
                  <a:spLocks noChangeArrowheads="1"/>
                </p:cNvSpPr>
                <p:nvPr/>
              </p:nvSpPr>
              <p:spPr bwMode="auto">
                <a:xfrm>
                  <a:off x="3769632" y="2428561"/>
                  <a:ext cx="2072491" cy="390839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accent1"/>
                </a:solidFill>
                <a:ln w="9525" algn="ctr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algn="ctr" eaLnBrk="1" hangingPunct="1"/>
                  <a:r>
                    <a:rPr lang="en-US" sz="1400" b="1" dirty="0">
                      <a:solidFill>
                        <a:schemeClr val="bg1"/>
                      </a:solidFill>
                    </a:rPr>
                    <a:t>Phone Options</a:t>
                  </a:r>
                </a:p>
              </p:txBody>
            </p:sp>
          </p:grpSp>
          <p:grpSp>
            <p:nvGrpSpPr>
              <p:cNvPr id="28" name="Group 27"/>
              <p:cNvGrpSpPr/>
              <p:nvPr/>
            </p:nvGrpSpPr>
            <p:grpSpPr>
              <a:xfrm>
                <a:off x="3193934" y="1727584"/>
                <a:ext cx="1211175" cy="609737"/>
                <a:chOff x="-202321" y="5335605"/>
                <a:chExt cx="1211175" cy="609737"/>
              </a:xfrm>
            </p:grpSpPr>
            <p:pic>
              <p:nvPicPr>
                <p:cNvPr id="19479" name="Picture 31" descr="sltphone.jpg"/>
                <p:cNvPicPr>
                  <a:picLocks noChangeAspect="1"/>
                </p:cNvPicPr>
                <p:nvPr/>
              </p:nvPicPr>
              <p:blipFill>
                <a:blip r:embed="rId4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00864" y="5335605"/>
                  <a:ext cx="707990" cy="60973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87" name="TextBox 51"/>
                <p:cNvSpPr txBox="1">
                  <a:spLocks noChangeArrowheads="1"/>
                </p:cNvSpPr>
                <p:nvPr/>
              </p:nvSpPr>
              <p:spPr bwMode="auto">
                <a:xfrm>
                  <a:off x="-202321" y="5409642"/>
                  <a:ext cx="914400" cy="4616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1200" kern="0" dirty="0">
                      <a:solidFill>
                        <a:srgbClr val="000000"/>
                      </a:solidFill>
                      <a:latin typeface="Arial Narrow" pitchFamily="34" charset="0"/>
                    </a:rPr>
                    <a:t>Resident Phones</a:t>
                  </a:r>
                </a:p>
              </p:txBody>
            </p:sp>
          </p:grpSp>
        </p:grpSp>
        <p:grpSp>
          <p:nvGrpSpPr>
            <p:cNvPr id="19509" name="Group 19508"/>
            <p:cNvGrpSpPr/>
            <p:nvPr/>
          </p:nvGrpSpPr>
          <p:grpSpPr>
            <a:xfrm>
              <a:off x="6127582" y="1616910"/>
              <a:ext cx="2771899" cy="1653540"/>
              <a:chOff x="5960691" y="2683710"/>
              <a:chExt cx="2771899" cy="1653540"/>
            </a:xfrm>
          </p:grpSpPr>
          <p:sp>
            <p:nvSpPr>
              <p:cNvPr id="84" name="Oval 83"/>
              <p:cNvSpPr/>
              <p:nvPr/>
            </p:nvSpPr>
            <p:spPr bwMode="auto">
              <a:xfrm>
                <a:off x="6145255" y="2683710"/>
                <a:ext cx="2256969" cy="1326511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chemeClr val="accent1"/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/>
              <a:lstStyle/>
              <a:p>
                <a:pPr algn="ctr" eaLnBrk="1" hangingPunct="1">
                  <a:defRPr/>
                </a:pPr>
                <a:endParaRPr lang="en-US" dirty="0">
                  <a:solidFill>
                    <a:schemeClr val="tx1"/>
                  </a:solidFill>
                  <a:latin typeface="Arial" pitchFamily="34" charset="0"/>
                </a:endParaRPr>
              </a:p>
            </p:txBody>
          </p:sp>
          <p:sp>
            <p:nvSpPr>
              <p:cNvPr id="117" name="Rounded Rectangle 77"/>
              <p:cNvSpPr>
                <a:spLocks noChangeArrowheads="1"/>
              </p:cNvSpPr>
              <p:nvPr/>
            </p:nvSpPr>
            <p:spPr bwMode="auto">
              <a:xfrm>
                <a:off x="5960691" y="3788610"/>
                <a:ext cx="2771899" cy="548640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/>
                <a:r>
                  <a:rPr lang="en-US" sz="1400" b="1" dirty="0">
                    <a:solidFill>
                      <a:schemeClr val="bg1"/>
                    </a:solidFill>
                  </a:rPr>
                  <a:t>Valued-added Services</a:t>
                </a:r>
              </a:p>
              <a:p>
                <a:pPr algn="ctr" eaLnBrk="1" hangingPunct="1"/>
                <a:r>
                  <a:rPr lang="en-US" sz="1400" b="1" dirty="0">
                    <a:solidFill>
                      <a:schemeClr val="bg1"/>
                    </a:solidFill>
                  </a:rPr>
                  <a:t>for convenience</a:t>
                </a:r>
              </a:p>
            </p:txBody>
          </p:sp>
        </p:grpSp>
        <p:grpSp>
          <p:nvGrpSpPr>
            <p:cNvPr id="35" name="Group 34"/>
            <p:cNvGrpSpPr/>
            <p:nvPr/>
          </p:nvGrpSpPr>
          <p:grpSpPr>
            <a:xfrm>
              <a:off x="1905000" y="5183671"/>
              <a:ext cx="3124200" cy="1478007"/>
              <a:chOff x="3443537" y="4320175"/>
              <a:chExt cx="3124200" cy="1478007"/>
            </a:xfrm>
          </p:grpSpPr>
          <p:sp>
            <p:nvSpPr>
              <p:cNvPr id="7" name="Oval 6"/>
              <p:cNvSpPr/>
              <p:nvPr/>
            </p:nvSpPr>
            <p:spPr bwMode="auto">
              <a:xfrm>
                <a:off x="3443537" y="4320175"/>
                <a:ext cx="3111225" cy="1269723"/>
              </a:xfrm>
              <a:prstGeom prst="ellipse">
                <a:avLst/>
              </a:prstGeom>
              <a:solidFill>
                <a:schemeClr val="bg2"/>
              </a:solidFill>
              <a:ln>
                <a:headEnd type="none" w="med" len="med"/>
                <a:tailEnd type="none" w="med" len="med"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/>
              <a:lstStyle/>
              <a:p>
                <a:pPr algn="ctr" eaLnBrk="1" hangingPunct="1">
                  <a:defRPr/>
                </a:pPr>
                <a:endParaRPr lang="en-US" dirty="0">
                  <a:solidFill>
                    <a:schemeClr val="tx1"/>
                  </a:solidFill>
                  <a:latin typeface="Arial" pitchFamily="34" charset="0"/>
                </a:endParaRPr>
              </a:p>
            </p:txBody>
          </p:sp>
          <p:sp>
            <p:nvSpPr>
              <p:cNvPr id="19495" name="Rounded Rectangle 71"/>
              <p:cNvSpPr>
                <a:spLocks noChangeArrowheads="1"/>
              </p:cNvSpPr>
              <p:nvPr/>
            </p:nvSpPr>
            <p:spPr bwMode="auto">
              <a:xfrm>
                <a:off x="4141730" y="5404990"/>
                <a:ext cx="1645920" cy="393192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 algn="ctr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1" hangingPunct="1"/>
                <a:r>
                  <a:rPr lang="en-US" sz="1400" b="1" dirty="0">
                    <a:solidFill>
                      <a:schemeClr val="bg1"/>
                    </a:solidFill>
                  </a:rPr>
                  <a:t>Security</a:t>
                </a:r>
              </a:p>
            </p:txBody>
          </p:sp>
          <p:grpSp>
            <p:nvGrpSpPr>
              <p:cNvPr id="19516" name="Group 19515"/>
              <p:cNvGrpSpPr/>
              <p:nvPr/>
            </p:nvGrpSpPr>
            <p:grpSpPr>
              <a:xfrm>
                <a:off x="3719531" y="4496286"/>
                <a:ext cx="1554482" cy="939874"/>
                <a:chOff x="3403694" y="4709846"/>
                <a:chExt cx="1554482" cy="939874"/>
              </a:xfrm>
            </p:grpSpPr>
            <p:grpSp>
              <p:nvGrpSpPr>
                <p:cNvPr id="124" name="Group 123"/>
                <p:cNvGrpSpPr/>
                <p:nvPr/>
              </p:nvGrpSpPr>
              <p:grpSpPr>
                <a:xfrm>
                  <a:off x="3773389" y="4709846"/>
                  <a:ext cx="1184787" cy="616708"/>
                  <a:chOff x="2434034" y="3571001"/>
                  <a:chExt cx="1417890" cy="685837"/>
                </a:xfrm>
              </p:grpSpPr>
              <p:pic>
                <p:nvPicPr>
                  <p:cNvPr id="128" name="Picture 3" descr="C:\Documents and Settings\JatinDesai.DOMAIN.000\Desktop\images.jpg"/>
                  <p:cNvPicPr>
                    <a:picLocks noChangeAspect="1" noChangeArrowheads="1"/>
                  </p:cNvPicPr>
                  <p:nvPr/>
                </p:nvPicPr>
                <p:blipFill>
                  <a:blip r:embed="rId5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6">
                            <a14:imgEffect>
                              <a14:backgroundRemoval t="0" b="100000" l="0" r="100000">
                                <a14:foregroundMark x1="37333" y1="54000" x2="37333" y2="54000"/>
                                <a14:foregroundMark x1="77333" y1="52000" x2="77333" y2="52000"/>
                                <a14:foregroundMark x1="60000" y1="75000" x2="60000" y2="75000"/>
                                <a14:foregroundMark x1="47333" y1="69000" x2="47333" y2="69000"/>
                                <a14:foregroundMark x1="26000" y1="62000" x2="26000" y2="62000"/>
                                <a14:foregroundMark x1="24667" y1="45000" x2="24667" y2="45000"/>
                                <a14:foregroundMark x1="27333" y1="35000" x2="27333" y2="35000"/>
                                <a14:foregroundMark x1="37333" y1="26000" x2="37333" y2="26000"/>
                                <a14:foregroundMark x1="54667" y1="22000" x2="54667" y2="22000"/>
                                <a14:foregroundMark x1="66000" y1="22000" x2="66000" y2="22000"/>
                                <a14:foregroundMark x1="71333" y1="24000" x2="71333" y2="24000"/>
                                <a14:foregroundMark x1="87333" y1="35000" x2="87333" y2="35000"/>
                                <a14:foregroundMark x1="90000" y1="39000" x2="90000" y2="39000"/>
                                <a14:foregroundMark x1="67333" y1="65000" x2="67333" y2="65000"/>
                                <a14:foregroundMark x1="66000" y1="43000" x2="66000" y2="43000"/>
                                <a14:foregroundMark x1="44667" y1="41000" x2="44667" y2="41000"/>
                                <a14:foregroundMark x1="46000" y1="39000" x2="46000" y2="39000"/>
                                <a14:foregroundMark x1="48667" y1="32000" x2="48667" y2="32000"/>
                                <a14:foregroundMark x1="30000" y1="20000" x2="30000" y2="20000"/>
                                <a14:foregroundMark x1="28667" y1="20000" x2="28667" y2="20000"/>
                                <a14:foregroundMark x1="12667" y1="26000" x2="12667" y2="26000"/>
                                <a14:foregroundMark x1="7333" y1="32000" x2="7333" y2="32000"/>
                                <a14:foregroundMark x1="10000" y1="60000" x2="10000" y2="60000"/>
                                <a14:foregroundMark x1="20000" y1="56000" x2="20000" y2="56000"/>
                                <a14:foregroundMark x1="30000" y1="67000" x2="30000" y2="67000"/>
                                <a14:foregroundMark x1="32667" y1="71000" x2="32667" y2="71000"/>
                                <a14:foregroundMark x1="34667" y1="82000" x2="34667" y2="82000"/>
                                <a14:foregroundMark x1="20000" y1="84000" x2="20000" y2="84000"/>
                                <a14:foregroundMark x1="21333" y1="71000" x2="21333" y2="71000"/>
                                <a14:foregroundMark x1="34667" y1="75000" x2="34667" y2="75000"/>
                                <a14:foregroundMark x1="41333" y1="80000" x2="41333" y2="80000"/>
                                <a14:foregroundMark x1="44667" y1="82000" x2="44667" y2="82000"/>
                                <a14:backgroundMark x1="91333" y1="80000" x2="91333" y2="80000"/>
                                <a14:backgroundMark x1="8667" y1="86000" x2="8667" y2="86000"/>
                                <a14:backgroundMark x1="92667" y1="11000" x2="92667" y2="11000"/>
                                <a14:backgroundMark x1="11333" y1="7000" x2="11333" y2="7000"/>
                              </a14:backgroundRemoval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3318524" y="3801447"/>
                    <a:ext cx="533400" cy="35562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  <p:pic>
                <p:nvPicPr>
                  <p:cNvPr id="129" name="Picture 3" descr="C:\Documents and Settings\JatinDesai.DOMAIN.000\Desktop\images.jpg"/>
                  <p:cNvPicPr>
                    <a:picLocks noChangeAspect="1" noChangeArrowheads="1"/>
                  </p:cNvPicPr>
                  <p:nvPr/>
                </p:nvPicPr>
                <p:blipFill>
                  <a:blip r:embed="rId7">
                    <a:clrChange>
                      <a:clrFrom>
                        <a:srgbClr val="FEFEFE"/>
                      </a:clrFrom>
                      <a:clrTo>
                        <a:srgbClr val="FEFEFE">
                          <a:alpha val="0"/>
                        </a:srgbClr>
                      </a:clrTo>
                    </a:clrChange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434034" y="3571001"/>
                    <a:ext cx="430212" cy="68583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</p:grpSp>
            <p:sp>
              <p:nvSpPr>
                <p:cNvPr id="127" name="TextBox 60"/>
                <p:cNvSpPr txBox="1">
                  <a:spLocks noChangeArrowheads="1"/>
                </p:cNvSpPr>
                <p:nvPr/>
              </p:nvSpPr>
              <p:spPr bwMode="auto">
                <a:xfrm>
                  <a:off x="3403694" y="5188055"/>
                  <a:ext cx="1554480" cy="4616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1200" kern="0" dirty="0">
                      <a:solidFill>
                        <a:srgbClr val="000000"/>
                      </a:solidFill>
                      <a:latin typeface="Arial Narrow" pitchFamily="34" charset="0"/>
                    </a:rPr>
                    <a:t>Security Devices</a:t>
                  </a:r>
                </a:p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1200" kern="0" dirty="0">
                      <a:solidFill>
                        <a:srgbClr val="000000"/>
                      </a:solidFill>
                      <a:latin typeface="Arial Narrow" pitchFamily="34" charset="0"/>
                    </a:rPr>
                    <a:t>Door Lock, Sensor, etc.</a:t>
                  </a:r>
                </a:p>
              </p:txBody>
            </p:sp>
          </p:grpSp>
          <p:grpSp>
            <p:nvGrpSpPr>
              <p:cNvPr id="19515" name="Group 19514"/>
              <p:cNvGrpSpPr/>
              <p:nvPr/>
            </p:nvGrpSpPr>
            <p:grpSpPr>
              <a:xfrm>
                <a:off x="5196137" y="4566689"/>
                <a:ext cx="1371600" cy="684805"/>
                <a:chOff x="5153941" y="4636683"/>
                <a:chExt cx="1371600" cy="684805"/>
              </a:xfrm>
            </p:grpSpPr>
            <p:sp>
              <p:nvSpPr>
                <p:cNvPr id="131" name="TextBox 73"/>
                <p:cNvSpPr txBox="1">
                  <a:spLocks noChangeArrowheads="1"/>
                </p:cNvSpPr>
                <p:nvPr/>
              </p:nvSpPr>
              <p:spPr bwMode="auto">
                <a:xfrm>
                  <a:off x="5153941" y="5044489"/>
                  <a:ext cx="1371600" cy="27699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1200" kern="0" dirty="0">
                      <a:solidFill>
                        <a:srgbClr val="000000"/>
                      </a:solidFill>
                      <a:latin typeface="Arial Narrow" pitchFamily="34" charset="0"/>
                    </a:rPr>
                    <a:t>Paging</a:t>
                  </a:r>
                </a:p>
              </p:txBody>
            </p:sp>
            <p:pic>
              <p:nvPicPr>
                <p:cNvPr id="134" name="Picture 6"/>
                <p:cNvPicPr>
                  <a:picLocks noChangeAspect="1" noChangeArrowheads="1"/>
                </p:cNvPicPr>
                <p:nvPr/>
              </p:nvPicPr>
              <p:blipFill rotWithShape="1">
                <a:blip r:embed="rId8" cstate="email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duotone>
                    <a:schemeClr val="accent4">
                      <a:shade val="45000"/>
                      <a:satMod val="135000"/>
                    </a:schemeClr>
                    <a:prstClr val="white"/>
                  </a:duotone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 l="9814" t="11072" r="9765" b="19185"/>
                <a:stretch/>
              </p:blipFill>
              <p:spPr bwMode="auto">
                <a:xfrm>
                  <a:off x="5528516" y="4636683"/>
                  <a:ext cx="445964" cy="3867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</p:grpSp>
      <p:grpSp>
        <p:nvGrpSpPr>
          <p:cNvPr id="5" name="Group 4"/>
          <p:cNvGrpSpPr/>
          <p:nvPr/>
        </p:nvGrpSpPr>
        <p:grpSpPr>
          <a:xfrm>
            <a:off x="3437025" y="2920057"/>
            <a:ext cx="2286000" cy="1694241"/>
            <a:chOff x="3314038" y="3187416"/>
            <a:chExt cx="2286000" cy="1694241"/>
          </a:xfrm>
        </p:grpSpPr>
        <p:sp>
          <p:nvSpPr>
            <p:cNvPr id="69" name="TextBox 71"/>
            <p:cNvSpPr txBox="1">
              <a:spLocks noChangeArrowheads="1"/>
            </p:cNvSpPr>
            <p:nvPr/>
          </p:nvSpPr>
          <p:spPr bwMode="auto">
            <a:xfrm>
              <a:off x="3314038" y="4235326"/>
              <a:ext cx="22860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kern="0" dirty="0">
                  <a:solidFill>
                    <a:srgbClr val="000000"/>
                  </a:solidFill>
                  <a:latin typeface="Arial Narrow" pitchFamily="34" charset="0"/>
                </a:rPr>
                <a:t>Matrix Building Intercom Solution</a:t>
              </a: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9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98718" y="3187416"/>
              <a:ext cx="1752663" cy="991008"/>
            </a:xfrm>
            <a:prstGeom prst="rect">
              <a:avLst/>
            </a:prstGeom>
          </p:spPr>
        </p:pic>
      </p:grp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57600" y="762000"/>
            <a:ext cx="1018358" cy="677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0" name="TextBox 51"/>
          <p:cNvSpPr txBox="1">
            <a:spLocks noChangeArrowheads="1"/>
          </p:cNvSpPr>
          <p:nvPr/>
        </p:nvSpPr>
        <p:spPr bwMode="auto">
          <a:xfrm>
            <a:off x="4517193" y="1077214"/>
            <a:ext cx="128819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kern="0" dirty="0">
                <a:solidFill>
                  <a:srgbClr val="000000"/>
                </a:solidFill>
                <a:latin typeface="Arial Narrow" pitchFamily="34" charset="0"/>
              </a:rPr>
              <a:t>Security Phones support with ETERNITY ME</a:t>
            </a:r>
          </a:p>
        </p:txBody>
      </p:sp>
      <p:pic>
        <p:nvPicPr>
          <p:cNvPr id="42" name="Picture 41" descr="mail box.jpg"/>
          <p:cNvPicPr>
            <a:picLocks noChangeAspect="1"/>
          </p:cNvPicPr>
          <p:nvPr/>
        </p:nvPicPr>
        <p:blipFill>
          <a:blip r:embed="rId11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07" t="9541" r="9911" b="7767"/>
          <a:stretch>
            <a:fillRect/>
          </a:stretch>
        </p:blipFill>
        <p:spPr bwMode="auto">
          <a:xfrm>
            <a:off x="6898787" y="2047561"/>
            <a:ext cx="650843" cy="60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" name="TextBox 54"/>
          <p:cNvSpPr txBox="1">
            <a:spLocks noChangeArrowheads="1"/>
          </p:cNvSpPr>
          <p:nvPr/>
        </p:nvSpPr>
        <p:spPr bwMode="auto">
          <a:xfrm>
            <a:off x="7479118" y="2349979"/>
            <a:ext cx="838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kern="0" dirty="0">
                <a:solidFill>
                  <a:srgbClr val="000000"/>
                </a:solidFill>
                <a:latin typeface="Arial Narrow" pitchFamily="34" charset="0"/>
              </a:rPr>
              <a:t>Voice Mail</a:t>
            </a:r>
          </a:p>
        </p:txBody>
      </p:sp>
      <p:sp>
        <p:nvSpPr>
          <p:cNvPr id="44" name="Oval 43"/>
          <p:cNvSpPr/>
          <p:nvPr/>
        </p:nvSpPr>
        <p:spPr bwMode="auto">
          <a:xfrm>
            <a:off x="6172200" y="4324089"/>
            <a:ext cx="2290763" cy="1359037"/>
          </a:xfrm>
          <a:prstGeom prst="ellipse">
            <a:avLst/>
          </a:prstGeom>
          <a:solidFill>
            <a:schemeClr val="bg2"/>
          </a:solidFill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 eaLnBrk="1" hangingPunct="1">
              <a:defRPr/>
            </a:pPr>
            <a:endParaRPr lang="en-US" dirty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45" name="Rounded Rectangle 91"/>
          <p:cNvSpPr>
            <a:spLocks noChangeArrowheads="1"/>
          </p:cNvSpPr>
          <p:nvPr/>
        </p:nvSpPr>
        <p:spPr bwMode="auto">
          <a:xfrm>
            <a:off x="6221741" y="5476735"/>
            <a:ext cx="2194560" cy="54306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 algn="ctr" eaLnBrk="1" hangingPunct="1"/>
            <a:r>
              <a:rPr lang="en-US" sz="1400" b="1" dirty="0">
                <a:solidFill>
                  <a:schemeClr val="bg1"/>
                </a:solidFill>
              </a:rPr>
              <a:t>Multiple Buildings Connectivity</a:t>
            </a:r>
          </a:p>
        </p:txBody>
      </p:sp>
      <p:sp>
        <p:nvSpPr>
          <p:cNvPr id="46" name="Cloud 45"/>
          <p:cNvSpPr/>
          <p:nvPr/>
        </p:nvSpPr>
        <p:spPr bwMode="auto">
          <a:xfrm>
            <a:off x="6324600" y="4572000"/>
            <a:ext cx="2006246" cy="790734"/>
          </a:xfrm>
          <a:prstGeom prst="cloud">
            <a:avLst/>
          </a:prstGeom>
          <a:solidFill>
            <a:schemeClr val="bg2">
              <a:lumMod val="75000"/>
            </a:schemeClr>
          </a:solidFill>
          <a:ln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91440" rIns="91440" bIns="9144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VoIP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(Peer-to-Peer)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2"/>
          <p:cNvSpPr txBox="1">
            <a:spLocks noChangeArrowheads="1"/>
          </p:cNvSpPr>
          <p:nvPr/>
        </p:nvSpPr>
        <p:spPr bwMode="auto">
          <a:xfrm>
            <a:off x="353977" y="381000"/>
            <a:ext cx="71437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US" sz="2800" dirty="0">
                <a:latin typeface="Lucida Sans" pitchFamily="34" charset="0"/>
              </a:rPr>
              <a:t>ETERNITY Building Intercom Systems</a:t>
            </a:r>
          </a:p>
        </p:txBody>
      </p:sp>
      <p:grpSp>
        <p:nvGrpSpPr>
          <p:cNvPr id="29" name="Group 28"/>
          <p:cNvGrpSpPr/>
          <p:nvPr/>
        </p:nvGrpSpPr>
        <p:grpSpPr>
          <a:xfrm>
            <a:off x="304800" y="3805084"/>
            <a:ext cx="7831848" cy="2748116"/>
            <a:chOff x="4906272" y="1176920"/>
            <a:chExt cx="3886201" cy="1760294"/>
          </a:xfrm>
        </p:grpSpPr>
        <p:sp>
          <p:nvSpPr>
            <p:cNvPr id="32" name="Content Placeholder 4"/>
            <p:cNvSpPr txBox="1">
              <a:spLocks/>
            </p:cNvSpPr>
            <p:nvPr/>
          </p:nvSpPr>
          <p:spPr bwMode="auto">
            <a:xfrm>
              <a:off x="4906272" y="1176920"/>
              <a:ext cx="3886200" cy="410794"/>
            </a:xfrm>
            <a:prstGeom prst="rect">
              <a:avLst/>
            </a:prstGeom>
            <a:ln/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lIns="92075" tIns="46038" rIns="92075" bIns="46038" anchor="t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indent="0">
                <a:buNone/>
              </a:pPr>
              <a:r>
                <a:rPr lang="en-US" sz="1600" b="1" dirty="0">
                  <a:latin typeface="Arial" pitchFamily="34" charset="0"/>
                  <a:cs typeface="Arial" pitchFamily="34" charset="0"/>
                </a:rPr>
                <a:t>For Large Complexes</a:t>
              </a:r>
            </a:p>
            <a:p>
              <a:pPr marL="0" indent="0">
                <a:buNone/>
              </a:pPr>
              <a:r>
                <a:rPr lang="en-US" sz="1600" dirty="0">
                  <a:latin typeface="Arial" pitchFamily="34" charset="0"/>
                  <a:cs typeface="Arial" pitchFamily="34" charset="0"/>
                </a:rPr>
                <a:t>up to 500 flats/apartments</a:t>
              </a:r>
            </a:p>
            <a:p>
              <a:pPr marL="0" indent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endPara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Content Placeholder 4"/>
            <p:cNvSpPr txBox="1">
              <a:spLocks/>
            </p:cNvSpPr>
            <p:nvPr/>
          </p:nvSpPr>
          <p:spPr bwMode="auto">
            <a:xfrm>
              <a:off x="4906273" y="1585386"/>
              <a:ext cx="3886200" cy="1351828"/>
            </a:xfrm>
            <a:prstGeom prst="rect">
              <a:avLst/>
            </a:prstGeom>
            <a:ln/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lIns="92075" tIns="46038" rIns="92075" bIns="46038" anchor="t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 indent="-227013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34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56484" y="4876800"/>
            <a:ext cx="2538735" cy="16247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TextBox 71"/>
          <p:cNvSpPr txBox="1">
            <a:spLocks noChangeArrowheads="1"/>
          </p:cNvSpPr>
          <p:nvPr/>
        </p:nvSpPr>
        <p:spPr bwMode="auto">
          <a:xfrm>
            <a:off x="3124200" y="4645123"/>
            <a:ext cx="1281112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1000" dirty="0"/>
              <a:t>ETERNITY ME16S</a:t>
            </a:r>
          </a:p>
        </p:txBody>
      </p:sp>
      <p:grpSp>
        <p:nvGrpSpPr>
          <p:cNvPr id="38" name="Group 37"/>
          <p:cNvGrpSpPr/>
          <p:nvPr/>
        </p:nvGrpSpPr>
        <p:grpSpPr>
          <a:xfrm>
            <a:off x="331823" y="1216075"/>
            <a:ext cx="7831848" cy="2282771"/>
            <a:chOff x="4906272" y="1095504"/>
            <a:chExt cx="3886201" cy="1841710"/>
          </a:xfrm>
        </p:grpSpPr>
        <p:sp>
          <p:nvSpPr>
            <p:cNvPr id="39" name="Content Placeholder 4"/>
            <p:cNvSpPr txBox="1">
              <a:spLocks/>
            </p:cNvSpPr>
            <p:nvPr/>
          </p:nvSpPr>
          <p:spPr bwMode="auto">
            <a:xfrm>
              <a:off x="4906272" y="1095504"/>
              <a:ext cx="3886200" cy="492210"/>
            </a:xfrm>
            <a:prstGeom prst="rect">
              <a:avLst/>
            </a:prstGeom>
            <a:ln/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lIns="92075" tIns="46038" rIns="92075" bIns="46038" anchor="t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 marL="0" indent="0">
                <a:buNone/>
              </a:pPr>
              <a:r>
                <a:rPr lang="en-US" sz="1600" b="1" dirty="0">
                  <a:latin typeface="Arial" pitchFamily="34" charset="0"/>
                  <a:cs typeface="Arial" pitchFamily="34" charset="0"/>
                </a:rPr>
                <a:t>For Small and Medium Complexes </a:t>
              </a:r>
            </a:p>
            <a:p>
              <a:pPr marL="0" indent="0">
                <a:buNone/>
              </a:pPr>
              <a:r>
                <a:rPr lang="en-US" sz="1600" dirty="0">
                  <a:latin typeface="Arial" pitchFamily="34" charset="0"/>
                  <a:cs typeface="Arial" pitchFamily="34" charset="0"/>
                </a:rPr>
                <a:t>up to 200 flats/apartments</a:t>
              </a:r>
            </a:p>
            <a:p>
              <a:pPr marL="0" indent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endPara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Content Placeholder 4"/>
            <p:cNvSpPr txBox="1">
              <a:spLocks/>
            </p:cNvSpPr>
            <p:nvPr/>
          </p:nvSpPr>
          <p:spPr bwMode="auto">
            <a:xfrm>
              <a:off x="4906273" y="1585386"/>
              <a:ext cx="3886200" cy="1351828"/>
            </a:xfrm>
            <a:prstGeom prst="rect">
              <a:avLst/>
            </a:prstGeom>
            <a:ln/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lIns="92075" tIns="46038" rIns="92075" bIns="46038" anchor="t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9pPr>
            </a:lstStyle>
            <a:p>
              <a:pPr indent="-227013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1" name="TextBox 71"/>
          <p:cNvSpPr txBox="1">
            <a:spLocks noChangeArrowheads="1"/>
          </p:cNvSpPr>
          <p:nvPr/>
        </p:nvSpPr>
        <p:spPr bwMode="auto">
          <a:xfrm>
            <a:off x="5716762" y="2095565"/>
            <a:ext cx="127952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1000" dirty="0"/>
              <a:t>ETERNITY GE12S</a:t>
            </a:r>
          </a:p>
        </p:txBody>
      </p:sp>
      <p:pic>
        <p:nvPicPr>
          <p:cNvPr id="42" name="Picture 1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61501" y="2411607"/>
            <a:ext cx="2136226" cy="1097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3" name="TextBox 71"/>
          <p:cNvSpPr txBox="1">
            <a:spLocks noChangeArrowheads="1"/>
          </p:cNvSpPr>
          <p:nvPr/>
        </p:nvSpPr>
        <p:spPr bwMode="auto">
          <a:xfrm>
            <a:off x="1261558" y="2015884"/>
            <a:ext cx="127952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1000" dirty="0"/>
              <a:t>ETERNITY GE6S</a:t>
            </a:r>
          </a:p>
        </p:txBody>
      </p:sp>
      <p:pic>
        <p:nvPicPr>
          <p:cNvPr id="44" name="Picture 10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30373" y="2273420"/>
            <a:ext cx="1698819" cy="12089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75609&quot;&gt;&lt;property id=&quot;20148&quot; value=&quot;5&quot;/&gt;&lt;property id=&quot;20300&quot; value=&quot;Slide 1&quot;/&gt;&lt;property id=&quot;20307&quot; value=&quot;402&quot;/&gt;&lt;/object&gt;&lt;object type=&quot;3&quot; unique_id=&quot;75611&quot;&gt;&lt;property id=&quot;20148&quot; value=&quot;5&quot;/&gt;&lt;property id=&quot;20300&quot; value=&quot;Slide 22 - &amp;quot;Internal Calls&amp;quot;&quot;/&gt;&lt;property id=&quot;20307&quot; value=&quot;403&quot;/&gt;&lt;/object&gt;&lt;object type=&quot;3&quot; unique_id=&quot;75612&quot;&gt;&lt;property id=&quot;20148&quot; value=&quot;5&quot;/&gt;&lt;property id=&quot;20300&quot; value=&quot;Slide 23&quot;/&gt;&lt;property id=&quot;20307&quot; value=&quot;404&quot;/&gt;&lt;/object&gt;&lt;object type=&quot;3&quot; unique_id=&quot;75613&quot;&gt;&lt;property id=&quot;20148&quot; value=&quot;5&quot;/&gt;&lt;property id=&quot;20300&quot; value=&quot;Slide 24 - &amp;quot;Extension Numbering of Rooms&amp;quot;&quot;/&gt;&lt;property id=&quot;20307&quot; value=&quot;405&quot;/&gt;&lt;/object&gt;&lt;object type=&quot;3&quot; unique_id=&quot;75614&quot;&gt;&lt;property id=&quot;20148&quot; value=&quot;5&quot;/&gt;&lt;property id=&quot;20300&quot; value=&quot;Slide 25&quot;/&gt;&lt;property id=&quot;20307&quot; value=&quot;406&quot;/&gt;&lt;/object&gt;&lt;object type=&quot;3&quot; unique_id=&quot;75615&quot;&gt;&lt;property id=&quot;20148&quot; value=&quot;5&quot;/&gt;&lt;property id=&quot;20300&quot; value=&quot;Slide 21&quot;/&gt;&lt;property id=&quot;20307&quot; value=&quot;460&quot;/&gt;&lt;/object&gt;&lt;object type=&quot;3&quot; unique_id=&quot;76916&quot;&gt;&lt;property id=&quot;20148&quot; value=&quot;5&quot;/&gt;&lt;property id=&quot;20300&quot; value=&quot;Slide 2&quot;/&gt;&lt;property id=&quot;20307&quot; value=&quot;466&quot;/&gt;&lt;/object&gt;&lt;object type=&quot;3&quot; unique_id=&quot;76917&quot;&gt;&lt;property id=&quot;20148&quot; value=&quot;5&quot;/&gt;&lt;property id=&quot;20300&quot; value=&quot;Slide 3 - &amp;quot;Introduction&amp;quot;&quot;/&gt;&lt;property id=&quot;20307&quot; value=&quot;467&quot;/&gt;&lt;/object&gt;&lt;object type=&quot;3&quot; unique_id=&quot;76918&quot;&gt;&lt;property id=&quot;20148&quot; value=&quot;5&quot;/&gt;&lt;property id=&quot;20300&quot; value=&quot;Slide 4 - &amp;quot;Applications&amp;quot;&quot;/&gt;&lt;property id=&quot;20307&quot; value=&quot;468&quot;/&gt;&lt;/object&gt;&lt;object type=&quot;3&quot; unique_id=&quot;76919&quot;&gt;&lt;property id=&quot;20148&quot; value=&quot;5&quot;/&gt;&lt;property id=&quot;20300&quot; value=&quot;Slide 5 - &amp;quot;Complete Hospitality Communication Solution&amp;quot;&quot;/&gt;&lt;property id=&quot;20307&quot; value=&quot;469&quot;/&gt;&lt;/object&gt;&lt;object type=&quot;3&quot; unique_id=&quot;76920&quot;&gt;&lt;property id=&quot;20148&quot; value=&quot;5&quot;/&gt;&lt;property id=&quot;20300&quot; value=&quot;Slide 6 - &amp;quot;ETERNITY Variants&amp;quot;&quot;/&gt;&lt;property id=&quot;20307&quot; value=&quot;470&quot;/&gt;&lt;/object&gt;&lt;object type=&quot;3&quot; unique_id=&quot;76921&quot;&gt;&lt;property id=&quot;20148&quot; value=&quot;5&quot;/&gt;&lt;property id=&quot;20300&quot; value=&quot;Slide 7&quot;/&gt;&lt;property id=&quot;20307&quot; value=&quot;471&quot;/&gt;&lt;/object&gt;&lt;object type=&quot;3&quot; unique_id=&quot;76922&quot;&gt;&lt;property id=&quot;20148&quot; value=&quot;5&quot;/&gt;&lt;property id=&quot;20300&quot; value=&quot;Slide 8&quot;/&gt;&lt;property id=&quot;20307&quot; value=&quot;463&quot;/&gt;&lt;/object&gt;&lt;object type=&quot;3&quot; unique_id=&quot;76923&quot;&gt;&lt;property id=&quot;20148&quot; value=&quot;5&quot;/&gt;&lt;property id=&quot;20300&quot; value=&quot;Slide 9&quot;/&gt;&lt;property id=&quot;20307&quot; value=&quot;473&quot;/&gt;&lt;/object&gt;&lt;object type=&quot;3&quot; unique_id=&quot;76925&quot;&gt;&lt;property id=&quot;20148&quot; value=&quot;5&quot;/&gt;&lt;property id=&quot;20300&quot; value=&quot;Slide 12&quot;/&gt;&lt;property id=&quot;20307&quot; value=&quot;475&quot;/&gt;&lt;/object&gt;&lt;object type=&quot;3&quot; unique_id=&quot;76926&quot;&gt;&lt;property id=&quot;20148&quot; value=&quot;5&quot;/&gt;&lt;property id=&quot;20300&quot; value=&quot;Slide 13&quot;/&gt;&lt;property id=&quot;20307&quot; value=&quot;476&quot;/&gt;&lt;/object&gt;&lt;object type=&quot;3&quot; unique_id=&quot;76927&quot;&gt;&lt;property id=&quot;20148&quot; value=&quot;5&quot;/&gt;&lt;property id=&quot;20300&quot; value=&quot;Slide 14&quot;/&gt;&lt;property id=&quot;20307&quot; value=&quot;477&quot;/&gt;&lt;/object&gt;&lt;object type=&quot;3&quot; unique_id=&quot;76928&quot;&gt;&lt;property id=&quot;20148&quot; value=&quot;5&quot;/&gt;&lt;property id=&quot;20300&quot; value=&quot;Slide 15&quot;/&gt;&lt;property id=&quot;20307&quot; value=&quot;478&quot;/&gt;&lt;/object&gt;&lt;object type=&quot;3&quot; unique_id=&quot;76929&quot;&gt;&lt;property id=&quot;20148&quot; value=&quot;5&quot;/&gt;&lt;property id=&quot;20300&quot; value=&quot;Slide 16&quot;/&gt;&lt;property id=&quot;20307&quot; value=&quot;479&quot;/&gt;&lt;/object&gt;&lt;object type=&quot;3&quot; unique_id=&quot;76932&quot;&gt;&lt;property id=&quot;20148&quot; value=&quot;5&quot;/&gt;&lt;property id=&quot;20300&quot; value=&quot;Slide 19&quot;/&gt;&lt;property id=&quot;20307&quot; value=&quot;482&quot;/&gt;&lt;/object&gt;&lt;object type=&quot;3&quot; unique_id=&quot;76933&quot;&gt;&lt;property id=&quot;20148&quot; value=&quot;5&quot;/&gt;&lt;property id=&quot;20300&quot; value=&quot;Slide 20&quot;/&gt;&lt;property id=&quot;20307&quot; value=&quot;483&quot;/&gt;&lt;/object&gt;&lt;object type=&quot;3&quot; unique_id=&quot;76934&quot;&gt;&lt;property id=&quot;20148&quot; value=&quot;5&quot;/&gt;&lt;property id=&quot;20300&quot; value=&quot;Slide 26&quot;/&gt;&lt;property id=&quot;20307&quot; value=&quot;484&quot;/&gt;&lt;/object&gt;&lt;object type=&quot;3&quot; unique_id=&quot;76935&quot;&gt;&lt;property id=&quot;20148&quot; value=&quot;5&quot;/&gt;&lt;property id=&quot;20300&quot; value=&quot;Slide 27 - &amp;quot;Call Forward&amp;quot;&quot;/&gt;&lt;property id=&quot;20307&quot; value=&quot;485&quot;/&gt;&lt;/object&gt;&lt;object type=&quot;3&quot; unique_id=&quot;76936&quot;&gt;&lt;property id=&quot;20148&quot; value=&quot;5&quot;/&gt;&lt;property id=&quot;20300&quot; value=&quot;Slide 28 - &amp;quot;Do Not Disturb (DND)&amp;quot;&quot;/&gt;&lt;property id=&quot;20307&quot; value=&quot;486&quot;/&gt;&lt;/object&gt;&lt;object type=&quot;3&quot; unique_id=&quot;76937&quot;&gt;&lt;property id=&quot;20148&quot; value=&quot;5&quot;/&gt;&lt;property id=&quot;20300&quot; value=&quot;Slide 29&quot;/&gt;&lt;property id=&quot;20307&quot; value=&quot;487&quot;/&gt;&lt;/object&gt;&lt;object type=&quot;3&quot; unique_id=&quot;76938&quot;&gt;&lt;property id=&quot;20148&quot; value=&quot;5&quot;/&gt;&lt;property id=&quot;20300&quot; value=&quot;Slide 30&quot;/&gt;&lt;property id=&quot;20307&quot; value=&quot;488&quot;/&gt;&lt;/object&gt;&lt;object type=&quot;3&quot; unique_id=&quot;76939&quot;&gt;&lt;property id=&quot;20148&quot; value=&quot;5&quot;/&gt;&lt;property id=&quot;20300&quot; value=&quot;Slide 31&quot;/&gt;&lt;property id=&quot;20307&quot; value=&quot;489&quot;/&gt;&lt;/object&gt;&lt;object type=&quot;3&quot; unique_id=&quot;76940&quot;&gt;&lt;property id=&quot;20148&quot; value=&quot;5&quot;/&gt;&lt;property id=&quot;20300&quot; value=&quot;Slide 32&quot;/&gt;&lt;property id=&quot;20307&quot; value=&quot;490&quot;/&gt;&lt;/object&gt;&lt;object type=&quot;3&quot; unique_id=&quot;76941&quot;&gt;&lt;property id=&quot;20148&quot; value=&quot;5&quot;/&gt;&lt;property id=&quot;20300&quot; value=&quot;Slide 33&quot;/&gt;&lt;property id=&quot;20307&quot; value=&quot;491&quot;/&gt;&lt;/object&gt;&lt;object type=&quot;3&quot; unique_id=&quot;76942&quot;&gt;&lt;property id=&quot;20148&quot; value=&quot;5&quot;/&gt;&lt;property id=&quot;20300&quot; value=&quot;Slide 34&quot;/&gt;&lt;property id=&quot;20307&quot; value=&quot;492&quot;/&gt;&lt;/object&gt;&lt;object type=&quot;3&quot; unique_id=&quot;76943&quot;&gt;&lt;property id=&quot;20148&quot; value=&quot;5&quot;/&gt;&lt;property id=&quot;20300&quot; value=&quot;Slide 35&quot;/&gt;&lt;property id=&quot;20307&quot; value=&quot;493&quot;/&gt;&lt;/object&gt;&lt;object type=&quot;3&quot; unique_id=&quot;76944&quot;&gt;&lt;property id=&quot;20148&quot; value=&quot;5&quot;/&gt;&lt;property id=&quot;20300&quot; value=&quot;Slide 36&quot;/&gt;&lt;property id=&quot;20307&quot; value=&quot;494&quot;/&gt;&lt;/object&gt;&lt;object type=&quot;3&quot; unique_id=&quot;76945&quot;&gt;&lt;property id=&quot;20148&quot; value=&quot;5&quot;/&gt;&lt;property id=&quot;20300&quot; value=&quot;Slide 37&quot;/&gt;&lt;property id=&quot;20307&quot; value=&quot;495&quot;/&gt;&lt;/object&gt;&lt;object type=&quot;3&quot; unique_id=&quot;76946&quot;&gt;&lt;property id=&quot;20148&quot; value=&quot;5&quot;/&gt;&lt;property id=&quot;20300&quot; value=&quot;Slide 38 - &amp;quot;Voice Help&amp;quot;&quot;/&gt;&lt;property id=&quot;20307&quot; value=&quot;496&quot;/&gt;&lt;/object&gt;&lt;object type=&quot;3&quot; unique_id=&quot;76947&quot;&gt;&lt;property id=&quot;20148&quot; value=&quot;5&quot;/&gt;&lt;property id=&quot;20300&quot; value=&quot;Slide 39&quot;/&gt;&lt;property id=&quot;20307&quot; value=&quot;497&quot;/&gt;&lt;/object&gt;&lt;object type=&quot;3&quot; unique_id=&quot;76948&quot;&gt;&lt;property id=&quot;20148&quot; value=&quot;5&quot;/&gt;&lt;property id=&quot;20300&quot; value=&quot;Slide 40&quot;/&gt;&lt;property id=&quot;20307&quot; value=&quot;578&quot;/&gt;&lt;/object&gt;&lt;object type=&quot;3&quot; unique_id=&quot;76949&quot;&gt;&lt;property id=&quot;20148&quot; value=&quot;5&quot;/&gt;&lt;property id=&quot;20300&quot; value=&quot;Slide 41&quot;/&gt;&lt;property id=&quot;20307&quot; value=&quot;579&quot;/&gt;&lt;/object&gt;&lt;object type=&quot;3&quot; unique_id=&quot;76950&quot;&gt;&lt;property id=&quot;20148&quot; value=&quot;5&quot;/&gt;&lt;property id=&quot;20300&quot; value=&quot;Slide 42&quot;/&gt;&lt;property id=&quot;20307&quot; value=&quot;580&quot;/&gt;&lt;/object&gt;&lt;object type=&quot;3&quot; unique_id=&quot;76952&quot;&gt;&lt;property id=&quot;20148&quot; value=&quot;5&quot;/&gt;&lt;property id=&quot;20300&quot; value=&quot;Slide 44 - &amp;quot;Check-In&amp;quot;&quot;/&gt;&lt;property id=&quot;20307&quot; value=&quot;507&quot;/&gt;&lt;/object&gt;&lt;object type=&quot;3&quot; unique_id=&quot;76953&quot;&gt;&lt;property id=&quot;20148&quot; value=&quot;5&quot;/&gt;&lt;property id=&quot;20300&quot; value=&quot;Slide 45 - &amp;quot;Check-In Profile&amp;quot;&quot;/&gt;&lt;property id=&quot;20307&quot; value=&quot;576&quot;/&gt;&lt;/object&gt;&lt;object type=&quot;3&quot; unique_id=&quot;76954&quot;&gt;&lt;property id=&quot;20148&quot; value=&quot;5&quot;/&gt;&lt;property id=&quot;20300&quot; value=&quot;Slide 46 - &amp;quot;Guest Name and Title&amp;quot;&quot;/&gt;&lt;property id=&quot;20307&quot; value=&quot;512&quot;/&gt;&lt;/object&gt;&lt;object type=&quot;3&quot; unique_id=&quot;76956&quot;&gt;&lt;property id=&quot;20148&quot; value=&quot;5&quot;/&gt;&lt;property id=&quot;20300&quot; value=&quot;Slide 48&quot;/&gt;&lt;property id=&quot;20307&quot; value=&quot;515&quot;/&gt;&lt;/object&gt;&lt;object type=&quot;3&quot; unique_id=&quot;76957&quot;&gt;&lt;property id=&quot;20148&quot; value=&quot;5&quot;/&gt;&lt;property id=&quot;20300&quot; value=&quot;Slide 49&quot;/&gt;&lt;property id=&quot;20307&quot; value=&quot;516&quot;/&gt;&lt;/object&gt;&lt;object type=&quot;3&quot; unique_id=&quot;76958&quot;&gt;&lt;property id=&quot;20148&quot; value=&quot;5&quot;/&gt;&lt;property id=&quot;20300&quot; value=&quot;Slide 50&quot;/&gt;&lt;property id=&quot;20307&quot; value=&quot;518&quot;/&gt;&lt;/object&gt;&lt;object type=&quot;3&quot; unique_id=&quot;76959&quot;&gt;&lt;property id=&quot;20148&quot; value=&quot;5&quot;/&gt;&lt;property id=&quot;20300&quot; value=&quot;Slide 51&quot;/&gt;&lt;property id=&quot;20307&quot; value=&quot;517&quot;/&gt;&lt;/object&gt;&lt;object type=&quot;3&quot; unique_id=&quot;76960&quot;&gt;&lt;property id=&quot;20148&quot; value=&quot;5&quot;/&gt;&lt;property id=&quot;20300&quot; value=&quot;Slide 52&quot;/&gt;&lt;property id=&quot;20307&quot; value=&quot;519&quot;/&gt;&lt;/object&gt;&lt;object type=&quot;3&quot; unique_id=&quot;76961&quot;&gt;&lt;property id=&quot;20148&quot; value=&quot;5&quot;/&gt;&lt;property id=&quot;20300&quot; value=&quot;Slide 53&quot;/&gt;&lt;property id=&quot;20307&quot; value=&quot;520&quot;/&gt;&lt;/object&gt;&lt;object type=&quot;3&quot; unique_id=&quot;76962&quot;&gt;&lt;property id=&quot;20148&quot; value=&quot;5&quot;/&gt;&lt;property id=&quot;20300&quot; value=&quot;Slide 54&quot;/&gt;&lt;property id=&quot;20307&quot; value=&quot;521&quot;/&gt;&lt;/object&gt;&lt;object type=&quot;3&quot; unique_id=&quot;76963&quot;&gt;&lt;property id=&quot;20148&quot; value=&quot;5&quot;/&gt;&lt;property id=&quot;20300&quot; value=&quot;Slide 55&quot;/&gt;&lt;property id=&quot;20307&quot; value=&quot;522&quot;/&gt;&lt;/object&gt;&lt;object type=&quot;3&quot; unique_id=&quot;76964&quot;&gt;&lt;property id=&quot;20148&quot; value=&quot;5&quot;/&gt;&lt;property id=&quot;20300&quot; value=&quot;Slide 56&quot;/&gt;&lt;property id=&quot;20307&quot; value=&quot;523&quot;/&gt;&lt;/object&gt;&lt;object type=&quot;3&quot; unique_id=&quot;76965&quot;&gt;&lt;property id=&quot;20148&quot; value=&quot;5&quot;/&gt;&lt;property id=&quot;20300&quot; value=&quot;Slide 57&quot;/&gt;&lt;property id=&quot;20307&quot; value=&quot;524&quot;/&gt;&lt;/object&gt;&lt;object type=&quot;3&quot; unique_id=&quot;76966&quot;&gt;&lt;property id=&quot;20148&quot; value=&quot;5&quot;/&gt;&lt;property id=&quot;20300&quot; value=&quot;Slide 58&quot;/&gt;&lt;property id=&quot;20307&quot; value=&quot;525&quot;/&gt;&lt;/object&gt;&lt;object type=&quot;3&quot; unique_id=&quot;76967&quot;&gt;&lt;property id=&quot;20148&quot; value=&quot;5&quot;/&gt;&lt;property id=&quot;20300&quot; value=&quot;Slide 59&quot;/&gt;&lt;property id=&quot;20307&quot; value=&quot;526&quot;/&gt;&lt;/object&gt;&lt;object type=&quot;3&quot; unique_id=&quot;76968&quot;&gt;&lt;property id=&quot;20148&quot; value=&quot;5&quot;/&gt;&lt;property id=&quot;20300&quot; value=&quot;Slide 60&quot;/&gt;&lt;property id=&quot;20307&quot; value=&quot;527&quot;/&gt;&lt;/object&gt;&lt;object type=&quot;3&quot; unique_id=&quot;76969&quot;&gt;&lt;property id=&quot;20148&quot; value=&quot;5&quot;/&gt;&lt;property id=&quot;20300&quot; value=&quot;Slide 61&quot;/&gt;&lt;property id=&quot;20307&quot; value=&quot;528&quot;/&gt;&lt;/object&gt;&lt;object type=&quot;3&quot; unique_id=&quot;76970&quot;&gt;&lt;property id=&quot;20148&quot; value=&quot;5&quot;/&gt;&lt;property id=&quot;20300&quot; value=&quot;Slide 62&quot;/&gt;&lt;property id=&quot;20307&quot; value=&quot;529&quot;/&gt;&lt;/object&gt;&lt;object type=&quot;3&quot; unique_id=&quot;76971&quot;&gt;&lt;property id=&quot;20148&quot; value=&quot;5&quot;/&gt;&lt;property id=&quot;20300&quot; value=&quot;Slide 63&quot;/&gt;&lt;property id=&quot;20307&quot; value=&quot;530&quot;/&gt;&lt;/object&gt;&lt;object type=&quot;3&quot; unique_id=&quot;76972&quot;&gt;&lt;property id=&quot;20148&quot; value=&quot;5&quot;/&gt;&lt;property id=&quot;20300&quot; value=&quot;Slide 64&quot;/&gt;&lt;property id=&quot;20307&quot; value=&quot;583&quot;/&gt;&lt;/object&gt;&lt;object type=&quot;3&quot; unique_id=&quot;76973&quot;&gt;&lt;property id=&quot;20148&quot; value=&quot;5&quot;/&gt;&lt;property id=&quot;20300&quot; value=&quot;Slide 65&quot;/&gt;&lt;property id=&quot;20307&quot; value=&quot;584&quot;/&gt;&lt;/object&gt;&lt;object type=&quot;3&quot; unique_id=&quot;76974&quot;&gt;&lt;property id=&quot;20148&quot; value=&quot;5&quot;/&gt;&lt;property id=&quot;20300&quot; value=&quot;Slide 66&quot;/&gt;&lt;property id=&quot;20307&quot; value=&quot;533&quot;/&gt;&lt;/object&gt;&lt;object type=&quot;3&quot; unique_id=&quot;76975&quot;&gt;&lt;property id=&quot;20148&quot; value=&quot;5&quot;/&gt;&lt;property id=&quot;20300&quot; value=&quot;Slide 67&quot;/&gt;&lt;property id=&quot;20307&quot; value=&quot;534&quot;/&gt;&lt;/object&gt;&lt;object type=&quot;3&quot; unique_id=&quot;76976&quot;&gt;&lt;property id=&quot;20148&quot; value=&quot;5&quot;/&gt;&lt;property id=&quot;20300&quot; value=&quot;Slide 68&quot;/&gt;&lt;property id=&quot;20307&quot; value=&quot;535&quot;/&gt;&lt;/object&gt;&lt;object type=&quot;3&quot; unique_id=&quot;76977&quot;&gt;&lt;property id=&quot;20148&quot; value=&quot;5&quot;/&gt;&lt;property id=&quot;20300&quot; value=&quot;Slide 69&quot;/&gt;&lt;property id=&quot;20307&quot; value=&quot;537&quot;/&gt;&lt;/object&gt;&lt;object type=&quot;3&quot; unique_id=&quot;76978&quot;&gt;&lt;property id=&quot;20148&quot; value=&quot;5&quot;/&gt;&lt;property id=&quot;20300&quot; value=&quot;Slide 70&quot;/&gt;&lt;property id=&quot;20307&quot; value=&quot;538&quot;/&gt;&lt;/object&gt;&lt;object type=&quot;3&quot; unique_id=&quot;76979&quot;&gt;&lt;property id=&quot;20148&quot; value=&quot;5&quot;/&gt;&lt;property id=&quot;20300&quot; value=&quot;Slide 71&quot;/&gt;&lt;property id=&quot;20307&quot; value=&quot;540&quot;/&gt;&lt;/object&gt;&lt;object type=&quot;3&quot; unique_id=&quot;76980&quot;&gt;&lt;property id=&quot;20148&quot; value=&quot;5&quot;/&gt;&lt;property id=&quot;20300&quot; value=&quot;Slide 72&quot;/&gt;&lt;property id=&quot;20307&quot; value=&quot;541&quot;/&gt;&lt;/object&gt;&lt;object type=&quot;3&quot; unique_id=&quot;76981&quot;&gt;&lt;property id=&quot;20148&quot; value=&quot;5&quot;/&gt;&lt;property id=&quot;20300&quot; value=&quot;Slide 73&quot;/&gt;&lt;property id=&quot;20307&quot; value=&quot;577&quot;/&gt;&lt;/object&gt;&lt;object type=&quot;3&quot; unique_id=&quot;76982&quot;&gt;&lt;property id=&quot;20148&quot; value=&quot;5&quot;/&gt;&lt;property id=&quot;20300&quot; value=&quot;Slide 74&quot;/&gt;&lt;property id=&quot;20307&quot; value=&quot;542&quot;/&gt;&lt;/object&gt;&lt;object type=&quot;3&quot; unique_id=&quot;76983&quot;&gt;&lt;property id=&quot;20148&quot; value=&quot;5&quot;/&gt;&lt;property id=&quot;20300&quot; value=&quot;Slide 75&quot;/&gt;&lt;property id=&quot;20307&quot; value=&quot;543&quot;/&gt;&lt;/object&gt;&lt;object type=&quot;3&quot; unique_id=&quot;76984&quot;&gt;&lt;property id=&quot;20148&quot; value=&quot;5&quot;/&gt;&lt;property id=&quot;20300&quot; value=&quot;Slide 76&quot;/&gt;&lt;property id=&quot;20307&quot; value=&quot;544&quot;/&gt;&lt;/object&gt;&lt;object type=&quot;3&quot; unique_id=&quot;76985&quot;&gt;&lt;property id=&quot;20148&quot; value=&quot;5&quot;/&gt;&lt;property id=&quot;20300&quot; value=&quot;Slide 77&quot;/&gt;&lt;property id=&quot;20307&quot; value=&quot;585&quot;/&gt;&lt;/object&gt;&lt;object type=&quot;3&quot; unique_id=&quot;76986&quot;&gt;&lt;property id=&quot;20148&quot; value=&quot;5&quot;/&gt;&lt;property id=&quot;20300&quot; value=&quot;Slide 78&quot;/&gt;&lt;property id=&quot;20307&quot; value=&quot;586&quot;/&gt;&lt;/object&gt;&lt;object type=&quot;3&quot; unique_id=&quot;76987&quot;&gt;&lt;property id=&quot;20148&quot; value=&quot;5&quot;/&gt;&lt;property id=&quot;20300&quot; value=&quot;Slide 79&quot;/&gt;&lt;property id=&quot;20307&quot; value=&quot;587&quot;/&gt;&lt;/object&gt;&lt;object type=&quot;3&quot; unique_id=&quot;76988&quot;&gt;&lt;property id=&quot;20148&quot; value=&quot;5&quot;/&gt;&lt;property id=&quot;20300&quot; value=&quot;Slide 80&quot;/&gt;&lt;property id=&quot;20307&quot; value=&quot;547&quot;/&gt;&lt;/object&gt;&lt;object type=&quot;3&quot; unique_id=&quot;76989&quot;&gt;&lt;property id=&quot;20148&quot; value=&quot;5&quot;/&gt;&lt;property id=&quot;20300&quot; value=&quot;Slide 81&quot;/&gt;&lt;property id=&quot;20307&quot; value=&quot;548&quot;/&gt;&lt;/object&gt;&lt;object type=&quot;3&quot; unique_id=&quot;76990&quot;&gt;&lt;property id=&quot;20148&quot; value=&quot;5&quot;/&gt;&lt;property id=&quot;20300&quot; value=&quot;Slide 82&quot;/&gt;&lt;property id=&quot;20307&quot; value=&quot;549&quot;/&gt;&lt;/object&gt;&lt;object type=&quot;3&quot; unique_id=&quot;76991&quot;&gt;&lt;property id=&quot;20148&quot; value=&quot;5&quot;/&gt;&lt;property id=&quot;20300&quot; value=&quot;Slide 83&quot;/&gt;&lt;property id=&quot;20307&quot; value=&quot;550&quot;/&gt;&lt;/object&gt;&lt;object type=&quot;3&quot; unique_id=&quot;76992&quot;&gt;&lt;property id=&quot;20148&quot; value=&quot;5&quot;/&gt;&lt;property id=&quot;20300&quot; value=&quot;Slide 84&quot;/&gt;&lt;property id=&quot;20307&quot; value=&quot;551&quot;/&gt;&lt;/object&gt;&lt;object type=&quot;3&quot; unique_id=&quot;76993&quot;&gt;&lt;property id=&quot;20148&quot; value=&quot;5&quot;/&gt;&lt;property id=&quot;20300&quot; value=&quot;Slide 85&quot;/&gt;&lt;property id=&quot;20307&quot; value=&quot;552&quot;/&gt;&lt;/object&gt;&lt;object type=&quot;3&quot; unique_id=&quot;76994&quot;&gt;&lt;property id=&quot;20148&quot; value=&quot;5&quot;/&gt;&lt;property id=&quot;20300&quot; value=&quot;Slide 86&quot;/&gt;&lt;property id=&quot;20307&quot; value=&quot;553&quot;/&gt;&lt;/object&gt;&lt;object type=&quot;3&quot; unique_id=&quot;76995&quot;&gt;&lt;property id=&quot;20148&quot; value=&quot;5&quot;/&gt;&lt;property id=&quot;20300&quot; value=&quot;Slide 87&quot;/&gt;&lt;property id=&quot;20307&quot; value=&quot;554&quot;/&gt;&lt;/object&gt;&lt;object type=&quot;3&quot; unique_id=&quot;76997&quot;&gt;&lt;property id=&quot;20148&quot; value=&quot;5&quot;/&gt;&lt;property id=&quot;20300&quot; value=&quot;Slide 88&quot;/&gt;&lt;property id=&quot;20307&quot; value=&quot;556&quot;/&gt;&lt;/object&gt;&lt;object type=&quot;3&quot; unique_id=&quot;76998&quot;&gt;&lt;property id=&quot;20148&quot; value=&quot;5&quot;/&gt;&lt;property id=&quot;20300&quot; value=&quot;Slide 89&quot;/&gt;&lt;property id=&quot;20307&quot; value=&quot;557&quot;/&gt;&lt;/object&gt;&lt;object type=&quot;3&quot; unique_id=&quot;76999&quot;&gt;&lt;property id=&quot;20148&quot; value=&quot;5&quot;/&gt;&lt;property id=&quot;20300&quot; value=&quot;Slide 90&quot;/&gt;&lt;property id=&quot;20307&quot; value=&quot;558&quot;/&gt;&lt;/object&gt;&lt;object type=&quot;3&quot; unique_id=&quot;77000&quot;&gt;&lt;property id=&quot;20148&quot; value=&quot;5&quot;/&gt;&lt;property id=&quot;20300&quot; value=&quot;Slide 91&quot;/&gt;&lt;property id=&quot;20307&quot; value=&quot;559&quot;/&gt;&lt;/object&gt;&lt;object type=&quot;3&quot; unique_id=&quot;77001&quot;&gt;&lt;property id=&quot;20148&quot; value=&quot;5&quot;/&gt;&lt;property id=&quot;20300&quot; value=&quot;Slide 92&quot;/&gt;&lt;property id=&quot;20307&quot; value=&quot;560&quot;/&gt;&lt;/object&gt;&lt;object type=&quot;3&quot; unique_id=&quot;77002&quot;&gt;&lt;property id=&quot;20148&quot; value=&quot;5&quot;/&gt;&lt;property id=&quot;20300&quot; value=&quot;Slide 93&quot;/&gt;&lt;property id=&quot;20307&quot; value=&quot;561&quot;/&gt;&lt;/object&gt;&lt;object type=&quot;3&quot; unique_id=&quot;77003&quot;&gt;&lt;property id=&quot;20148&quot; value=&quot;5&quot;/&gt;&lt;property id=&quot;20300&quot; value=&quot;Slide 94&quot;/&gt;&lt;property id=&quot;20307&quot; value=&quot;562&quot;/&gt;&lt;/object&gt;&lt;object type=&quot;3&quot; unique_id=&quot;77004&quot;&gt;&lt;property id=&quot;20148&quot; value=&quot;5&quot;/&gt;&lt;property id=&quot;20300&quot; value=&quot;Slide 95&quot;/&gt;&lt;property id=&quot;20307&quot; value=&quot;563&quot;/&gt;&lt;/object&gt;&lt;object type=&quot;3&quot; unique_id=&quot;77005&quot;&gt;&lt;property id=&quot;20148&quot; value=&quot;5&quot;/&gt;&lt;property id=&quot;20300&quot; value=&quot;Slide 96&quot;/&gt;&lt;property id=&quot;20307&quot; value=&quot;564&quot;/&gt;&lt;/object&gt;&lt;object type=&quot;3&quot; unique_id=&quot;77006&quot;&gt;&lt;property id=&quot;20148&quot; value=&quot;5&quot;/&gt;&lt;property id=&quot;20300&quot; value=&quot;Slide 97&quot;/&gt;&lt;property id=&quot;20307&quot; value=&quot;565&quot;/&gt;&lt;/object&gt;&lt;object type=&quot;3&quot; unique_id=&quot;77008&quot;&gt;&lt;property id=&quot;20148&quot; value=&quot;5&quot;/&gt;&lt;property id=&quot;20300&quot; value=&quot;Slide 99&quot;/&gt;&lt;property id=&quot;20307&quot; value=&quot;567&quot;/&gt;&lt;/object&gt;&lt;object type=&quot;3&quot; unique_id=&quot;77009&quot;&gt;&lt;property id=&quot;20148&quot; value=&quot;5&quot;/&gt;&lt;property id=&quot;20300&quot; value=&quot;Slide 100&quot;/&gt;&lt;property id=&quot;20307&quot; value=&quot;568&quot;/&gt;&lt;/object&gt;&lt;object type=&quot;3&quot; unique_id=&quot;77010&quot;&gt;&lt;property id=&quot;20148&quot; value=&quot;5&quot;/&gt;&lt;property id=&quot;20300&quot; value=&quot;Slide 101&quot;/&gt;&lt;property id=&quot;20307&quot; value=&quot;569&quot;/&gt;&lt;/object&gt;&lt;object type=&quot;3&quot; unique_id=&quot;77011&quot;&gt;&lt;property id=&quot;20148&quot; value=&quot;5&quot;/&gt;&lt;property id=&quot;20300&quot; value=&quot;Slide 102&quot;/&gt;&lt;property id=&quot;20307&quot; value=&quot;570&quot;/&gt;&lt;/object&gt;&lt;object type=&quot;3&quot; unique_id=&quot;77012&quot;&gt;&lt;property id=&quot;20148&quot; value=&quot;5&quot;/&gt;&lt;property id=&quot;20300&quot; value=&quot;Slide 103&quot;/&gt;&lt;property id=&quot;20307&quot; value=&quot;571&quot;/&gt;&lt;/object&gt;&lt;object type=&quot;3&quot; unique_id=&quot;77013&quot;&gt;&lt;property id=&quot;20148&quot; value=&quot;5&quot;/&gt;&lt;property id=&quot;20300&quot; value=&quot;Slide 104&quot;/&gt;&lt;property id=&quot;20307&quot; value=&quot;572&quot;/&gt;&lt;/object&gt;&lt;object type=&quot;3&quot; unique_id=&quot;77014&quot;&gt;&lt;property id=&quot;20148&quot; value=&quot;5&quot;/&gt;&lt;property id=&quot;20300&quot; value=&quot;Slide 105 - &amp;quot;Voice Mail System&amp;quot;&quot;/&gt;&lt;property id=&quot;20307&quot; value=&quot;498&quot;/&gt;&lt;/object&gt;&lt;object type=&quot;3&quot; unique_id=&quot;77015&quot;&gt;&lt;property id=&quot;20148&quot; value=&quot;5&quot;/&gt;&lt;property id=&quot;20300&quot; value=&quot;Slide 106&quot;/&gt;&lt;property id=&quot;20307&quot; value=&quot;499&quot;/&gt;&lt;/object&gt;&lt;object type=&quot;3&quot; unique_id=&quot;77016&quot;&gt;&lt;property id=&quot;20148&quot; value=&quot;5&quot;/&gt;&lt;property id=&quot;20300&quot; value=&quot;Slide 107&quot;/&gt;&lt;property id=&quot;20307&quot; value=&quot;500&quot;/&gt;&lt;/object&gt;&lt;object type=&quot;3&quot; unique_id=&quot;77017&quot;&gt;&lt;property id=&quot;20148&quot; value=&quot;5&quot;/&gt;&lt;property id=&quot;20300&quot; value=&quot;Slide 108&quot;/&gt;&lt;property id=&quot;20307&quot; value=&quot;501&quot;/&gt;&lt;/object&gt;&lt;object type=&quot;3&quot; unique_id=&quot;77018&quot;&gt;&lt;property id=&quot;20148&quot; value=&quot;5&quot;/&gt;&lt;property id=&quot;20300&quot; value=&quot;Slide 109 - &amp;quot;The Complete Hospitality Solution&amp;quot;&quot;/&gt;&lt;property id=&quot;20307&quot; value=&quot;581&quot;/&gt;&lt;/object&gt;&lt;object type=&quot;3&quot; unique_id=&quot;77019&quot;&gt;&lt;property id=&quot;20148&quot; value=&quot;5&quot;/&gt;&lt;property id=&quot;20300&quot; value=&quot;Slide 110&quot;/&gt;&lt;property id=&quot;20307&quot; value=&quot;582&quot;/&gt;&lt;/object&gt;&lt;object type=&quot;3&quot; unique_id=&quot;77244&quot;&gt;&lt;property id=&quot;20148&quot; value=&quot;5&quot;/&gt;&lt;property id=&quot;20300&quot; value=&quot;Slide 47&quot;/&gt;&lt;property id=&quot;20307&quot; value=&quot;588&quot;/&gt;&lt;/object&gt;&lt;object type=&quot;3&quot; unique_id=&quot;77245&quot;&gt;&lt;property id=&quot;20148&quot; value=&quot;5&quot;/&gt;&lt;property id=&quot;20300&quot; value=&quot;Slide 98&quot;/&gt;&lt;property id=&quot;20307&quot; value=&quot;589&quot;/&gt;&lt;/object&gt;&lt;object type=&quot;3&quot; unique_id=&quot;77358&quot;&gt;&lt;property id=&quot;20148&quot; value=&quot;5&quot;/&gt;&lt;property id=&quot;20300&quot; value=&quot;Slide 43&quot;/&gt;&lt;property id=&quot;20307&quot; value=&quot;590&quot;/&gt;&lt;/object&gt;&lt;object type=&quot;3&quot; unique_id=&quot;77803&quot;&gt;&lt;property id=&quot;20148&quot; value=&quot;5&quot;/&gt;&lt;property id=&quot;20300&quot; value=&quot;Slide 17&quot;/&gt;&lt;property id=&quot;20307&quot; value=&quot;591&quot;/&gt;&lt;/object&gt;&lt;object type=&quot;3&quot; unique_id=&quot;77804&quot;&gt;&lt;property id=&quot;20148&quot; value=&quot;5&quot;/&gt;&lt;property id=&quot;20300&quot; value=&quot;Slide 18&quot;/&gt;&lt;property id=&quot;20307&quot; value=&quot;592&quot;/&gt;&lt;/object&gt;&lt;object type=&quot;3&quot; unique_id=&quot;78360&quot;&gt;&lt;property id=&quot;20148&quot; value=&quot;5&quot;/&gt;&lt;property id=&quot;20300&quot; value=&quot;Slide 111&quot;/&gt;&lt;property id=&quot;20307&quot; value=&quot;593&quot;/&gt;&lt;/object&gt;&lt;object type=&quot;3&quot; unique_id=&quot;78585&quot;&gt;&lt;property id=&quot;20148&quot; value=&quot;5&quot;/&gt;&lt;property id=&quot;20300&quot; value=&quot;Slide 11&quot;/&gt;&lt;property id=&quot;20307&quot; value=&quot;594&quot;/&gt;&lt;/object&gt;&lt;object type=&quot;3&quot; unique_id=&quot;104003&quot;&gt;&lt;property id=&quot;20148&quot; value=&quot;5&quot;/&gt;&lt;property id=&quot;20300&quot; value=&quot;Slide 10&quot;/&gt;&lt;property id=&quot;20307&quot; value=&quot;595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Hearty Welcome">
  <a:themeElements>
    <a:clrScheme name="Hearty Welco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Hearty Welco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Hearty Welco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Default Desig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Hearty Welcome">
  <a:themeElements>
    <a:clrScheme name="Hearty Welco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Hearty Welco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Hearty Welco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8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4_Default Desig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7103</TotalTime>
  <Words>674</Words>
  <Application>Microsoft Office PowerPoint</Application>
  <PresentationFormat>On-screen Show (4:3)</PresentationFormat>
  <Paragraphs>155</Paragraphs>
  <Slides>17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17</vt:i4>
      </vt:variant>
    </vt:vector>
  </HeadingPairs>
  <TitlesOfParts>
    <vt:vector size="30" baseType="lpstr">
      <vt:lpstr>Arial</vt:lpstr>
      <vt:lpstr>Arial Narrow</vt:lpstr>
      <vt:lpstr>Calibri</vt:lpstr>
      <vt:lpstr>Lucida Sans</vt:lpstr>
      <vt:lpstr>Times New Roman</vt:lpstr>
      <vt:lpstr>Wingdings</vt:lpstr>
      <vt:lpstr>Hearty Welcome</vt:lpstr>
      <vt:lpstr>3_Default Design</vt:lpstr>
      <vt:lpstr>1_Hearty Welcome</vt:lpstr>
      <vt:lpstr>8_Default Design</vt:lpstr>
      <vt:lpstr>Office Theme</vt:lpstr>
      <vt:lpstr>4_Default Design</vt:lpstr>
      <vt:lpstr>1_Office Theme</vt:lpstr>
      <vt:lpstr>PowerPoint Presentation</vt:lpstr>
      <vt:lpstr>Key Aspects</vt:lpstr>
      <vt:lpstr>Solution Overview</vt:lpstr>
      <vt:lpstr>Why Matrix?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Ruchir Talati</dc:creator>
  <cp:lastModifiedBy>Ruchir Talati</cp:lastModifiedBy>
  <cp:revision>866</cp:revision>
  <cp:lastPrinted>1601-01-01T00:00:00Z</cp:lastPrinted>
  <dcterms:created xsi:type="dcterms:W3CDTF">1601-01-01T00:00:00Z</dcterms:created>
  <dcterms:modified xsi:type="dcterms:W3CDTF">2016-12-14T10:51:34Z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