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536" r:id="rId4"/>
    <p:sldId id="537" r:id="rId5"/>
    <p:sldId id="538" r:id="rId6"/>
    <p:sldId id="475" r:id="rId7"/>
    <p:sldId id="539" r:id="rId8"/>
    <p:sldId id="540" r:id="rId9"/>
    <p:sldId id="532" r:id="rId10"/>
    <p:sldId id="541" r:id="rId11"/>
    <p:sldId id="542" r:id="rId12"/>
    <p:sldId id="483" r:id="rId13"/>
    <p:sldId id="543" r:id="rId14"/>
    <p:sldId id="431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FAD"/>
    <a:srgbClr val="4DB39F"/>
    <a:srgbClr val="01A3B0"/>
    <a:srgbClr val="00A3B1"/>
    <a:srgbClr val="4BAE9A"/>
    <a:srgbClr val="663300"/>
    <a:srgbClr val="92D050"/>
    <a:srgbClr val="01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3250" autoAdjust="0"/>
  </p:normalViewPr>
  <p:slideViewPr>
    <p:cSldViewPr>
      <p:cViewPr varScale="1">
        <p:scale>
          <a:sx n="64" d="100"/>
          <a:sy n="64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E669D85-4227-4FED-AF8A-23916408831B}" type="datetimeFigureOut">
              <a:rPr lang="en-US"/>
              <a:t>01-Dec-16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B271E4C4-3CAE-4F36-B131-7FF5395696D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5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t" anchorCtr="0" compatLnSpc="1"/>
          <a:lstStyle>
            <a:lvl1pPr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t" anchorCtr="0" compatLnSpc="1"/>
          <a:lstStyle>
            <a:lvl1pPr algn="r" eaLnBrk="1" hangingPunct="1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6A6357-07AC-47C3-A1E8-A12F45624E91}" type="datetime1">
              <a:rPr lang="en-US" altLang="en-US"/>
              <a:t>01-Dec-16</a:t>
            </a:fld>
            <a:endParaRPr lang="en-US" altLang="en-US" sz="1200" dirty="0"/>
          </a:p>
        </p:txBody>
      </p:sp>
      <p:sp>
        <p:nvSpPr>
          <p:cNvPr id="1229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Notes Placeholder 4"/>
          <p:cNvSpPr>
            <a:spLocks noGrp="1" noRot="1" noChangeAspect="1" noChangeArrowheads="1"/>
          </p:cNvSpPr>
          <p:nvPr/>
        </p:nvSpPr>
        <p:spPr bwMode="auto">
          <a:xfrm>
            <a:off x="684213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1" tIns="47265" rIns="94531" bIns="47265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Click to edit Master text styles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Second level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Third level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Fourth level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Fifth level</a:t>
            </a: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2970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b" anchorCtr="0" compatLnSpc="1"/>
          <a:lstStyle>
            <a:lvl1pPr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b" anchorCtr="0" compatLnSpc="1"/>
          <a:lstStyle>
            <a:lvl1pPr algn="r" eaLnBrk="1" hangingPunct="1">
              <a:buFont typeface="Arial" charset="0"/>
              <a:buNone/>
              <a:defRPr/>
            </a:lvl1pPr>
          </a:lstStyle>
          <a:p>
            <a:pPr>
              <a:defRPr/>
            </a:pPr>
            <a:fld id="{1A404602-C881-42B6-9236-DF5F30583554}" type="slidenum">
              <a:rPr lang="en-US" altLang="en-US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056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6B83477C-62BC-4BA8-9B7B-76141F385F1F}" type="slidenum">
              <a:rPr lang="en-US" altLang="en-US" smtClean="0"/>
              <a:t>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itchFamily="34" charset="0"/>
              </a:rPr>
              <a:t>The capabilities of Matrix Video Surveillance are not just limited to security. It also increases productivity and quality standards across all hotel chains. This helps in providing guests with a peace of mind and a memorable experience and thereby increasing your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itchFamily="34" charset="0"/>
              </a:rPr>
              <a:t>The capabilities of Matrix Video Surveillance are not just limited to security. It also increases productivity and quality standards across all hotel chains. This helps in providing guests with a peace of mind and a memorable experience and thereby increasing your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895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895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895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FB9A-8AC3-47C2-9D16-D4BA0B73F0E2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4AC2-0376-4622-92DD-7E71DBB62CA9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C176-B226-4537-9556-268F53D902BB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DE47-8D6C-495D-85D6-30A24B9CA42D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7"/>
            <a:ext cx="2057400" cy="57594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7"/>
            <a:ext cx="6019800" cy="5759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63DC-6FC3-471D-8CC1-C0E137A9F8F9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5C78-7CD6-4C77-9422-BA3714D85EED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DAEC-47A1-4C69-A5C4-4FF466BE224B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B71B-8496-410D-8B45-539EAD93EE95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883F-9C5B-41C0-8745-D334A5E06710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CAE1-B1CA-4BFF-84C6-CB0F77115AD6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025D-2EA6-4B92-A8D4-53C49C257381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8110-9AE3-4B50-848B-E95B6EE8BEDA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17D8-E9F4-4D2D-969D-75F94E04BA6F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73FF-4D52-4D38-9118-9E93A4832C64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6565-0F26-4E16-B0EB-6177BF56E625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8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47-0DC4-4157-9A56-7662D028A6FC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AA3F-9205-4E0B-AEBA-BECBA3BDE0D4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50BA-992C-4DD4-8793-F38F3F1979A9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8330-DD13-4F04-A83F-4F0D74069C95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87FA-C68C-4A96-9D25-EA88D2A9053E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32CA-CDCE-410A-A708-5024953BE925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20C7-9483-4BA8-96E7-153DF4AA2FD4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7306-2538-4942-BAF7-227F0E32E0A5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6491-AAAF-498A-8C8A-D5E6AE60B357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A92B-42AA-42EF-B913-B6AD74EE79C5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E122-BFA5-42AC-87A8-F43850E5B29D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9542-F5C7-41E2-AF91-8D4C70A3B662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04F8-27F0-4838-90F3-ABA5D7E24E38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7"/>
            <a:ext cx="2057400" cy="57594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7"/>
            <a:ext cx="6019800" cy="5759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89BF-A336-4B1B-B4A9-05A9A74D61CE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4D6F-676D-4674-A855-D3EAE6E26EAD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7A54-76F0-482F-99BD-0DCDF65BE41F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CFE2-15D2-46C7-8227-1E922451D352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3350-F99C-488E-8CB2-F0E8FFDF8D99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CDB8-B4FC-4BC8-9E14-189D85F12543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2A4D-A0EC-4037-A47C-06A262C14B12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B180-912D-4B18-A45B-13CEC8BA2090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7FF3-EC4C-436A-92E2-16C8EBCD6960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F030-5B67-4679-8BD6-2A8108B5DDC8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7A07-3418-4546-95EB-B6466D6A6E5B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DC20-1F34-4BB1-BD6E-B54D3AD1A142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9F4A-9933-422A-8CF3-4BE59430EFEA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468F-B7C6-45C1-B115-1CC2F719071A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8EC7-F84E-4923-AE0E-1E275F718A87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DE19-48E8-4ECE-8FE3-56CDB2DA4C89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itchFamily="34" charset="0"/>
              </a:rPr>
              <a:t>Fifth level</a:t>
            </a:r>
          </a:p>
        </p:txBody>
      </p:sp>
      <p:sp>
        <p:nvSpPr>
          <p:cNvPr id="1027" name="Date Placeholder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135969-493D-497A-9A5A-143A4DF927D7}" type="datetime1">
              <a:rPr lang="en-US" altLang="en-US"/>
              <a:t>01-Dec-16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028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3"/>
            <a:ext cx="2895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948D7F-EEEE-4AA9-B06C-56F3311DAB8E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itchFamily="34" charset="0"/>
              </a:rPr>
              <a:t>Fifth level</a:t>
            </a:r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E13FF52-AC74-4F06-B740-033747BAA5B1}" type="datetime1">
              <a:rPr lang="en-US" altLang="en-US"/>
              <a:t>01-Dec-16</a:t>
            </a:fld>
            <a:endParaRPr lang="en-US" altLang="en-US" sz="1800" dirty="0"/>
          </a:p>
        </p:txBody>
      </p:sp>
      <p:sp>
        <p:nvSpPr>
          <p:cNvPr id="2052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3"/>
            <a:ext cx="2895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57C72A-1404-43D1-B41A-7D8D8FA2CB6E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>
            <a:spLocks noChangeArrowheads="1"/>
          </p:cNvSpPr>
          <p:nvPr/>
        </p:nvSpPr>
        <p:spPr bwMode="auto">
          <a:xfrm>
            <a:off x="3429030" y="2895613"/>
            <a:ext cx="51814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3200" b="1" dirty="0">
                <a:latin typeface="+mn-lt"/>
                <a:sym typeface="Calibri" pitchFamily="34" charset="0"/>
              </a:rPr>
              <a:t>Matrix Video Surveillance Solution for Retail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Ease of Use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2584846"/>
            <a:ext cx="1063137" cy="1180110"/>
            <a:chOff x="4118447" y="4267178"/>
            <a:chExt cx="1063137" cy="1180110"/>
          </a:xfrm>
        </p:grpSpPr>
        <p:sp>
          <p:nvSpPr>
            <p:cNvPr id="8" name="Hexagon 7"/>
            <p:cNvSpPr/>
            <p:nvPr/>
          </p:nvSpPr>
          <p:spPr bwMode="auto">
            <a:xfrm rot="5400000">
              <a:off x="4059961" y="4325664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9" name="Picture 2" descr="C:\Users\Nidhi\Downloads\shopping-car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859" y="4493075"/>
              <a:ext cx="667131" cy="66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565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WhatsApp\eta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0950" y="1400504"/>
            <a:ext cx="4102100" cy="355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2520949" y="1413252"/>
            <a:ext cx="4800473" cy="567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b="1" dirty="0">
                <a:latin typeface="Calibri" pitchFamily="34" charset="0"/>
                <a:ea typeface="Calibri"/>
                <a:cs typeface="Calibri"/>
              </a:rPr>
              <a:t>Cost of server for monitoring multiple devices making surveillance expensive?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338" y="5171108"/>
            <a:ext cx="815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Real-time working status: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Health Status Monitoring</a:t>
            </a:r>
            <a:endParaRPr lang="en-US" sz="1600" b="1" dirty="0">
              <a:latin typeface="Calibri" pitchFamily="34" charset="0"/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No Server required: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Cascading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Easy Playback: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Synchronous/Asynchronous Playback, Investigation</a:t>
            </a:r>
            <a:endParaRPr lang="en-US" sz="1600" b="1" dirty="0">
              <a:latin typeface="Calibri" pitchFamily="34" charset="0"/>
              <a:ea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318" y="787625"/>
            <a:ext cx="15057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3. Ease of Use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286060" y="1219258"/>
            <a:ext cx="4800473" cy="4449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b="1" dirty="0">
                <a:latin typeface="Calibri" pitchFamily="34" charset="0"/>
                <a:ea typeface="Calibri"/>
                <a:cs typeface="Calibri"/>
              </a:rPr>
              <a:t>Difficulty in monitoring multiple cameras?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338" y="4713920"/>
            <a:ext cx="815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Easy Monitoring: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Camera Grouping and Sequencing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318" y="787625"/>
            <a:ext cx="15057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3. Ease of Use</a:t>
            </a:r>
          </a:p>
        </p:txBody>
      </p:sp>
      <p:pic>
        <p:nvPicPr>
          <p:cNvPr id="16" name="Picture 2" descr="D:\WhatsApp\multipal-camer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0836" y="1651572"/>
            <a:ext cx="6122328" cy="257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4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3875" y="2895614"/>
            <a:ext cx="4571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Increase Security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Enhance Productivity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Ease of 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3877" y="2297688"/>
            <a:ext cx="441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Expect More: Value for money Solution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/>
          <p:cNvSpPr txBox="1"/>
          <p:nvPr/>
        </p:nvSpPr>
        <p:spPr>
          <a:xfrm>
            <a:off x="304800" y="1498507"/>
            <a:ext cx="4571992" cy="4673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231775" indent="-231775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Established in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1991</a:t>
            </a:r>
          </a:p>
          <a:p>
            <a:pPr marL="231775" indent="-231775">
              <a:lnSpc>
                <a:spcPct val="11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Products: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60+</a:t>
            </a:r>
            <a:br>
              <a:rPr lang="en-US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Telecom and Security Solutions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Global Presence: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40+ Countries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No. of Partners: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500+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No of Employees: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500+</a:t>
            </a:r>
          </a:p>
          <a:p>
            <a:pPr marL="231775" indent="-231775"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Awards and Achievements: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25+</a:t>
            </a:r>
            <a:r>
              <a:rPr lang="en-US" b="1" dirty="0">
                <a:solidFill>
                  <a:srgbClr val="205867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br>
              <a:rPr lang="en-US" dirty="0">
                <a:solidFill>
                  <a:srgbClr val="205867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for Excellence in Product Engineering, </a:t>
            </a:r>
          </a:p>
          <a:p>
            <a:pPr>
              <a:spcBef>
                <a:spcPts val="400"/>
              </a:spcBef>
              <a:buClr>
                <a:srgbClr val="A5A5A5"/>
              </a:buClr>
              <a:buSzPct val="100000"/>
              <a:defRPr/>
            </a:pP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    Design and Innovation</a:t>
            </a:r>
          </a:p>
          <a:p>
            <a:pPr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pPr>
            <a:endParaRPr dirty="0">
              <a:solidFill>
                <a:srgbClr val="31859B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>
              <a:spcBef>
                <a:spcPts val="320"/>
              </a:spcBef>
              <a:buClr>
                <a:srgbClr val="31859B"/>
              </a:buClr>
              <a:buSzPct val="25000"/>
              <a:buFont typeface="Arial"/>
              <a:buNone/>
              <a:defRPr/>
            </a:pPr>
            <a:r>
              <a:rPr lang="en-US" sz="1400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     www.MatrixComSec.com</a:t>
            </a:r>
          </a:p>
          <a:p>
            <a:pPr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84" y="1066862"/>
            <a:ext cx="1828800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35" y="1267810"/>
            <a:ext cx="1828800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3726418" y="2273407"/>
            <a:ext cx="2519532" cy="1701701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CORPORATE OFFICE</a:t>
            </a:r>
          </a:p>
          <a:p>
            <a:pPr algn="ctr" eaLnBrk="1" hangingPunct="1"/>
            <a:r>
              <a:rPr lang="en-US" altLang="en-US" sz="1200" b="1" dirty="0"/>
              <a:t>Based at </a:t>
            </a:r>
            <a:r>
              <a:rPr lang="en-US" altLang="en-US" sz="1200" dirty="0"/>
              <a:t>Vadodara, Gujarat, India</a:t>
            </a:r>
          </a:p>
          <a:p>
            <a:pPr algn="ctr" eaLnBrk="1" hangingPunct="1"/>
            <a:r>
              <a:rPr lang="en-US" altLang="en-US" sz="1200" b="1" dirty="0"/>
              <a:t>Departments: </a:t>
            </a:r>
            <a:r>
              <a:rPr lang="en-US" altLang="en-US" sz="1200" dirty="0"/>
              <a:t>Marketing, Sales, Product Management, Support, Finance, </a:t>
            </a:r>
          </a:p>
          <a:p>
            <a:pPr algn="ctr" eaLnBrk="1" hangingPunct="1"/>
            <a:r>
              <a:rPr lang="en-US" altLang="en-US" sz="1200" dirty="0"/>
              <a:t>Customer Care, Purchase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331563" y="2438426"/>
            <a:ext cx="2355129" cy="1727227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R&amp;D CENTER</a:t>
            </a:r>
          </a:p>
          <a:p>
            <a:pPr algn="ctr" eaLnBrk="1" hangingPunct="1"/>
            <a:r>
              <a:rPr lang="en-US" altLang="en-US" sz="1200" b="1" dirty="0"/>
              <a:t>77,000 </a:t>
            </a:r>
            <a:r>
              <a:rPr lang="en-US" altLang="en-US" sz="1200" b="1" dirty="0" err="1"/>
              <a:t>Sq.Ft</a:t>
            </a:r>
            <a:endParaRPr lang="en-US" altLang="en-US" sz="1200" b="1" dirty="0"/>
          </a:p>
          <a:p>
            <a:pPr algn="ctr" eaLnBrk="1" hangingPunct="1"/>
            <a:r>
              <a:rPr lang="en-US" altLang="en-US" sz="1200" dirty="0"/>
              <a:t>More than </a:t>
            </a:r>
            <a:r>
              <a:rPr lang="en-US" altLang="en-US" sz="1200" b="1" dirty="0"/>
              <a:t>40%  Manpower </a:t>
            </a:r>
            <a:r>
              <a:rPr lang="en-US" altLang="en-US" sz="1200" dirty="0"/>
              <a:t>in R&amp;D, </a:t>
            </a:r>
            <a:r>
              <a:rPr lang="en-US" altLang="en-US" sz="1200" b="1" dirty="0"/>
              <a:t>700+ Man-years</a:t>
            </a:r>
            <a:r>
              <a:rPr lang="en-US" altLang="en-US" sz="1200" dirty="0"/>
              <a:t> of R&amp;D Experience</a:t>
            </a:r>
          </a:p>
          <a:p>
            <a:pPr algn="ctr" eaLnBrk="1" hangingPunct="1"/>
            <a:r>
              <a:rPr lang="en-US" altLang="en-US" sz="1200" dirty="0"/>
              <a:t>World-class Technology Platform and Processes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7" name="Group 2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" name="TextBox 2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About Matrix</a:t>
              </a:r>
            </a:p>
          </p:txBody>
        </p:sp>
      </p:grpSp>
      <p:pic>
        <p:nvPicPr>
          <p:cNvPr id="14" name="Picture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92" y="3742948"/>
            <a:ext cx="1830176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817574" y="4918280"/>
            <a:ext cx="2579412" cy="1625557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MANUFACTURING UNIT</a:t>
            </a:r>
          </a:p>
          <a:p>
            <a:pPr algn="ctr" eaLnBrk="1" hangingPunct="1"/>
            <a:r>
              <a:rPr lang="en-US" altLang="en-US" sz="1200" b="1" dirty="0"/>
              <a:t>73,000 </a:t>
            </a:r>
            <a:r>
              <a:rPr lang="en-US" altLang="en-US" sz="1200" b="1" dirty="0" err="1"/>
              <a:t>Sq.Ft</a:t>
            </a:r>
            <a:endParaRPr lang="en-US" altLang="en-US" sz="1200" b="1" dirty="0"/>
          </a:p>
          <a:p>
            <a:pPr algn="ctr" eaLnBrk="1" hangingPunct="1"/>
            <a:r>
              <a:rPr lang="en-US" altLang="en-US" sz="1200" b="1" dirty="0"/>
              <a:t>100+</a:t>
            </a:r>
            <a:r>
              <a:rPr lang="en-US" altLang="en-US" sz="1200" dirty="0"/>
              <a:t> Work Stations</a:t>
            </a:r>
          </a:p>
          <a:p>
            <a:pPr algn="ctr" eaLnBrk="1" hangingPunct="1"/>
            <a:r>
              <a:rPr lang="en-US" altLang="en-US" sz="1200" dirty="0"/>
              <a:t>International Quality Systems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255377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 bwMode="auto">
          <a:xfrm>
            <a:off x="0" y="2214619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120" y="3738579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" descr="C:\Users\Nidhi\Downloads\mon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25" y="457278"/>
            <a:ext cx="1163151" cy="11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1842" y="1845287"/>
            <a:ext cx="320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Higher Business Revenue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20" y="518634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215653" y="3516856"/>
            <a:ext cx="24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Increase Security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2826" y="4343034"/>
            <a:ext cx="29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Higher Productivity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14496" y="5333950"/>
            <a:ext cx="731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Matrix Video Surveillance Solution for Retail</a:t>
            </a:r>
          </a:p>
        </p:txBody>
      </p:sp>
      <p:sp>
        <p:nvSpPr>
          <p:cNvPr id="48" name="Bent Arrow 47"/>
          <p:cNvSpPr/>
          <p:nvPr/>
        </p:nvSpPr>
        <p:spPr bwMode="auto">
          <a:xfrm>
            <a:off x="2438456" y="1197066"/>
            <a:ext cx="453855" cy="89121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8" name="Bent Arrow 57"/>
          <p:cNvSpPr/>
          <p:nvPr/>
        </p:nvSpPr>
        <p:spPr bwMode="auto">
          <a:xfrm flipH="1">
            <a:off x="6251689" y="1166220"/>
            <a:ext cx="453855" cy="89121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55" name="Group 54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59" name="Straight Connector 5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7" name="TextBox 56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Why Matrix?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49097" y="2385050"/>
            <a:ext cx="1063137" cy="1180110"/>
            <a:chOff x="2141230" y="4278301"/>
            <a:chExt cx="1063137" cy="1180110"/>
          </a:xfrm>
        </p:grpSpPr>
        <p:sp>
          <p:nvSpPr>
            <p:cNvPr id="65" name="Hexagon 64"/>
            <p:cNvSpPr/>
            <p:nvPr/>
          </p:nvSpPr>
          <p:spPr bwMode="auto">
            <a:xfrm rot="5400000">
              <a:off x="2082744" y="4336787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2053" name="Picture 5" descr="C:\Users\Nidhi\Downloads\locked-padlock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44" y="4532084"/>
              <a:ext cx="587334" cy="58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133418" y="2385050"/>
            <a:ext cx="1063137" cy="1180110"/>
            <a:chOff x="4118447" y="4267178"/>
            <a:chExt cx="1063137" cy="1180110"/>
          </a:xfrm>
        </p:grpSpPr>
        <p:sp>
          <p:nvSpPr>
            <p:cNvPr id="38" name="Hexagon 37"/>
            <p:cNvSpPr/>
            <p:nvPr/>
          </p:nvSpPr>
          <p:spPr bwMode="auto">
            <a:xfrm rot="5400000">
              <a:off x="4059961" y="4325664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1026" name="Picture 2" descr="C:\Users\Nidhi\Downloads\shopping-car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859" y="4493075"/>
              <a:ext cx="667131" cy="66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5520200" y="3516856"/>
            <a:ext cx="24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Ease of use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40432" y="3216015"/>
            <a:ext cx="1063137" cy="1180110"/>
            <a:chOff x="7014799" y="4278301"/>
            <a:chExt cx="1063137" cy="1180110"/>
          </a:xfrm>
        </p:grpSpPr>
        <p:sp>
          <p:nvSpPr>
            <p:cNvPr id="68" name="Hexagon 67"/>
            <p:cNvSpPr/>
            <p:nvPr/>
          </p:nvSpPr>
          <p:spPr bwMode="auto">
            <a:xfrm rot="5400000">
              <a:off x="6956313" y="4336787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1027" name="Picture 3" descr="C:\Users\Nidhi\Downloads\worker-money-tim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666" y="4445149"/>
              <a:ext cx="762982" cy="76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Down Arrow 40"/>
          <p:cNvSpPr/>
          <p:nvPr/>
        </p:nvSpPr>
        <p:spPr bwMode="auto">
          <a:xfrm flipV="1">
            <a:off x="4468703" y="2438426"/>
            <a:ext cx="206594" cy="688569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 flipV="1">
            <a:off x="1911047" y="4876761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Down Arrow 42"/>
          <p:cNvSpPr/>
          <p:nvPr/>
        </p:nvSpPr>
        <p:spPr bwMode="auto">
          <a:xfrm flipV="1">
            <a:off x="6458393" y="4876761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 flipV="1">
            <a:off x="4468703" y="4876761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2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726" y="2590822"/>
            <a:ext cx="1063137" cy="1180110"/>
            <a:chOff x="2141230" y="4278301"/>
            <a:chExt cx="1063137" cy="1180110"/>
          </a:xfrm>
        </p:grpSpPr>
        <p:sp>
          <p:nvSpPr>
            <p:cNvPr id="11" name="Hexagon 10"/>
            <p:cNvSpPr/>
            <p:nvPr/>
          </p:nvSpPr>
          <p:spPr bwMode="auto">
            <a:xfrm rot="5400000">
              <a:off x="2082744" y="4336787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12" name="Picture 5" descr="C:\Users\Nidhi\Downloads\locked-padlock (1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44" y="4532084"/>
              <a:ext cx="587334" cy="58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Increased Security</a:t>
            </a:r>
          </a:p>
        </p:txBody>
      </p:sp>
    </p:spTree>
    <p:extLst>
      <p:ext uri="{BB962C8B-B14F-4D97-AF65-F5344CB8AC3E}">
        <p14:creationId xmlns:p14="http://schemas.microsoft.com/office/powerpoint/2010/main" val="372911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86" y="4011795"/>
            <a:ext cx="73912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View every movement in high resolution with great details: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Megapixel  Cameras</a:t>
            </a:r>
            <a:endParaRPr lang="en-US" sz="1600" b="1" dirty="0">
              <a:latin typeface="Calibri" pitchFamily="34" charset="0"/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Works as deterrent: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Camera Tamper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Real-time Security: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Intelligent Video Analytics, Real-time Notifications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Trace Customer Belongings: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Investigation in playback</a:t>
            </a:r>
          </a:p>
        </p:txBody>
      </p:sp>
      <p:pic>
        <p:nvPicPr>
          <p:cNvPr id="9" name="Picture 2" descr="D:\WhatsApp\customer-faith-ipvs-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0479" y="1828842"/>
            <a:ext cx="6843042" cy="23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5070" y="1566486"/>
            <a:ext cx="5333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Customers often forget their belongings in your store?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433" y="787625"/>
            <a:ext cx="216097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1. Real-time Security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Higher Productivity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2584846"/>
            <a:ext cx="1063137" cy="1180110"/>
            <a:chOff x="7014799" y="4278301"/>
            <a:chExt cx="1063137" cy="1180110"/>
          </a:xfrm>
        </p:grpSpPr>
        <p:sp>
          <p:nvSpPr>
            <p:cNvPr id="8" name="Hexagon 7"/>
            <p:cNvSpPr/>
            <p:nvPr/>
          </p:nvSpPr>
          <p:spPr bwMode="auto">
            <a:xfrm rot="5400000">
              <a:off x="6956313" y="4336787"/>
              <a:ext cx="1180110" cy="1063137"/>
            </a:xfrm>
            <a:prstGeom prst="hexagon">
              <a:avLst/>
            </a:prstGeom>
            <a:solidFill>
              <a:srgbClr val="47AF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pic>
          <p:nvPicPr>
            <p:cNvPr id="9" name="Picture 3" descr="C:\Users\Nidhi\Downloads\worker-money-tim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666" y="4445149"/>
              <a:ext cx="762982" cy="76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266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508" y="4205730"/>
            <a:ext cx="8381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Employee Discipline: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Camera Grouping and Sequencing, Mobile App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Stock Verification: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Easy Playback, Missing Object Detection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Crowd Management, Save cost by hourly staffing system: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People Counting</a:t>
            </a:r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18" y="787625"/>
            <a:ext cx="15748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2. Productivity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7" name="Group 1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2050" name="Picture 2" descr="C:\Users\Nidhi\Google Drive\SATATYA\SOCIAL MEDIA PROMOTION\Retail\Retail_People Count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3000" y="1295456"/>
            <a:ext cx="4521200" cy="30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44300" y="1676446"/>
            <a:ext cx="665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Heavy flow of customers during peak hours affecting your service quality?</a:t>
            </a:r>
          </a:p>
        </p:txBody>
      </p:sp>
    </p:spTree>
    <p:extLst>
      <p:ext uri="{BB962C8B-B14F-4D97-AF65-F5344CB8AC3E}">
        <p14:creationId xmlns:p14="http://schemas.microsoft.com/office/powerpoint/2010/main" val="26512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508" y="4396206"/>
            <a:ext cx="8381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Prevent Disputes with Customers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: POS Integration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18" y="787625"/>
            <a:ext cx="15748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2. Productivity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7" name="Group 1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2051" name="Picture 3" descr="C:\Users\Nidhi\Google Drive\SATATYA\SOCIAL MEDIA PROMOTION\Retail\Retail_Billingsoftwa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070" y="1151962"/>
            <a:ext cx="4573860" cy="324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0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508" y="4396206"/>
            <a:ext cx="838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Personalized Service with License Plate Recognition: 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License Plate Recognition</a:t>
            </a:r>
            <a:endParaRPr lang="en-US" sz="1600" b="1" dirty="0">
              <a:latin typeface="Calibri" pitchFamily="34" charset="0"/>
              <a:ea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18" y="787625"/>
            <a:ext cx="15748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2. Productivity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7" name="Group 1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3074" name="Picture 2" descr="C:\Users\Nidhi\Google Drive\SATATYA\SOCIAL MEDIA PROMOTION\Retail\Retail_park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60" y="787625"/>
            <a:ext cx="4406857" cy="34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37930" y="1219258"/>
            <a:ext cx="7293146" cy="4449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r>
              <a:rPr lang="en-US" b="1" dirty="0">
                <a:latin typeface="Calibri" pitchFamily="34" charset="0"/>
                <a:ea typeface="Calibri"/>
                <a:cs typeface="Calibri"/>
              </a:rPr>
              <a:t>Losing revenue from parking facilities due to inefficient manual system?</a:t>
            </a:r>
          </a:p>
        </p:txBody>
      </p:sp>
    </p:spTree>
    <p:extLst>
      <p:ext uri="{BB962C8B-B14F-4D97-AF65-F5344CB8AC3E}">
        <p14:creationId xmlns:p14="http://schemas.microsoft.com/office/powerpoint/2010/main" val="1145613093"/>
      </p:ext>
    </p:extLst>
  </p:cSld>
  <p:clrMapOvr>
    <a:masterClrMapping/>
  </p:clrMapOvr>
</p:sld>
</file>

<file path=ppt/theme/theme1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5_Office Theme">
  <a:themeElements>
    <a:clrScheme name="2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2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419</Words>
  <Application>Microsoft Office PowerPoint</Application>
  <PresentationFormat>On-screen Show (4:3)</PresentationFormat>
  <Paragraphs>83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SimSun</vt:lpstr>
      <vt:lpstr>Arial</vt:lpstr>
      <vt:lpstr>Calibri</vt:lpstr>
      <vt:lpstr>Swis721 Cn BT</vt:lpstr>
      <vt:lpstr>13_Office Theme</vt:lpstr>
      <vt:lpstr>25_Office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MatrixComSec Pvt.Ltd.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MatrixComSec Pvt.Ltd.</dc:creator>
  <cp:lastModifiedBy>Nidhi Nair</cp:lastModifiedBy>
  <cp:revision>1991</cp:revision>
  <cp:lastPrinted>2014-12-03T11:38:00Z</cp:lastPrinted>
  <dcterms:created xsi:type="dcterms:W3CDTF">2014-10-29T05:57:00Z</dcterms:created>
  <dcterms:modified xsi:type="dcterms:W3CDTF">2016-12-01T09:10:17Z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1033-10.1.0.5674</vt:lpwstr>
  </property>
</Properties>
</file>