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521" r:id="rId4"/>
    <p:sldId id="474" r:id="rId5"/>
    <p:sldId id="522" r:id="rId6"/>
    <p:sldId id="475" r:id="rId7"/>
    <p:sldId id="523" r:id="rId8"/>
    <p:sldId id="524" r:id="rId9"/>
    <p:sldId id="525" r:id="rId10"/>
    <p:sldId id="526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534" r:id="rId19"/>
    <p:sldId id="535" r:id="rId20"/>
    <p:sldId id="536" r:id="rId21"/>
    <p:sldId id="537" r:id="rId22"/>
    <p:sldId id="431" r:id="rId2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2B1"/>
    <a:srgbClr val="47AFAD"/>
    <a:srgbClr val="4DB39F"/>
    <a:srgbClr val="01A3B0"/>
    <a:srgbClr val="00A3B1"/>
    <a:srgbClr val="4BAE9A"/>
    <a:srgbClr val="6633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441" autoAdjust="0"/>
  </p:normalViewPr>
  <p:slideViewPr>
    <p:cSldViewPr>
      <p:cViewPr varScale="1">
        <p:scale>
          <a:sx n="63" d="100"/>
          <a:sy n="63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E669D85-4227-4FED-AF8A-23916408831B}" type="datetimeFigureOut">
              <a:rPr lang="en-US"/>
              <a:t>01-Dec-16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B271E4C4-3CAE-4F36-B131-7FF5395696D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22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31" tIns="47265" rIns="94531" bIns="47265" numCol="1" anchor="t" anchorCtr="0" compatLnSpc="1"/>
          <a:lstStyle>
            <a:lvl1pPr eaLnBrk="1" hangingPunct="1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31" tIns="47265" rIns="94531" bIns="47265" numCol="1" anchor="t" anchorCtr="0" compatLnSpc="1"/>
          <a:lstStyle>
            <a:lvl1pPr algn="r" eaLnBrk="1" hangingPunct="1"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6A6357-07AC-47C3-A1E8-A12F45624E91}" type="datetime1">
              <a:rPr lang="en-US" altLang="en-US"/>
              <a:t>01-Dec-16</a:t>
            </a:fld>
            <a:endParaRPr lang="en-US" altLang="en-US" sz="1200" dirty="0"/>
          </a:p>
        </p:txBody>
      </p:sp>
      <p:sp>
        <p:nvSpPr>
          <p:cNvPr id="12292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370013" y="1143000"/>
            <a:ext cx="411638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Notes Placeholder 4"/>
          <p:cNvSpPr>
            <a:spLocks noGrp="1" noRot="1" noChangeAspect="1" noChangeArrowheads="1"/>
          </p:cNvSpPr>
          <p:nvPr/>
        </p:nvSpPr>
        <p:spPr bwMode="auto">
          <a:xfrm>
            <a:off x="684213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1" tIns="47265" rIns="94531" bIns="47265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en-US" altLang="en-US" sz="1200" dirty="0"/>
              <a:t>Click to edit Master text styles</a:t>
            </a:r>
          </a:p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en-US" altLang="en-US" sz="1200" dirty="0"/>
              <a:t>Second level</a:t>
            </a:r>
          </a:p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en-US" altLang="en-US" sz="1200" dirty="0"/>
              <a:t>Third level</a:t>
            </a:r>
          </a:p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en-US" altLang="en-US" sz="1200" dirty="0"/>
              <a:t>Fourth level</a:t>
            </a:r>
          </a:p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en-US" altLang="en-US" sz="1200" dirty="0"/>
              <a:t>Fifth level</a:t>
            </a:r>
          </a:p>
        </p:txBody>
      </p:sp>
      <p:sp>
        <p:nvSpPr>
          <p:cNvPr id="3078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3625"/>
            <a:ext cx="2970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31" tIns="47265" rIns="94531" bIns="47265" numCol="1" anchor="b" anchorCtr="0" compatLnSpc="1"/>
          <a:lstStyle>
            <a:lvl1pPr eaLnBrk="1" hangingPunct="1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9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31" tIns="47265" rIns="94531" bIns="47265" numCol="1" anchor="b" anchorCtr="0" compatLnSpc="1"/>
          <a:lstStyle>
            <a:lvl1pPr algn="r" eaLnBrk="1" hangingPunct="1">
              <a:buFont typeface="Arial" charset="0"/>
              <a:buNone/>
              <a:defRPr/>
            </a:lvl1pPr>
          </a:lstStyle>
          <a:p>
            <a:pPr>
              <a:defRPr/>
            </a:pPr>
            <a:fld id="{1A404602-C881-42B6-9236-DF5F30583554}" type="slidenum">
              <a:rPr lang="en-US" altLang="en-US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70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6B83477C-62BC-4BA8-9B7B-76141F385F1F}" type="slidenum">
              <a:rPr lang="en-US" altLang="en-US" smtClean="0"/>
              <a:t>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12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15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610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17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6209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FB9A-8AC3-47C2-9D16-D4BA0B73F0E2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84AC2-0376-4622-92DD-7E71DBB62CA9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C176-B226-4537-9556-268F53D902BB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DE47-8D6C-495D-85D6-30A24B9CA42D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57594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57594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F63DC-6FC3-471D-8CC1-C0E137A9F8F9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5C78-7CD6-4C77-9422-BA3714D85EED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DAEC-47A1-4C69-A5C4-4FF466BE224B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B71B-8496-410D-8B45-539EAD93EE95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883F-9C5B-41C0-8745-D334A5E06710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BCAE1-B1CA-4BFF-84C6-CB0F77115AD6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025D-2EA6-4B92-A8D4-53C49C257381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8110-9AE3-4B50-848B-E95B6EE8BEDA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017D8-E9F4-4D2D-969D-75F94E04BA6F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73FF-4D52-4D38-9118-9E93A4832C64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6565-0F26-4E16-B0EB-6177BF56E625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8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F347-0DC4-4157-9A56-7662D028A6FC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AA3F-9205-4E0B-AEBA-BECBA3BDE0D4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50BA-992C-4DD4-8793-F38F3F1979A9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8330-DD13-4F04-A83F-4F0D74069C95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87FA-C68C-4A96-9D25-EA88D2A9053E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32CA-CDCE-410A-A708-5024953BE925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20C7-9483-4BA8-96E7-153DF4AA2FD4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7306-2538-4942-BAF7-227F0E32E0A5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6491-AAAF-498A-8C8A-D5E6AE60B357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6A92B-42AA-42EF-B913-B6AD74EE79C5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1E122-BFA5-42AC-87A8-F43850E5B29D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9542-F5C7-41E2-AF91-8D4C70A3B662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04F8-27F0-4838-90F3-ABA5D7E24E38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57594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57594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89BF-A336-4B1B-B4A9-05A9A74D61CE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54D6F-676D-4674-A855-D3EAE6E26EAD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7A54-76F0-482F-99BD-0DCDF65BE41F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CFE2-15D2-46C7-8227-1E922451D352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3350-F99C-488E-8CB2-F0E8FFDF8D99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CDB8-B4FC-4BC8-9E14-189D85F12543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2A4D-A0EC-4037-A47C-06A262C14B12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B180-912D-4B18-A45B-13CEC8BA2090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7FF3-EC4C-436A-92E2-16C8EBCD6960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F030-5B67-4679-8BD6-2A8108B5DDC8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7A07-3418-4546-95EB-B6466D6A6E5B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3DC20-1F34-4BB1-BD6E-B54D3AD1A142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9F4A-9933-422A-8CF3-4BE59430EFEA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468F-B7C6-45C1-B115-1CC2F719071A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18EC7-F84E-4923-AE0E-1E275F718A87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DE19-48E8-4ECE-8FE3-56CDB2DA4C89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>
                <a:sym typeface="Calibri" pitchFamily="34" charset="0"/>
              </a:rPr>
              <a:t>Fifth level</a:t>
            </a:r>
          </a:p>
        </p:txBody>
      </p:sp>
      <p:sp>
        <p:nvSpPr>
          <p:cNvPr id="1027" name="Date Placeholder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A135969-493D-497A-9A5A-143A4DF927D7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1028" name="Footer Placeholder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948D7F-EEEE-4AA9-B06C-56F3311DAB8E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>
                <a:sym typeface="Calibri" pitchFamily="34" charset="0"/>
              </a:rPr>
              <a:t>Fifth level</a:t>
            </a:r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E13FF52-AC74-4F06-B740-033747BAA5B1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2052" name="Footer Placeholder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3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57C72A-1404-43D1-B41A-7D8D8FA2CB6E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>
            <a:spLocks noChangeArrowheads="1"/>
          </p:cNvSpPr>
          <p:nvPr/>
        </p:nvSpPr>
        <p:spPr bwMode="auto">
          <a:xfrm>
            <a:off x="3429030" y="2895613"/>
            <a:ext cx="51814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zh-CN" sz="3200" b="1" dirty="0">
                <a:latin typeface="+mn-lt"/>
                <a:sym typeface="Calibri" pitchFamily="34" charset="0"/>
              </a:rPr>
              <a:t>Matrix Video Surveillance Solution for Manufacutring Industry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sz="2000" b="1" dirty="0">
                <a:solidFill>
                  <a:srgbClr val="31859B"/>
                </a:solidFill>
                <a:latin typeface="+mn-lt"/>
                <a:ea typeface="Calibri"/>
                <a:cs typeface="Calibri"/>
              </a:rPr>
              <a:t>2. Safeguard Investment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6" name="Group 5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n-lt"/>
                  <a:cs typeface="Arial" pitchFamily="34" charset="0"/>
                </a:rPr>
                <a:t>Our Solution</a:t>
              </a:r>
            </a:p>
          </p:txBody>
        </p:sp>
      </p:grpSp>
      <p:pic>
        <p:nvPicPr>
          <p:cNvPr id="11" name="Picture 10" descr="Edge_Recording_Imag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189" y="1600179"/>
            <a:ext cx="6781622" cy="30106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55281" y="4599204"/>
            <a:ext cx="7467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Recording Flexibility based on Availability of Bandwidth: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Edge recording, Event-base clip export</a:t>
            </a:r>
            <a:endParaRPr lang="en-US" sz="1600" b="1" dirty="0">
              <a:latin typeface="Calibri" pitchFamily="34" charset="0"/>
              <a:ea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90" y="5358759"/>
            <a:ext cx="6921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Secure Proof irrespective of Low Bandwidth: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Various option to secure proof using Edge recording and other bandwidth optimization function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6644" y="1167869"/>
            <a:ext cx="59308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itchFamily="34" charset="0"/>
                <a:ea typeface="Calibri"/>
                <a:cs typeface="Calibri"/>
              </a:rPr>
              <a:t>Is</a:t>
            </a: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 high bandwidth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requirements costing you a fortune monthly? </a:t>
            </a:r>
          </a:p>
        </p:txBody>
      </p:sp>
    </p:spTree>
    <p:extLst>
      <p:ext uri="{BB962C8B-B14F-4D97-AF65-F5344CB8AC3E}">
        <p14:creationId xmlns:p14="http://schemas.microsoft.com/office/powerpoint/2010/main" val="375467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sz="2000" b="1" dirty="0">
                <a:solidFill>
                  <a:srgbClr val="31859B"/>
                </a:solidFill>
                <a:latin typeface="+mn-lt"/>
                <a:ea typeface="Calibri"/>
                <a:cs typeface="Calibri"/>
              </a:rPr>
              <a:t>2. Safeguard Investment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6" name="Group 5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n-lt"/>
                  <a:cs typeface="Arial" pitchFamily="34" charset="0"/>
                </a:rPr>
                <a:t>Our Solution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506" y="5569725"/>
            <a:ext cx="8089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Save up to 50% Storage Cost 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Camera wise recording retention, Adaptive recording</a:t>
            </a:r>
          </a:p>
          <a:p>
            <a:endParaRPr lang="en-US" sz="1600" b="1" dirty="0">
              <a:latin typeface="Calibri" pitchFamily="34" charset="0"/>
              <a:ea typeface="Calibri"/>
              <a:cs typeface="Calibri"/>
            </a:endParaRPr>
          </a:p>
        </p:txBody>
      </p:sp>
      <p:pic>
        <p:nvPicPr>
          <p:cNvPr id="4098" name="Picture 2" descr="C:\Users\Nidhi\Google Drive\SATATYA\SOCIAL MEDIA PROMOTION\Adaptive Recordin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912" y="1989344"/>
            <a:ext cx="4050990" cy="181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Nidhi\Google Drive\SATATYA\SOCIAL MEDIA PROMOTION\Adaptive Recordin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404" y="3658104"/>
            <a:ext cx="4090006" cy="175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7470" y="2120147"/>
            <a:ext cx="3796826" cy="32900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912" y="1600248"/>
            <a:ext cx="18923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Adaptive Recording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36960" y="1600248"/>
            <a:ext cx="34925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Camera-wise recording retention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6644" y="1167869"/>
            <a:ext cx="59308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itchFamily="34" charset="0"/>
                <a:ea typeface="Calibri"/>
                <a:cs typeface="Calibri"/>
              </a:rPr>
              <a:t>Is</a:t>
            </a: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 storage cost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preventing you from storing data for months?</a:t>
            </a:r>
          </a:p>
        </p:txBody>
      </p:sp>
    </p:spTree>
    <p:extLst>
      <p:ext uri="{BB962C8B-B14F-4D97-AF65-F5344CB8AC3E}">
        <p14:creationId xmlns:p14="http://schemas.microsoft.com/office/powerpoint/2010/main" val="387833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Preventive Security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2584846"/>
            <a:ext cx="1063137" cy="1180110"/>
            <a:chOff x="2141230" y="4278301"/>
            <a:chExt cx="1063137" cy="1180110"/>
          </a:xfrm>
        </p:grpSpPr>
        <p:sp>
          <p:nvSpPr>
            <p:cNvPr id="8" name="Hexagon 7"/>
            <p:cNvSpPr/>
            <p:nvPr/>
          </p:nvSpPr>
          <p:spPr bwMode="auto">
            <a:xfrm rot="5400000">
              <a:off x="2082744" y="4336787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9" name="Picture 5" descr="C:\Users\Nidhi\Downloads\locked-padlock (1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744" y="4532084"/>
              <a:ext cx="587334" cy="58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4259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318" y="685872"/>
            <a:ext cx="5867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sz="2000" b="1" dirty="0">
                <a:solidFill>
                  <a:srgbClr val="31859B"/>
                </a:solidFill>
                <a:latin typeface="+mn-lt"/>
                <a:ea typeface="Calibri"/>
                <a:cs typeface="Calibri"/>
              </a:rPr>
              <a:t>3. Preventive Security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6" name="Group 5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n-lt"/>
                  <a:cs typeface="Arial" pitchFamily="34" charset="0"/>
                </a:rPr>
                <a:t>Our Solution</a:t>
              </a:r>
            </a:p>
          </p:txBody>
        </p:sp>
      </p:grpSp>
      <p:pic>
        <p:nvPicPr>
          <p:cNvPr id="11" name="Picture 10" descr="TCP Based Notificati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64" y="1257300"/>
            <a:ext cx="4876672" cy="36194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14496" y="4952960"/>
            <a:ext cx="7315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Ensure Lower Breakdowns: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TCP notification</a:t>
            </a:r>
            <a:endParaRPr lang="en-US" sz="1600" b="1" dirty="0">
              <a:latin typeface="Calibri" pitchFamily="34" charset="0"/>
              <a:ea typeface="Calibri"/>
              <a:cs typeface="Calibri"/>
              <a:sym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Convenient Reporting and Auditing: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Report generation, Event Log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Centralized System Maintenance: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Health status monitoring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  <a:ea typeface="Calibri"/>
              <a:cs typeface="Calibri"/>
              <a:sym typeface="+mn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  <a:ea typeface="Calibri"/>
              <a:cs typeface="Calibri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4514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sz="2000" b="1" dirty="0">
                <a:solidFill>
                  <a:srgbClr val="31859B"/>
                </a:solidFill>
                <a:latin typeface="+mn-lt"/>
                <a:ea typeface="Calibri"/>
                <a:cs typeface="Calibri"/>
              </a:rPr>
              <a:t>3. Preventive Security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6" name="Group 5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n-lt"/>
                  <a:cs typeface="Arial" pitchFamily="34" charset="0"/>
                </a:rPr>
                <a:t>Our Solution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990694" y="5341131"/>
            <a:ext cx="76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Critical Area Surveillance: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E-map, Mobile App, CMS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  <a:ea typeface="Calibri"/>
              <a:cs typeface="Calibri"/>
              <a:sym typeface="+mn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  <a:ea typeface="Calibri"/>
              <a:cs typeface="Calibri"/>
              <a:sym typeface="+mn-ea"/>
            </a:endParaRPr>
          </a:p>
        </p:txBody>
      </p:sp>
      <p:pic>
        <p:nvPicPr>
          <p:cNvPr id="10" name="Picture 9" descr="Multi Layer E-map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7387" y="1143059"/>
            <a:ext cx="6629226" cy="41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88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sz="2000" b="1" dirty="0">
                <a:solidFill>
                  <a:srgbClr val="31859B"/>
                </a:solidFill>
                <a:latin typeface="+mn-lt"/>
                <a:ea typeface="Calibri"/>
                <a:cs typeface="Calibri"/>
              </a:rPr>
              <a:t>3. Preventive Security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6" name="Group 5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n-lt"/>
                  <a:cs typeface="Arial" pitchFamily="34" charset="0"/>
                </a:rPr>
                <a:t>Our Solution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06634" y="4883943"/>
            <a:ext cx="76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Secure Hazardous Areas to prevent Material or Human Loss 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Trip-wire, No motion detection, Intrusion detection, Alert generation, E-map notifications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  <a:ea typeface="Calibri"/>
              <a:cs typeface="Calibri"/>
              <a:sym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3973" y="1418662"/>
            <a:ext cx="5956054" cy="338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22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sz="2000" b="1" dirty="0">
                <a:solidFill>
                  <a:srgbClr val="31859B"/>
                </a:solidFill>
                <a:latin typeface="+mn-lt"/>
                <a:ea typeface="Calibri"/>
                <a:cs typeface="Calibri"/>
              </a:rPr>
              <a:t>3. Preventive Security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6" name="Group 5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n-lt"/>
                  <a:cs typeface="Arial" pitchFamily="34" charset="0"/>
                </a:rPr>
                <a:t>Our Solution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4867" y="1752644"/>
            <a:ext cx="1181203" cy="3517882"/>
            <a:chOff x="5229157" y="1198556"/>
            <a:chExt cx="1578043" cy="4668844"/>
          </a:xfrm>
        </p:grpSpPr>
        <p:pic>
          <p:nvPicPr>
            <p:cNvPr id="17" name="Picture 16" descr="Preventive Security-Early Detection and Instant Notificatio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29157" y="1198556"/>
              <a:ext cx="1578043" cy="330351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auto">
            <a:xfrm>
              <a:off x="5410178" y="5029158"/>
              <a:ext cx="1397022" cy="83824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</p:grpSp>
      <p:pic>
        <p:nvPicPr>
          <p:cNvPr id="19" name="Picture 18" descr="Preventive Security-Early Detection and Instant Notificatio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2518" y="2514625"/>
            <a:ext cx="3505200" cy="9398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77914" y="1346244"/>
            <a:ext cx="7021415" cy="406400"/>
            <a:chOff x="177914" y="1346244"/>
            <a:chExt cx="7021415" cy="406400"/>
          </a:xfrm>
        </p:grpSpPr>
        <p:pic>
          <p:nvPicPr>
            <p:cNvPr id="21" name="Picture 20" descr="Preventive Security-Early Detection and Instant Notificatio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7914" y="1346244"/>
              <a:ext cx="4749700" cy="406400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 bwMode="auto">
            <a:xfrm>
              <a:off x="4800594" y="1689928"/>
              <a:ext cx="23987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6" name="Picture 25" descr="Preventive Security-Early Detection and Instant Notificatio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7718" y="1389525"/>
            <a:ext cx="1475172" cy="363119"/>
          </a:xfrm>
          <a:prstGeom prst="rect">
            <a:avLst/>
          </a:prstGeom>
        </p:spPr>
      </p:pic>
      <p:pic>
        <p:nvPicPr>
          <p:cNvPr id="27" name="Picture 26" descr="Preventive Security-Early Detection and Instant Notificatio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733" y="1719563"/>
            <a:ext cx="3581322" cy="248913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3540" y="4208697"/>
            <a:ext cx="7695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ea typeface="Calibri"/>
                <a:cs typeface="Calibri"/>
                <a:sym typeface="+mn-ea"/>
              </a:rPr>
              <a:t>Outer Periphery Monitoring: </a:t>
            </a:r>
            <a:r>
              <a:rPr lang="en-US" sz="1600" dirty="0">
                <a:latin typeface="+mn-lt"/>
                <a:ea typeface="Calibri"/>
                <a:cs typeface="Calibri"/>
                <a:sym typeface="+mn-ea"/>
              </a:rPr>
              <a:t>Trip-wire, Intrusion detection, Sensor-Alarm integration, Loitering</a:t>
            </a:r>
            <a:endParaRPr lang="en-US" sz="1600" b="1" dirty="0">
              <a:latin typeface="+mn-lt"/>
              <a:ea typeface="Calibri"/>
              <a:cs typeface="Calibri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b="1" dirty="0">
                <a:latin typeface="+mn-lt"/>
                <a:ea typeface="Calibri"/>
                <a:cs typeface="Calibri"/>
                <a:sym typeface="+mn-ea"/>
              </a:rPr>
              <a:t>Instant Notification on Intrusion: 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+mn-ea"/>
              </a:rPr>
              <a:t>Video pop-up, Email, SMS, E-map notifications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166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Process Optimization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2584846"/>
            <a:ext cx="1063137" cy="1180110"/>
            <a:chOff x="4772830" y="4286745"/>
            <a:chExt cx="1063137" cy="1180110"/>
          </a:xfrm>
        </p:grpSpPr>
        <p:sp>
          <p:nvSpPr>
            <p:cNvPr id="11" name="Hexagon 10"/>
            <p:cNvSpPr/>
            <p:nvPr/>
          </p:nvSpPr>
          <p:spPr bwMode="auto">
            <a:xfrm rot="5400000">
              <a:off x="4714344" y="4345231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12" name="Picture 4" descr="C:\Users\Nidhi\Downloads\three-gears-of-configuration-tool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321" y="4493651"/>
              <a:ext cx="654156" cy="65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5353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sz="2000" b="1" dirty="0">
                <a:solidFill>
                  <a:srgbClr val="31859B"/>
                </a:solidFill>
                <a:latin typeface="+mn-lt"/>
                <a:ea typeface="Calibri"/>
                <a:cs typeface="Calibri"/>
              </a:rPr>
              <a:t>4. Process Optimization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6" name="Group 5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n-lt"/>
                  <a:cs typeface="Arial" pitchFamily="34" charset="0"/>
                </a:rPr>
                <a:t>Our Solution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52954" y="5257752"/>
            <a:ext cx="769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Occupancy Control: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People counting, Occupancy control</a:t>
            </a:r>
            <a:endParaRPr lang="en-US" sz="1600" b="1" dirty="0">
              <a:latin typeface="Calibri" pitchFamily="34" charset="0"/>
              <a:ea typeface="Calibri"/>
              <a:cs typeface="Calibri"/>
              <a:sym typeface="+mn-ea"/>
            </a:endParaRPr>
          </a:p>
        </p:txBody>
      </p:sp>
      <p:pic>
        <p:nvPicPr>
          <p:cNvPr id="23" name="Picture 22" descr="People Counting Applicati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2482" y="1998987"/>
            <a:ext cx="5899037" cy="32778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31608" y="1447852"/>
            <a:ext cx="63945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itchFamily="34" charset="0"/>
                <a:ea typeface="Calibri"/>
                <a:cs typeface="Calibri"/>
              </a:rPr>
              <a:t>Difficulty in keeping </a:t>
            </a: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count of people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entering/ leaving the premises with manual counters?</a:t>
            </a:r>
          </a:p>
        </p:txBody>
      </p:sp>
    </p:spTree>
    <p:extLst>
      <p:ext uri="{BB962C8B-B14F-4D97-AF65-F5344CB8AC3E}">
        <p14:creationId xmlns:p14="http://schemas.microsoft.com/office/powerpoint/2010/main" val="1534700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sz="2000" b="1" dirty="0">
                <a:solidFill>
                  <a:srgbClr val="31859B"/>
                </a:solidFill>
                <a:latin typeface="+mn-lt"/>
                <a:ea typeface="Calibri"/>
                <a:cs typeface="Calibri"/>
              </a:rPr>
              <a:t>4. Process Optimization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6" name="Group 5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n-lt"/>
                  <a:cs typeface="Arial" pitchFamily="34" charset="0"/>
                </a:rPr>
                <a:t>Our Solution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85902" y="4995396"/>
            <a:ext cx="8153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Automatic Vehicle Authorization and Counting: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Vehicle counting, LPR, Parking management</a:t>
            </a:r>
            <a:endParaRPr lang="en-US" sz="1600" b="1" dirty="0">
              <a:latin typeface="Calibri" pitchFamily="34" charset="0"/>
              <a:ea typeface="Calibri"/>
              <a:cs typeface="Calibri"/>
              <a:sym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8788" y="1320320"/>
            <a:ext cx="63945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Manual verification of vehicles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entering the factory premises slowing down your business operations?</a:t>
            </a:r>
          </a:p>
        </p:txBody>
      </p:sp>
      <p:pic>
        <p:nvPicPr>
          <p:cNvPr id="11" name="Picture 10" descr="Vehicle Authorisation using LP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330" y="1892635"/>
            <a:ext cx="7891340" cy="30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6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7"/>
          <p:cNvSpPr txBox="1"/>
          <p:nvPr/>
        </p:nvSpPr>
        <p:spPr>
          <a:xfrm>
            <a:off x="304800" y="1498507"/>
            <a:ext cx="4571992" cy="46736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231775" indent="-231775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Established in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1991</a:t>
            </a:r>
          </a:p>
          <a:p>
            <a:pPr marL="231775" indent="-231775">
              <a:lnSpc>
                <a:spcPct val="110000"/>
              </a:lnSpc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Products: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60+</a:t>
            </a:r>
            <a:br>
              <a:rPr lang="en-US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Telecom and Security Solutions</a:t>
            </a:r>
          </a:p>
          <a:p>
            <a:pPr marL="231775" indent="-231775">
              <a:lnSpc>
                <a:spcPct val="150000"/>
              </a:lnSpc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Global Presence: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40+ Countries</a:t>
            </a:r>
          </a:p>
          <a:p>
            <a:pPr marL="231775" indent="-231775">
              <a:lnSpc>
                <a:spcPct val="150000"/>
              </a:lnSpc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No. of Partners: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500+</a:t>
            </a:r>
          </a:p>
          <a:p>
            <a:pPr marL="231775" indent="-231775">
              <a:lnSpc>
                <a:spcPct val="150000"/>
              </a:lnSpc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No of Employees: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500+</a:t>
            </a:r>
          </a:p>
          <a:p>
            <a:pPr marL="231775" indent="-231775"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Awards and Achievements: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25+</a:t>
            </a:r>
            <a:r>
              <a:rPr lang="en-US" b="1" dirty="0">
                <a:solidFill>
                  <a:srgbClr val="205867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br>
              <a:rPr lang="en-US" dirty="0">
                <a:solidFill>
                  <a:srgbClr val="205867"/>
                </a:solidFill>
                <a:latin typeface="Calibri" pitchFamily="34" charset="0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for Excellence in Product Engineering, </a:t>
            </a:r>
          </a:p>
          <a:p>
            <a:pPr>
              <a:spcBef>
                <a:spcPts val="400"/>
              </a:spcBef>
              <a:buClr>
                <a:srgbClr val="A5A5A5"/>
              </a:buClr>
              <a:buSzPct val="100000"/>
              <a:defRPr/>
            </a:pPr>
            <a:r>
              <a:rPr lang="en-US" sz="16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    Design and Innovation</a:t>
            </a:r>
          </a:p>
          <a:p>
            <a:pPr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pPr>
            <a:endParaRPr dirty="0">
              <a:solidFill>
                <a:srgbClr val="31859B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>
              <a:spcBef>
                <a:spcPts val="320"/>
              </a:spcBef>
              <a:buClr>
                <a:srgbClr val="31859B"/>
              </a:buClr>
              <a:buSzPct val="25000"/>
              <a:buFont typeface="Arial"/>
              <a:buNone/>
              <a:defRPr/>
            </a:pPr>
            <a:r>
              <a:rPr lang="en-US" sz="1400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     www.MatrixComSec.com</a:t>
            </a:r>
          </a:p>
          <a:p>
            <a:pPr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pPr>
            <a:endParaRPr sz="1600" dirty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84" y="1066862"/>
            <a:ext cx="1828800" cy="1828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35" y="1267810"/>
            <a:ext cx="1828800" cy="1828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3726418" y="2273407"/>
            <a:ext cx="2519532" cy="1701701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ea typeface="Calibri"/>
                <a:cs typeface="Calibri"/>
              </a:rPr>
              <a:t>CORPORATE OFFICE</a:t>
            </a:r>
          </a:p>
          <a:p>
            <a:pPr algn="ctr" eaLnBrk="1" hangingPunct="1"/>
            <a:r>
              <a:rPr lang="en-US" altLang="en-US" sz="1200" b="1" dirty="0"/>
              <a:t>Based at </a:t>
            </a:r>
            <a:r>
              <a:rPr lang="en-US" altLang="en-US" sz="1200" dirty="0"/>
              <a:t>Vadodara, Gujarat, India</a:t>
            </a:r>
          </a:p>
          <a:p>
            <a:pPr algn="ctr" eaLnBrk="1" hangingPunct="1"/>
            <a:r>
              <a:rPr lang="en-US" altLang="en-US" sz="1200" b="1" dirty="0"/>
              <a:t>Departments: </a:t>
            </a:r>
            <a:r>
              <a:rPr lang="en-US" altLang="en-US" sz="1200" dirty="0"/>
              <a:t>Marketing, Sales, Product Management, Support, Finance, </a:t>
            </a:r>
          </a:p>
          <a:p>
            <a:pPr algn="ctr" eaLnBrk="1" hangingPunct="1"/>
            <a:r>
              <a:rPr lang="en-US" altLang="en-US" sz="1200" dirty="0"/>
              <a:t>Customer Care, Purchase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331563" y="2438426"/>
            <a:ext cx="2355129" cy="1727227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ea typeface="Calibri"/>
                <a:cs typeface="Calibri"/>
              </a:rPr>
              <a:t>R&amp;D CENTER</a:t>
            </a:r>
          </a:p>
          <a:p>
            <a:pPr algn="ctr" eaLnBrk="1" hangingPunct="1"/>
            <a:r>
              <a:rPr lang="en-US" altLang="en-US" sz="1200" b="1" dirty="0"/>
              <a:t>77,000 Sq.Ft</a:t>
            </a:r>
          </a:p>
          <a:p>
            <a:pPr algn="ctr" eaLnBrk="1" hangingPunct="1"/>
            <a:r>
              <a:rPr lang="en-US" altLang="en-US" sz="1200" dirty="0"/>
              <a:t>More than </a:t>
            </a:r>
            <a:r>
              <a:rPr lang="en-US" altLang="en-US" sz="1200" b="1" dirty="0"/>
              <a:t>40%  Manpower </a:t>
            </a:r>
            <a:r>
              <a:rPr lang="en-US" altLang="en-US" sz="1200" dirty="0"/>
              <a:t>in R&amp;D, </a:t>
            </a:r>
            <a:r>
              <a:rPr lang="en-US" altLang="en-US" sz="1200" b="1" dirty="0"/>
              <a:t>700+ Man-years</a:t>
            </a:r>
            <a:r>
              <a:rPr lang="en-US" altLang="en-US" sz="1200" dirty="0"/>
              <a:t> of R&amp;D Experience</a:t>
            </a:r>
          </a:p>
          <a:p>
            <a:pPr algn="ctr" eaLnBrk="1" hangingPunct="1"/>
            <a:r>
              <a:rPr lang="en-US" altLang="en-US" sz="1200" dirty="0"/>
              <a:t>World-class Technology Platform and Processes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27" name="Group 26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8" name="TextBox 27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About Matrix</a:t>
              </a:r>
            </a:p>
          </p:txBody>
        </p:sp>
      </p:grpSp>
      <p:pic>
        <p:nvPicPr>
          <p:cNvPr id="14" name="Picture 1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92" y="3742948"/>
            <a:ext cx="1830176" cy="1828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4817574" y="4918280"/>
            <a:ext cx="2579412" cy="1625557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ea typeface="Calibri"/>
                <a:cs typeface="Calibri"/>
              </a:rPr>
              <a:t>MANUFACTURING UNIT</a:t>
            </a:r>
          </a:p>
          <a:p>
            <a:pPr algn="ctr" eaLnBrk="1" hangingPunct="1"/>
            <a:r>
              <a:rPr lang="en-US" altLang="en-US" sz="1200" b="1" dirty="0"/>
              <a:t>73,000 Sq.Ft</a:t>
            </a:r>
          </a:p>
          <a:p>
            <a:pPr algn="ctr" eaLnBrk="1" hangingPunct="1"/>
            <a:r>
              <a:rPr lang="en-US" altLang="en-US" sz="1200" b="1" dirty="0"/>
              <a:t>100+</a:t>
            </a:r>
            <a:r>
              <a:rPr lang="en-US" altLang="en-US" sz="1200" dirty="0"/>
              <a:t> Work Stations</a:t>
            </a:r>
          </a:p>
          <a:p>
            <a:pPr algn="ctr" eaLnBrk="1" hangingPunct="1"/>
            <a:r>
              <a:rPr lang="en-US" altLang="en-US" sz="1200" dirty="0"/>
              <a:t>International Quality Systems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4012579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sz="2000" b="1" dirty="0">
                <a:solidFill>
                  <a:srgbClr val="31859B"/>
                </a:solidFill>
                <a:latin typeface="+mn-lt"/>
                <a:ea typeface="Calibri"/>
                <a:cs typeface="Calibri"/>
              </a:rPr>
              <a:t>4. Process Optimization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6" name="Group 5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n-lt"/>
                  <a:cs typeface="Arial" pitchFamily="34" charset="0"/>
                </a:rPr>
                <a:t>Our Solution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66892" y="5264933"/>
            <a:ext cx="7695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Prevent Manipulation of Data: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Weighbridge integration, LPR recognition, Report generation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  <a:ea typeface="Calibri"/>
              <a:cs typeface="Calibri"/>
              <a:sym typeface="+mn-ea"/>
            </a:endParaRPr>
          </a:p>
        </p:txBody>
      </p:sp>
      <p:pic>
        <p:nvPicPr>
          <p:cNvPr id="12" name="Picture 11" descr="Weigh Bridge Integrati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6500" y="1777033"/>
            <a:ext cx="6197588" cy="3480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8788" y="1320320"/>
            <a:ext cx="63945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itchFamily="34" charset="0"/>
                <a:ea typeface="Calibri"/>
                <a:cs typeface="Calibri"/>
              </a:rPr>
              <a:t>Is</a:t>
            </a: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 data manipulations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increasing your input costs? </a:t>
            </a:r>
          </a:p>
        </p:txBody>
      </p:sp>
    </p:spTree>
    <p:extLst>
      <p:ext uri="{BB962C8B-B14F-4D97-AF65-F5344CB8AC3E}">
        <p14:creationId xmlns:p14="http://schemas.microsoft.com/office/powerpoint/2010/main" val="682520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3875" y="2895614"/>
            <a:ext cx="4571880" cy="131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n-lt"/>
              </a:rPr>
              <a:t>Centralized Control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n-lt"/>
              </a:rPr>
              <a:t>Safeguard Protection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n-lt"/>
              </a:rPr>
              <a:t>Preventive Security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n-lt"/>
              </a:rPr>
              <a:t>Process Optimization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3875" y="2297688"/>
            <a:ext cx="4426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Expect More: Value for Money Solution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3809" y="5867336"/>
            <a:ext cx="1730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+mj-lt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+mn-lt"/>
            </a:endParaRPr>
          </a:p>
        </p:txBody>
      </p:sp>
      <p:pic>
        <p:nvPicPr>
          <p:cNvPr id="16" name="Picture 2" descr="C:\Users\Nidhi\Downloads\mon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50"/>
            <a:ext cx="1499235" cy="149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58244" y="1200138"/>
            <a:ext cx="320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Higher Business Revenue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0" y="3087068"/>
            <a:ext cx="357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Centralized</a:t>
            </a:r>
          </a:p>
          <a:p>
            <a:pPr algn="ctr"/>
            <a:r>
              <a:rPr lang="en-US" sz="2000" b="1" dirty="0">
                <a:latin typeface="+mn-lt"/>
              </a:rPr>
              <a:t> Control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39771" y="3087068"/>
            <a:ext cx="2441971" cy="70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Preventive</a:t>
            </a:r>
          </a:p>
          <a:p>
            <a:pPr algn="ctr"/>
            <a:r>
              <a:rPr lang="en-US" sz="2000" b="1" dirty="0">
                <a:latin typeface="+mn-lt"/>
              </a:rPr>
              <a:t>Security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78041" y="3087068"/>
            <a:ext cx="3203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Safeguard </a:t>
            </a:r>
          </a:p>
          <a:p>
            <a:pPr algn="ctr"/>
            <a:r>
              <a:rPr lang="en-US" sz="2000" b="1" dirty="0">
                <a:latin typeface="+mn-lt"/>
              </a:rPr>
              <a:t>Investment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56938" y="3087068"/>
            <a:ext cx="2958348" cy="70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Process </a:t>
            </a:r>
          </a:p>
          <a:p>
            <a:pPr algn="ctr"/>
            <a:r>
              <a:rPr lang="en-US" sz="2000" b="1" dirty="0">
                <a:latin typeface="+mn-lt"/>
              </a:rPr>
              <a:t>Optimization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92581" y="5695820"/>
            <a:ext cx="7158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Matrix Video Surveillance Solution for Manufacturing Inustry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91630" y="381080"/>
            <a:ext cx="1904520" cy="400110"/>
            <a:chOff x="91630" y="152486"/>
            <a:chExt cx="1904520" cy="400110"/>
          </a:xfrm>
        </p:grpSpPr>
        <p:grpSp>
          <p:nvGrpSpPr>
            <p:cNvPr id="55" name="Group 54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59" name="Straight Connector 58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7" name="TextBox 56"/>
            <p:cNvSpPr txBox="1"/>
            <p:nvPr/>
          </p:nvSpPr>
          <p:spPr>
            <a:xfrm>
              <a:off x="91630" y="152486"/>
              <a:ext cx="1904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n-lt"/>
                  <a:cs typeface="Arial" pitchFamily="34" charset="0"/>
                </a:rPr>
                <a:t>Why Matrix?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92259" y="3849048"/>
            <a:ext cx="1063137" cy="1180110"/>
            <a:chOff x="765873" y="4116903"/>
            <a:chExt cx="1063137" cy="1180110"/>
          </a:xfrm>
        </p:grpSpPr>
        <p:sp>
          <p:nvSpPr>
            <p:cNvPr id="25" name="Hexagon 24"/>
            <p:cNvSpPr/>
            <p:nvPr/>
          </p:nvSpPr>
          <p:spPr bwMode="auto">
            <a:xfrm rot="5400000">
              <a:off x="707387" y="4175389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1026" name="Picture 2" descr="C:\Users\Nidhi\Downloads\centralized-structur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755" y="4343376"/>
              <a:ext cx="724721" cy="724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074655" y="3849048"/>
            <a:ext cx="1063137" cy="1180110"/>
            <a:chOff x="2529224" y="4207726"/>
            <a:chExt cx="1063137" cy="1180110"/>
          </a:xfrm>
        </p:grpSpPr>
        <p:sp>
          <p:nvSpPr>
            <p:cNvPr id="31" name="Hexagon 30"/>
            <p:cNvSpPr/>
            <p:nvPr/>
          </p:nvSpPr>
          <p:spPr bwMode="auto">
            <a:xfrm rot="5400000">
              <a:off x="2470738" y="4266212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1027" name="Picture 3" descr="C:\Users\Nidhi\Downloads\money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267" y="4419574"/>
              <a:ext cx="692548" cy="692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6876375" y="3849048"/>
            <a:ext cx="1063137" cy="1180110"/>
            <a:chOff x="2141230" y="4278301"/>
            <a:chExt cx="1063137" cy="1180110"/>
          </a:xfrm>
        </p:grpSpPr>
        <p:sp>
          <p:nvSpPr>
            <p:cNvPr id="46" name="Hexagon 45"/>
            <p:cNvSpPr/>
            <p:nvPr/>
          </p:nvSpPr>
          <p:spPr bwMode="auto">
            <a:xfrm rot="5400000">
              <a:off x="2082744" y="4336787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49" name="Picture 5" descr="C:\Users\Nidhi\Downloads\locked-padlock (1)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744" y="4532084"/>
              <a:ext cx="587334" cy="58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Down Arrow 51"/>
          <p:cNvSpPr/>
          <p:nvPr/>
        </p:nvSpPr>
        <p:spPr bwMode="auto">
          <a:xfrm flipV="1">
            <a:off x="1720531" y="5134997"/>
            <a:ext cx="206594" cy="4275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1" name="Down Arrow 60"/>
          <p:cNvSpPr/>
          <p:nvPr/>
        </p:nvSpPr>
        <p:spPr bwMode="auto">
          <a:xfrm flipV="1">
            <a:off x="3502927" y="5134997"/>
            <a:ext cx="206594" cy="4275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2" name="Down Arrow 61"/>
          <p:cNvSpPr/>
          <p:nvPr/>
        </p:nvSpPr>
        <p:spPr bwMode="auto">
          <a:xfrm flipV="1">
            <a:off x="7301303" y="5134997"/>
            <a:ext cx="206594" cy="4275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3" name="Down Arrow 62"/>
          <p:cNvSpPr/>
          <p:nvPr/>
        </p:nvSpPr>
        <p:spPr bwMode="auto">
          <a:xfrm flipV="1">
            <a:off x="5352751" y="5134997"/>
            <a:ext cx="206594" cy="4275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924479" y="3849048"/>
            <a:ext cx="1063137" cy="1180110"/>
            <a:chOff x="4772830" y="4286745"/>
            <a:chExt cx="1063137" cy="1180110"/>
          </a:xfrm>
        </p:grpSpPr>
        <p:sp>
          <p:nvSpPr>
            <p:cNvPr id="65" name="Hexagon 64"/>
            <p:cNvSpPr/>
            <p:nvPr/>
          </p:nvSpPr>
          <p:spPr bwMode="auto">
            <a:xfrm rot="5400000">
              <a:off x="4714344" y="4345231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66" name="Picture 4" descr="C:\Users\Nidhi\Downloads\three-gears-of-configuration-tool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321" y="4493651"/>
              <a:ext cx="654156" cy="65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Centralized Control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2584846"/>
            <a:ext cx="1063137" cy="1180110"/>
            <a:chOff x="765873" y="4116903"/>
            <a:chExt cx="1063137" cy="1180110"/>
          </a:xfrm>
        </p:grpSpPr>
        <p:sp>
          <p:nvSpPr>
            <p:cNvPr id="8" name="Hexagon 7"/>
            <p:cNvSpPr/>
            <p:nvPr/>
          </p:nvSpPr>
          <p:spPr bwMode="auto">
            <a:xfrm rot="5400000">
              <a:off x="707387" y="4175389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9" name="Picture 2" descr="C:\Users\Nidhi\Downloads\centralized-structur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389" y="4343376"/>
              <a:ext cx="724721" cy="724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665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72" y="4343376"/>
            <a:ext cx="93719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Centralized Control: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Flexibility of centralized/de-centralized architecture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Common Security Platform: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Any sensor and alarm integration using Aux I/O</a:t>
            </a:r>
            <a:endParaRPr lang="en-US" sz="1600" b="1" dirty="0">
              <a:latin typeface="Calibri" pitchFamily="34" charset="0"/>
              <a:ea typeface="Calibri"/>
              <a:cs typeface="Calibri"/>
              <a:sym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Secured Solution: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User and application level roles and rights</a:t>
            </a:r>
            <a:endParaRPr lang="en-US" sz="1600" dirty="0">
              <a:latin typeface="Calibri" pitchFamily="34" charset="0"/>
              <a:ea typeface="Calibri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Centralized Monitoring: </a:t>
            </a:r>
            <a:r>
              <a:rPr lang="en-US" sz="1600" dirty="0">
                <a:latin typeface="Calibri" pitchFamily="34" charset="0"/>
                <a:cs typeface="Calibri"/>
                <a:sym typeface="+mn-ea"/>
              </a:rPr>
              <a:t>Multi-Display Monitor, Video Wall, Cascading</a:t>
            </a:r>
            <a:endParaRPr lang="en-US" sz="1600" b="1" dirty="0">
              <a:latin typeface="Calibri" pitchFamily="34" charset="0"/>
              <a:ea typeface="Calibri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Instant Notification: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Quick alerts SMS, Email, Video Pop-up, Audio alerts can be generated</a:t>
            </a:r>
            <a:endParaRPr lang="en-US" sz="1600" dirty="0">
              <a:latin typeface="Calibri" pitchFamily="34" charset="0"/>
              <a:ea typeface="Calibri"/>
              <a:cs typeface="Calibri"/>
            </a:endParaRPr>
          </a:p>
          <a:p>
            <a:endParaRPr lang="en-US" sz="1600" b="1" dirty="0">
              <a:latin typeface="Calibri" pitchFamily="34" charset="0"/>
              <a:ea typeface="Calibri"/>
              <a:cs typeface="Calibri"/>
            </a:endParaRPr>
          </a:p>
          <a:p>
            <a:endParaRPr lang="en-US" sz="18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981" y="762225"/>
            <a:ext cx="24779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sz="2000" b="1" dirty="0">
                <a:solidFill>
                  <a:srgbClr val="31859B"/>
                </a:solidFill>
                <a:latin typeface="+mj-lt"/>
                <a:ea typeface="Calibri"/>
                <a:cs typeface="Calibri"/>
              </a:rPr>
              <a:t>1. Centralized Control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1630" y="381080"/>
            <a:ext cx="1904520" cy="398780"/>
            <a:chOff x="91630" y="152486"/>
            <a:chExt cx="1904520" cy="398780"/>
          </a:xfrm>
        </p:grpSpPr>
        <p:grpSp>
          <p:nvGrpSpPr>
            <p:cNvPr id="24" name="Group 23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6" name="Straight Connector 25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91630" y="152486"/>
              <a:ext cx="190452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j-lt"/>
                  <a:cs typeface="Arial" pitchFamily="34" charset="0"/>
                </a:rPr>
                <a:t>Our Solution</a:t>
              </a:r>
            </a:p>
          </p:txBody>
        </p:sp>
      </p:grpSp>
      <p:pic>
        <p:nvPicPr>
          <p:cNvPr id="2051" name="Picture 3" descr="C:\Users\Nidhi\Google Drive\SATATYA\SOCIAL MEDIA PROMOTION\Database Level Integrat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5835" y="1367436"/>
            <a:ext cx="3431171" cy="290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dhi\Google Drive\SATATYA\SOCIAL MEDIA PROMOTION\Database Level Integrati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3406" y="1418566"/>
            <a:ext cx="4114604" cy="284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Investment Protection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77" y="2584846"/>
            <a:ext cx="1063137" cy="1180110"/>
            <a:chOff x="2529224" y="4207726"/>
            <a:chExt cx="1063137" cy="1180110"/>
          </a:xfrm>
        </p:grpSpPr>
        <p:sp>
          <p:nvSpPr>
            <p:cNvPr id="11" name="Hexagon 10"/>
            <p:cNvSpPr/>
            <p:nvPr/>
          </p:nvSpPr>
          <p:spPr bwMode="auto">
            <a:xfrm rot="5400000">
              <a:off x="2470738" y="4266212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12" name="Picture 3" descr="C:\Users\Nidhi\Downloads\money (1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267" y="4419574"/>
              <a:ext cx="692548" cy="692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743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dhi\Google Drive\SATATYA\SOCIAL MEDIA PROMOTION\Manufacturing\VMS with Multiple Brand Camer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6576" y="1781174"/>
            <a:ext cx="6590849" cy="286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5238" y="1167869"/>
            <a:ext cx="59308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itchFamily="34" charset="0"/>
                <a:ea typeface="Calibri"/>
                <a:cs typeface="Calibri"/>
              </a:rPr>
              <a:t>Difficulty managing </a:t>
            </a: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application specific cameras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at same or different location?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sz="2000" b="1" dirty="0">
                <a:solidFill>
                  <a:srgbClr val="31859B"/>
                </a:solidFill>
                <a:latin typeface="+mn-lt"/>
                <a:ea typeface="Calibri"/>
                <a:cs typeface="Calibri"/>
              </a:rPr>
              <a:t>2. Safeguard Investment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6" name="Group 5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n-lt"/>
                  <a:cs typeface="Arial" pitchFamily="34" charset="0"/>
                </a:rPr>
                <a:t>Our Solution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066892" y="4883943"/>
            <a:ext cx="7086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Multi-brand Camera on a Single Platform: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ONVIF support, Camera supported with brand model like Panasonic, Mobotix, Bosch, Pelco, Sony, etc.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  <a:ea typeface="Calibri"/>
              <a:cs typeface="Calibri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491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sz="2000" b="1" dirty="0">
                <a:solidFill>
                  <a:srgbClr val="31859B"/>
                </a:solidFill>
                <a:latin typeface="+mn-lt"/>
                <a:ea typeface="Calibri"/>
                <a:cs typeface="Calibri"/>
              </a:rPr>
              <a:t>2. Safeguard Investment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6" name="Group 5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n-lt"/>
                  <a:cs typeface="Arial" pitchFamily="34" charset="0"/>
                </a:rPr>
                <a:t>Our Solution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066892" y="4672977"/>
            <a:ext cx="6921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Analog System on VMS Platform: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HVR as a recording server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  <a:ea typeface="Calibri"/>
              <a:cs typeface="Calibri"/>
              <a:sym typeface="+mn-ea"/>
            </a:endParaRPr>
          </a:p>
        </p:txBody>
      </p:sp>
      <p:pic>
        <p:nvPicPr>
          <p:cNvPr id="11" name="Picture 10" descr="Analog camera with VM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6700" y="1790629"/>
            <a:ext cx="6070600" cy="27813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6644" y="1167869"/>
            <a:ext cx="59308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itchFamily="34" charset="0"/>
                <a:ea typeface="Calibri"/>
                <a:cs typeface="Calibri"/>
              </a:rPr>
              <a:t>Want to</a:t>
            </a: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 upgrade existing analog solution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in factory/storage area to VMS without scrapping it?</a:t>
            </a:r>
          </a:p>
        </p:txBody>
      </p:sp>
    </p:spTree>
    <p:extLst>
      <p:ext uri="{BB962C8B-B14F-4D97-AF65-F5344CB8AC3E}">
        <p14:creationId xmlns:p14="http://schemas.microsoft.com/office/powerpoint/2010/main" val="417625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sz="2000" b="1" dirty="0">
                <a:solidFill>
                  <a:srgbClr val="31859B"/>
                </a:solidFill>
                <a:latin typeface="+mn-lt"/>
                <a:ea typeface="Calibri"/>
                <a:cs typeface="Calibri"/>
              </a:rPr>
              <a:t>2. Safeguard Investment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6" name="Group 5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n-lt"/>
                  <a:cs typeface="Arial" pitchFamily="34" charset="0"/>
                </a:rPr>
                <a:t>Our Solution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066892" y="4843000"/>
            <a:ext cx="6921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  <a:sym typeface="+mn-ea"/>
              </a:rPr>
              <a:t>No Server Needed : </a:t>
            </a:r>
            <a:r>
              <a:rPr lang="en-US" sz="1600" dirty="0">
                <a:latin typeface="Calibri" pitchFamily="34" charset="0"/>
                <a:ea typeface="Calibri"/>
                <a:cs typeface="Calibri"/>
                <a:sym typeface="+mn-ea"/>
              </a:rPr>
              <a:t>Cascading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6644" y="1167869"/>
            <a:ext cx="59308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itchFamily="34" charset="0"/>
                <a:ea typeface="Calibri"/>
                <a:cs typeface="Calibri"/>
              </a:rPr>
              <a:t>Is</a:t>
            </a: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 cost of server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for monitoring cameras pinching your pockets? </a:t>
            </a:r>
          </a:p>
        </p:txBody>
      </p:sp>
      <p:pic>
        <p:nvPicPr>
          <p:cNvPr id="13" name="Picture 12" descr="casecading_linkedI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266" y="1752644"/>
            <a:ext cx="7385468" cy="30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52909"/>
      </p:ext>
    </p:extLst>
  </p:cSld>
  <p:clrMapOvr>
    <a:masterClrMapping/>
  </p:clrMapOvr>
</p:sld>
</file>

<file path=ppt/theme/theme1.xml><?xml version="1.0" encoding="utf-8"?>
<a:theme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5_Office Theme">
  <a:themeElements>
    <a:clrScheme name="2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5_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2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595</Words>
  <Application>Microsoft Office PowerPoint</Application>
  <PresentationFormat>On-screen Show (4:3)</PresentationFormat>
  <Paragraphs>111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SimSun</vt:lpstr>
      <vt:lpstr>Arial</vt:lpstr>
      <vt:lpstr>Calibri</vt:lpstr>
      <vt:lpstr>Swis721 Cn BT</vt:lpstr>
      <vt:lpstr>13_Office Theme</vt:lpstr>
      <vt:lpstr>25_Office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MatrixComSec Pvt.Ltd.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MatrixComSec Pvt.Ltd.</dc:creator>
  <cp:lastModifiedBy>Nidhi Nair</cp:lastModifiedBy>
  <cp:revision>2013</cp:revision>
  <cp:lastPrinted>2014-12-03T11:38:00Z</cp:lastPrinted>
  <dcterms:created xsi:type="dcterms:W3CDTF">2014-10-29T05:57:00Z</dcterms:created>
  <dcterms:modified xsi:type="dcterms:W3CDTF">2016-12-01T09:09:52Z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1033-10.1.0.5674</vt:lpwstr>
  </property>
</Properties>
</file>