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15"/>
  </p:notesMasterIdLst>
  <p:handoutMasterIdLst>
    <p:handoutMasterId r:id="rId16"/>
  </p:handoutMasterIdLst>
  <p:sldIdLst>
    <p:sldId id="256" r:id="rId3"/>
    <p:sldId id="467" r:id="rId4"/>
    <p:sldId id="474" r:id="rId5"/>
    <p:sldId id="485" r:id="rId6"/>
    <p:sldId id="475" r:id="rId7"/>
    <p:sldId id="482" r:id="rId8"/>
    <p:sldId id="483" r:id="rId9"/>
    <p:sldId id="486" r:id="rId10"/>
    <p:sldId id="479" r:id="rId11"/>
    <p:sldId id="484" r:id="rId12"/>
    <p:sldId id="487" r:id="rId13"/>
    <p:sldId id="431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4E2E1"/>
    <a:srgbClr val="47AFAD"/>
    <a:srgbClr val="4DB39F"/>
    <a:srgbClr val="01A3B0"/>
    <a:srgbClr val="00A3B1"/>
    <a:srgbClr val="4BAE9A"/>
    <a:srgbClr val="663300"/>
    <a:srgbClr val="92D050"/>
    <a:srgbClr val="01A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5" autoAdjust="0"/>
    <p:restoredTop sz="93250" autoAdjust="0"/>
  </p:normalViewPr>
  <p:slideViewPr>
    <p:cSldViewPr>
      <p:cViewPr varScale="1">
        <p:scale>
          <a:sx n="64" d="100"/>
          <a:sy n="64" d="100"/>
        </p:scale>
        <p:origin x="1416" y="60"/>
      </p:cViewPr>
      <p:guideLst>
        <p:guide orient="horz" pos="2141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56" y="-84"/>
      </p:cViewPr>
      <p:guideLst>
        <p:guide orient="horz" pos="2880"/>
        <p:guide pos="2160"/>
      </p:guideLst>
    </p:cSldViewPr>
  </p:notes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E669D85-4227-4FED-AF8A-23916408831B}" type="datetimeFigureOut">
              <a:rPr lang="en-US"/>
              <a:pPr>
                <a:defRPr/>
              </a:pPr>
              <a:t>19-Dec-16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71E4C4-3CAE-4F36-B131-7FF539569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08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Header Placeholder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31" tIns="47265" rIns="94531" bIns="47265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31" tIns="47265" rIns="94531" bIns="47265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F6A6357-07AC-47C3-A1E8-A12F45624E91}" type="datetime1">
              <a:rPr lang="en-US" altLang="en-US"/>
              <a:pPr>
                <a:defRPr/>
              </a:pPr>
              <a:t>19-Dec-16</a:t>
            </a:fld>
            <a:endParaRPr lang="en-US" altLang="en-US" sz="1200" dirty="0"/>
          </a:p>
        </p:txBody>
      </p:sp>
      <p:sp>
        <p:nvSpPr>
          <p:cNvPr id="12292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370013" y="1143000"/>
            <a:ext cx="4116387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Notes Placeholder 4"/>
          <p:cNvSpPr>
            <a:spLocks noGrp="1" noRot="1" noChangeAspect="1" noChangeArrowheads="1"/>
          </p:cNvSpPr>
          <p:nvPr/>
        </p:nvSpPr>
        <p:spPr bwMode="auto">
          <a:xfrm>
            <a:off x="684213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31" tIns="47265" rIns="94531" bIns="472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200" dirty="0"/>
              <a:t>Click to edit Master text styles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200" dirty="0"/>
              <a:t>Second level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200" dirty="0"/>
              <a:t>Third level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200" dirty="0"/>
              <a:t>Fourth level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200" dirty="0"/>
              <a:t>Fifth level</a:t>
            </a:r>
          </a:p>
        </p:txBody>
      </p:sp>
      <p:sp>
        <p:nvSpPr>
          <p:cNvPr id="3078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3625"/>
            <a:ext cx="29702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31" tIns="47265" rIns="94531" bIns="47265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31" tIns="47265" rIns="94531" bIns="472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/>
            </a:lvl1pPr>
          </a:lstStyle>
          <a:p>
            <a:pPr>
              <a:defRPr/>
            </a:pPr>
            <a:fld id="{1A404602-C881-42B6-9236-DF5F30583554}" type="slidenum">
              <a:rPr lang="en-US" altLang="en-US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29576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6B83477C-62BC-4BA8-9B7B-76141F385F1F}" type="slidenum">
              <a:rPr lang="en-US" altLang="en-US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sz="1200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latin typeface="Calibri" pitchFamily="34" charset="0"/>
              </a:rPr>
              <a:t>TCP Based Notifications: Ensure no breakdowns of security systems against power failures, tampering, etc.  Within 5Kbps bandwidth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latin typeface="Calibri" pitchFamily="34" charset="0"/>
              </a:rPr>
              <a:t>Health Status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latin typeface="Calibri" pitchFamily="34" charset="0"/>
              </a:rPr>
              <a:t>Instant support and service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latin typeface="Calibri" pitchFamily="34" charset="0"/>
              </a:rPr>
              <a:t>Timely updates on any advancements on product front</a:t>
            </a:r>
          </a:p>
          <a:p>
            <a:endParaRPr lang="en-US" sz="1200" b="1" dirty="0">
              <a:latin typeface="Calibri" pitchFamily="34" charset="0"/>
            </a:endParaRPr>
          </a:p>
          <a:p>
            <a:r>
              <a:rPr lang="en-US" sz="1200" b="1" dirty="0">
                <a:latin typeface="Calibri" pitchFamily="34" charset="0"/>
              </a:rPr>
              <a:t>SMART DASHBOARD ANALYTICS AND PUSH NOTIFICATIONS KEEP YOU UPDATED ABOUT FUNCTIONING STATUS OF THE SECURITY SYSTEMS TO AVOID BREAKDOWNS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pPr>
                <a:defRPr/>
              </a:pPr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11635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pPr>
                <a:defRPr/>
              </a:pPr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11635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pitchFamily="34" charset="0"/>
              </a:rPr>
              <a:t>The capabilities of Matrix Video Surveillance are not just limited to security. It also increases security and customer service standards across all hotel chains. This helps in providing guests with a peace of mind and a memorable experience and thereby increasing your business revenue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pPr>
                <a:defRPr/>
              </a:pPr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11635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pPr>
                <a:defRPr/>
              </a:pPr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1163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85750" marR="0" lvl="0" indent="-28575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>
                <a:latin typeface="Calibri" pitchFamily="34" charset="0"/>
              </a:rPr>
              <a:t>Absence of monitoring stations because of high cost of server and qualified manpower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latin typeface="Calibri" pitchFamily="34" charset="0"/>
              </a:rPr>
              <a:t>Intruders intending criminal or terrorist activities specially near the coasts. You can monitor</a:t>
            </a:r>
            <a:r>
              <a:rPr lang="en-US" sz="1200" baseline="0" dirty="0">
                <a:latin typeface="Calibri" pitchFamily="34" charset="0"/>
              </a:rPr>
              <a:t> such activities in real time through cascading and camera grouping. Without server all cameras can be monitored, it helps monitoring cameras from multiple locations as well.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baseline="0" dirty="0">
                <a:latin typeface="Calibri" pitchFamily="34" charset="0"/>
              </a:rPr>
              <a:t>E-maps can be used to monitor lobbies as all the lobbies in hotels look similar. It becomes difficult to differentiate each lobby floor wise, so here e-map helps to differentiate cameras of each floor as well as blinks in case of motion detection.</a:t>
            </a:r>
            <a:endParaRPr lang="en-US" sz="1200" dirty="0">
              <a:latin typeface="Calibri" pitchFamily="34" charset="0"/>
            </a:endParaRPr>
          </a:p>
          <a:p>
            <a:pPr marL="285750" marR="0" indent="-28575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>
                <a:latin typeface="Calibri" pitchFamily="34" charset="0"/>
              </a:rPr>
              <a:t>Owners</a:t>
            </a:r>
            <a:r>
              <a:rPr lang="en-US" sz="1200" baseline="0" dirty="0">
                <a:latin typeface="Calibri" pitchFamily="34" charset="0"/>
              </a:rPr>
              <a:t> can also monitor when not at premise by using Mobile App</a:t>
            </a:r>
            <a:endParaRPr lang="en-US" sz="1200" dirty="0">
              <a:latin typeface="Calibri" pitchFamily="34" charset="0"/>
            </a:endParaRPr>
          </a:p>
          <a:p>
            <a:pPr marL="285750" marR="0" indent="-28575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>
                <a:latin typeface="Calibri" pitchFamily="34" charset="0"/>
              </a:rPr>
              <a:t>PREVENT INTRUDERS FROM ENTERING HOTEL PREMISES IN REAL-TIME WITH SMART MONITORING TOOLS OF MATRIX VIDEO SURVEILLANCE SOLUTION FOR HOSPITALITY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pPr>
                <a:defRPr/>
              </a:pPr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11635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latin typeface="Calibri" pitchFamily="34" charset="0"/>
              </a:rPr>
              <a:t>Some events</a:t>
            </a:r>
            <a:r>
              <a:rPr lang="en-US" sz="1200" baseline="0" dirty="0">
                <a:latin typeface="Calibri" pitchFamily="34" charset="0"/>
              </a:rPr>
              <a:t> require post analysis. Investigating becomes simpler and quicker with Matrix’s time and event based playback options. E.g.: If there’s a theft, it can easily be tracked. And the evidence can be safeguarded with Evidence Lock, Clip export.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pPr>
                <a:defRPr/>
              </a:pPr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11635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latin typeface="Calibri" pitchFamily="34" charset="0"/>
              </a:rPr>
              <a:t>Management of crowd during events like new year, or any parties</a:t>
            </a:r>
          </a:p>
          <a:p>
            <a:pPr marL="285750" marR="0" lvl="0" indent="-28575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>
                <a:latin typeface="Calibri" pitchFamily="34" charset="0"/>
              </a:rPr>
              <a:t>Count the number of people in and out for occupancy control and mapping success of events like food festivals, exhibitions, etc.</a:t>
            </a:r>
          </a:p>
          <a:p>
            <a:pPr marL="285750" marR="0" lvl="0" indent="-28575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>
                <a:latin typeface="Calibri" pitchFamily="34" charset="0"/>
              </a:rPr>
              <a:t>Access control Integration</a:t>
            </a:r>
            <a:r>
              <a:rPr lang="en-US" sz="1200" baseline="0" dirty="0">
                <a:latin typeface="Calibri" pitchFamily="34" charset="0"/>
              </a:rPr>
              <a:t> to allow only authorized guests to use amenities like gym, spa, etc.</a:t>
            </a:r>
            <a:endParaRPr lang="en-US" sz="1200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latin typeface="Calibri" pitchFamily="34" charset="0"/>
              </a:rPr>
              <a:t>People going near the sea during high tides, swimming pools, safes, etc. after working timings</a:t>
            </a:r>
            <a:r>
              <a:rPr lang="en-US" sz="1200" baseline="0" dirty="0">
                <a:latin typeface="Calibri" pitchFamily="34" charset="0"/>
              </a:rPr>
              <a:t> </a:t>
            </a:r>
            <a:r>
              <a:rPr lang="en-US" sz="1200" dirty="0">
                <a:latin typeface="Calibri" pitchFamily="34" charset="0"/>
              </a:rPr>
              <a:t>can be detected with time based intrusion detection</a:t>
            </a:r>
            <a:r>
              <a:rPr lang="en-US" sz="1200" baseline="0" dirty="0">
                <a:latin typeface="Calibri" pitchFamily="34" charset="0"/>
              </a:rPr>
              <a:t> and loitering to trigger an alarm immediately.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baseline="0" dirty="0">
                <a:latin typeface="Calibri" pitchFamily="34" charset="0"/>
              </a:rPr>
              <a:t>Integration with fire alarms help detect fire in real time and the recordings can be bookmarked to show them in case of insurance claims. 2 way audio also helps as a PA system to declare evacuation in case of fire or any such events.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pPr>
                <a:defRPr/>
              </a:pPr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11635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pPr>
                <a:defRPr/>
              </a:pPr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11635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latin typeface="Calibri" pitchFamily="34" charset="0"/>
              </a:rPr>
              <a:t>Compliance of safety and cleanliness standards by staff like Chef wearing cap while cooking in the kitchen, proper washing of utensils and vegetables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latin typeface="Calibri" pitchFamily="34" charset="0"/>
              </a:rPr>
              <a:t>Checking of staff meeting customer service protocols like guards wishing guests at the entrance, waiter serving welcome drink at the reception, etc.</a:t>
            </a:r>
          </a:p>
          <a:p>
            <a:pPr marL="285750" marR="0" indent="-28575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>
                <a:latin typeface="Calibri" pitchFamily="34" charset="0"/>
              </a:rPr>
              <a:t>Bring streams to central location only when required, instead of sending streams continuously and save huge bandwidth costs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latin typeface="Calibri" pitchFamily="34" charset="0"/>
              </a:rPr>
              <a:t>Save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pPr>
                <a:defRPr/>
              </a:pPr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11635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568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9FB9A-8AC3-47C2-9D16-D4BA0B73F0E2}" type="datetime1">
              <a:rPr lang="en-US" altLang="en-US"/>
              <a:pPr>
                <a:defRPr/>
              </a:pPr>
              <a:t>19-Dec-16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84AC2-0376-4622-92DD-7E71DBB62CA9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1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3C176-B226-4537-9556-268F53D902BB}" type="datetime1">
              <a:rPr lang="en-US" altLang="en-US"/>
              <a:pPr>
                <a:defRPr/>
              </a:pPr>
              <a:t>19-Dec-16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8DE47-8D6C-495D-85D6-30A24B9CA42D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0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185"/>
            <a:ext cx="2057400" cy="57594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5"/>
            <a:ext cx="6019800" cy="57594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F63DC-6FC3-471D-8CC1-C0E137A9F8F9}" type="datetime1">
              <a:rPr lang="en-US" altLang="en-US"/>
              <a:pPr>
                <a:defRPr/>
              </a:pPr>
              <a:t>19-Dec-16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15C78-7CD6-4C77-9422-BA3714D85EED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4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568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7DAEC-47A1-4C69-A5C4-4FF466BE224B}" type="datetime1">
              <a:rPr lang="en-US" altLang="en-US"/>
              <a:pPr>
                <a:defRPr/>
              </a:pPr>
              <a:t>19-Dec-16</a:t>
            </a:fld>
            <a:endParaRPr lang="en-US" altLang="en-US" sz="1800" dirty="0"/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EB71B-8496-410D-8B45-539EAD93EE95}" type="slidenum">
              <a:rPr lang="en-US" altLang="en-US"/>
              <a:pPr>
                <a:defRPr/>
              </a:pPr>
              <a:t>‹#›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90717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B883F-9C5B-41C0-8745-D334A5E06710}" type="datetime1">
              <a:rPr lang="en-US" altLang="en-US"/>
              <a:pPr>
                <a:defRPr/>
              </a:pPr>
              <a:t>19-Dec-16</a:t>
            </a:fld>
            <a:endParaRPr lang="en-US" altLang="en-US" sz="1800" dirty="0"/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BCAE1-B1CA-4BFF-84C6-CB0F77115AD6}" type="slidenum">
              <a:rPr lang="en-US" altLang="en-US"/>
              <a:pPr>
                <a:defRPr/>
              </a:pPr>
              <a:t>‹#›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108862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267"/>
            <a:ext cx="7886700" cy="285326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8934"/>
            <a:ext cx="7886700" cy="150071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9025D-2EA6-4B92-A8D4-53C49C257381}" type="datetime1">
              <a:rPr lang="en-US" altLang="en-US"/>
              <a:pPr>
                <a:defRPr/>
              </a:pPr>
              <a:t>19-Dec-16</a:t>
            </a:fld>
            <a:endParaRPr lang="en-US" altLang="en-US" sz="1800" dirty="0"/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18110-9AE3-4B50-848B-E95B6EE8BEDA}" type="slidenum">
              <a:rPr lang="en-US" altLang="en-US"/>
              <a:pPr>
                <a:defRPr/>
              </a:pPr>
              <a:t>‹#›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861232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017D8-E9F4-4D2D-969D-75F94E04BA6F}" type="datetime1">
              <a:rPr lang="en-US" altLang="en-US"/>
              <a:pPr>
                <a:defRPr/>
              </a:pPr>
              <a:t>19-Dec-16</a:t>
            </a:fld>
            <a:endParaRPr lang="en-US" altLang="en-US" sz="1800" dirty="0"/>
          </a:p>
        </p:txBody>
      </p:sp>
      <p:sp>
        <p:nvSpPr>
          <p:cNvPr id="6" name="Footer Placeholder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D73FF-4D52-4D38-9118-9E93A4832C64}" type="slidenum">
              <a:rPr lang="en-US" altLang="en-US"/>
              <a:pPr>
                <a:defRPr/>
              </a:pPr>
              <a:t>‹#›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947320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6185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86565-0F26-4E16-B0EB-6177BF56E625}" type="datetime1">
              <a:rPr lang="en-US" altLang="en-US"/>
              <a:pPr>
                <a:defRPr/>
              </a:pPr>
              <a:t>19-Dec-16</a:t>
            </a:fld>
            <a:endParaRPr lang="en-US" altLang="en-US" sz="1800" dirty="0"/>
          </a:p>
        </p:txBody>
      </p:sp>
      <p:sp>
        <p:nvSpPr>
          <p:cNvPr id="8" name="Footer Placeholder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BF347-0DC4-4157-9A56-7662D028A6FC}" type="slidenum">
              <a:rPr lang="en-US" altLang="en-US"/>
              <a:pPr>
                <a:defRPr/>
              </a:pPr>
              <a:t>‹#›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931821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7AA3F-9205-4E0B-AEBA-BECBA3BDE0D4}" type="datetime1">
              <a:rPr lang="en-US" altLang="en-US"/>
              <a:pPr>
                <a:defRPr/>
              </a:pPr>
              <a:t>19-Dec-16</a:t>
            </a:fld>
            <a:endParaRPr lang="en-US" altLang="en-US" sz="1800" dirty="0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150BA-992C-4DD4-8793-F38F3F1979A9}" type="slidenum">
              <a:rPr lang="en-US" altLang="en-US"/>
              <a:pPr>
                <a:defRPr/>
              </a:pPr>
              <a:t>‹#›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889374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C8330-DD13-4F04-A83F-4F0D74069C95}" type="datetime1">
              <a:rPr lang="en-US" altLang="en-US"/>
              <a:pPr>
                <a:defRPr/>
              </a:pPr>
              <a:t>19-Dec-16</a:t>
            </a:fld>
            <a:endParaRPr lang="en-US" altLang="en-US" sz="1800" dirty="0"/>
          </a:p>
        </p:txBody>
      </p:sp>
      <p:sp>
        <p:nvSpPr>
          <p:cNvPr id="3" name="Footer Placeholder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D87FA-C68C-4A96-9D25-EA88D2A9053E}" type="slidenum">
              <a:rPr lang="en-US" altLang="en-US"/>
              <a:pPr>
                <a:defRPr/>
              </a:pPr>
              <a:t>‹#›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624219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632CA-CDCE-410A-A708-5024953BE925}" type="datetime1">
              <a:rPr lang="en-US" altLang="en-US"/>
              <a:pPr>
                <a:defRPr/>
              </a:pPr>
              <a:t>19-Dec-16</a:t>
            </a:fld>
            <a:endParaRPr lang="en-US" altLang="en-US" sz="1800" dirty="0"/>
          </a:p>
        </p:txBody>
      </p:sp>
      <p:sp>
        <p:nvSpPr>
          <p:cNvPr id="6" name="Footer Placeholder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920C7-9483-4BA8-96E7-153DF4AA2FD4}" type="slidenum">
              <a:rPr lang="en-US" altLang="en-US"/>
              <a:pPr>
                <a:defRPr/>
              </a:pPr>
              <a:t>‹#›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69266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97306-2538-4942-BAF7-227F0E32E0A5}" type="datetime1">
              <a:rPr lang="en-US" altLang="en-US"/>
              <a:pPr>
                <a:defRPr/>
              </a:pPr>
              <a:t>19-Dec-16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96491-AAAF-498A-8C8A-D5E6AE60B357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80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6A92B-42AA-42EF-B913-B6AD74EE79C5}" type="datetime1">
              <a:rPr lang="en-US" altLang="en-US"/>
              <a:pPr>
                <a:defRPr/>
              </a:pPr>
              <a:t>19-Dec-16</a:t>
            </a:fld>
            <a:endParaRPr lang="en-US" altLang="en-US" sz="1800" dirty="0"/>
          </a:p>
        </p:txBody>
      </p:sp>
      <p:sp>
        <p:nvSpPr>
          <p:cNvPr id="6" name="Footer Placeholder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1E122-BFA5-42AC-87A8-F43850E5B29D}" type="slidenum">
              <a:rPr lang="en-US" altLang="en-US"/>
              <a:pPr>
                <a:defRPr/>
              </a:pPr>
              <a:t>‹#›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607893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29542-F5C7-41E2-AF91-8D4C70A3B662}" type="datetime1">
              <a:rPr lang="en-US" altLang="en-US"/>
              <a:pPr>
                <a:defRPr/>
              </a:pPr>
              <a:t>19-Dec-16</a:t>
            </a:fld>
            <a:endParaRPr lang="en-US" altLang="en-US" sz="1800" dirty="0"/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E04F8-27F0-4838-90F3-ABA5D7E24E38}" type="slidenum">
              <a:rPr lang="en-US" altLang="en-US"/>
              <a:pPr>
                <a:defRPr/>
              </a:pPr>
              <a:t>‹#›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454685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185"/>
            <a:ext cx="2057400" cy="57594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5"/>
            <a:ext cx="6019800" cy="57594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289BF-A336-4B1B-B4A9-05A9A74D61CE}" type="datetime1">
              <a:rPr lang="en-US" altLang="en-US"/>
              <a:pPr>
                <a:defRPr/>
              </a:pPr>
              <a:t>19-Dec-16</a:t>
            </a:fld>
            <a:endParaRPr lang="en-US" altLang="en-US" sz="1800" dirty="0"/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54D6F-676D-4674-A855-D3EAE6E26EAD}" type="slidenum">
              <a:rPr lang="en-US" altLang="en-US"/>
              <a:pPr>
                <a:defRPr/>
              </a:pPr>
              <a:t>‹#›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69783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267"/>
            <a:ext cx="7886700" cy="285326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8934"/>
            <a:ext cx="7886700" cy="150071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67A54-76F0-482F-99BD-0DCDF65BE41F}" type="datetime1">
              <a:rPr lang="en-US" altLang="en-US"/>
              <a:pPr>
                <a:defRPr/>
              </a:pPr>
              <a:t>19-Dec-16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DCFE2-15D2-46C7-8227-1E922451D352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1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E3350-F99C-488E-8CB2-F0E8FFDF8D99}" type="datetime1">
              <a:rPr lang="en-US" altLang="en-US"/>
              <a:pPr>
                <a:defRPr/>
              </a:pPr>
              <a:t>19-Dec-16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6" name="Footer Placeholder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8CDB8-B4FC-4BC8-9E14-189D85F12543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6185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32A4D-A0EC-4037-A47C-06A262C14B12}" type="datetime1">
              <a:rPr lang="en-US" altLang="en-US"/>
              <a:pPr>
                <a:defRPr/>
              </a:pPr>
              <a:t>19-Dec-16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8" name="Footer Placeholder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1B180-912D-4B18-A45B-13CEC8BA2090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8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97FF3-EC4C-436A-92E2-16C8EBCD6960}" type="datetime1">
              <a:rPr lang="en-US" altLang="en-US"/>
              <a:pPr>
                <a:defRPr/>
              </a:pPr>
              <a:t>19-Dec-16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7F030-5B67-4679-8BD6-2A8108B5DDC8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1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D7A07-3418-4546-95EB-B6466D6A6E5B}" type="datetime1">
              <a:rPr lang="en-US" altLang="en-US"/>
              <a:pPr>
                <a:defRPr/>
              </a:pPr>
              <a:t>19-Dec-16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Footer Placeholder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3DC20-1F34-4BB1-BD6E-B54D3AD1A142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22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99F4A-9933-422A-8CF3-4BE59430EFEA}" type="datetime1">
              <a:rPr lang="en-US" altLang="en-US"/>
              <a:pPr>
                <a:defRPr/>
              </a:pPr>
              <a:t>19-Dec-16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6" name="Footer Placeholder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4468F-B7C6-45C1-B115-1CC2F719071A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6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18EC7-F84E-4923-AE0E-1E275F718A87}" type="datetime1">
              <a:rPr lang="en-US" altLang="en-US"/>
              <a:pPr>
                <a:defRPr/>
              </a:pPr>
              <a:t>19-Dec-16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6" name="Footer Placeholder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ADE19-48E8-4ECE-8FE3-56CDB2DA4C89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1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altLang="zh-CN">
                <a:sym typeface="Calibri" pitchFamily="34" charset="0"/>
              </a:rPr>
              <a:t>Second level</a:t>
            </a:r>
          </a:p>
          <a:p>
            <a:pPr lvl="2"/>
            <a:r>
              <a:rPr lang="en-US" altLang="zh-CN">
                <a:sym typeface="Calibri" pitchFamily="34" charset="0"/>
              </a:rPr>
              <a:t>Third level</a:t>
            </a:r>
          </a:p>
          <a:p>
            <a:pPr lvl="3"/>
            <a:r>
              <a:rPr lang="en-US" altLang="zh-CN">
                <a:sym typeface="Calibri" pitchFamily="34" charset="0"/>
              </a:rPr>
              <a:t>Fourth level</a:t>
            </a:r>
          </a:p>
          <a:p>
            <a:pPr lvl="4"/>
            <a:r>
              <a:rPr lang="en-US" altLang="zh-CN">
                <a:sym typeface="Calibri" pitchFamily="34" charset="0"/>
              </a:rPr>
              <a:t>Fifth level</a:t>
            </a:r>
          </a:p>
        </p:txBody>
      </p:sp>
      <p:sp>
        <p:nvSpPr>
          <p:cNvPr id="1027" name="Date Placeholder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A135969-493D-497A-9A5A-143A4DF927D7}" type="datetime1">
              <a:rPr lang="en-US" altLang="en-US"/>
              <a:pPr>
                <a:defRPr/>
              </a:pPr>
              <a:t>19-Dec-16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1028" name="Footer Placeholder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Slide Number Placeholder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1948D7F-EEEE-4AA9-B06C-56F3311DAB8E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altLang="zh-CN">
                <a:sym typeface="Calibri" pitchFamily="34" charset="0"/>
              </a:rPr>
              <a:t>Second level</a:t>
            </a:r>
          </a:p>
          <a:p>
            <a:pPr lvl="2"/>
            <a:r>
              <a:rPr lang="en-US" altLang="zh-CN">
                <a:sym typeface="Calibri" pitchFamily="34" charset="0"/>
              </a:rPr>
              <a:t>Third level</a:t>
            </a:r>
          </a:p>
          <a:p>
            <a:pPr lvl="3"/>
            <a:r>
              <a:rPr lang="en-US" altLang="zh-CN">
                <a:sym typeface="Calibri" pitchFamily="34" charset="0"/>
              </a:rPr>
              <a:t>Fourth level</a:t>
            </a:r>
          </a:p>
          <a:p>
            <a:pPr lvl="4"/>
            <a:r>
              <a:rPr lang="en-US" altLang="zh-CN">
                <a:sym typeface="Calibri" pitchFamily="34" charset="0"/>
              </a:rPr>
              <a:t>Fifth level</a:t>
            </a:r>
          </a:p>
        </p:txBody>
      </p:sp>
      <p:sp>
        <p:nvSpPr>
          <p:cNvPr id="2051" name="Date Placeholder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1"/>
            <a:ext cx="21336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E13FF52-AC74-4F06-B740-033747BAA5B1}" type="datetime1">
              <a:rPr lang="en-US" altLang="en-US"/>
              <a:pPr>
                <a:defRPr/>
              </a:pPr>
              <a:t>19-Dec-16</a:t>
            </a:fld>
            <a:endParaRPr lang="en-US" altLang="en-US" sz="1800" dirty="0"/>
          </a:p>
        </p:txBody>
      </p:sp>
      <p:sp>
        <p:nvSpPr>
          <p:cNvPr id="2052" name="Footer Placeholder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1"/>
            <a:ext cx="28956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Slide Number Placeholder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1"/>
            <a:ext cx="21336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C57C72A-1404-43D1-B41A-7D8D8FA2CB6E}" type="slidenum">
              <a:rPr lang="en-US" altLang="en-US"/>
              <a:pPr>
                <a:defRPr/>
              </a:pPr>
              <a:t>‹#›</a:t>
            </a:fld>
            <a:endParaRPr lang="en-US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>
            <a:spLocks noChangeArrowheads="1"/>
          </p:cNvSpPr>
          <p:nvPr/>
        </p:nvSpPr>
        <p:spPr bwMode="auto">
          <a:xfrm>
            <a:off x="3200436" y="2895613"/>
            <a:ext cx="563865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altLang="zh-CN" sz="2800" b="1" dirty="0">
                <a:latin typeface="+mn-lt"/>
                <a:sym typeface="Calibri" pitchFamily="34" charset="0"/>
              </a:rPr>
              <a:t>Matrix Video Surveillance Solution for Hospitality</a:t>
            </a:r>
          </a:p>
          <a:p>
            <a:pPr algn="ctr" eaLnBrk="1" hangingPunct="1">
              <a:buFont typeface="Arial" charset="0"/>
              <a:buNone/>
            </a:pPr>
            <a:endParaRPr lang="en-US" altLang="zh-CN" sz="2800" b="1" dirty="0">
              <a:latin typeface="+mn-lt"/>
              <a:sym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0331" y="4343376"/>
            <a:ext cx="7969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</a:rPr>
              <a:t>Ensure lower breakdowns: </a:t>
            </a:r>
            <a:r>
              <a:rPr lang="en-US" sz="1600" dirty="0">
                <a:latin typeface="Calibri" pitchFamily="34" charset="0"/>
              </a:rPr>
              <a:t>TCP Based Notifications, Health Status Monitoring and Reports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</a:rPr>
              <a:t>Instant Support &amp; Service: </a:t>
            </a:r>
            <a:r>
              <a:rPr lang="en-US" sz="1600" dirty="0">
                <a:latin typeface="Calibri" pitchFamily="34" charset="0"/>
              </a:rPr>
              <a:t>Multi-level support through channel partners, technical support, RMA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349" y="787625"/>
            <a:ext cx="1874039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defRPr/>
            </a:pP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</a:rPr>
              <a:t>2. 24x7 Reliability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13" name="Group 12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15" name="Straight Connector 14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4" name="TextBox 13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itchFamily="34" charset="0"/>
                  <a:cs typeface="Arial" pitchFamily="34" charset="0"/>
                </a:rPr>
                <a:t>Our Solution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20330" y="1993467"/>
            <a:ext cx="7969451" cy="1823951"/>
            <a:chOff x="76318" y="1986039"/>
            <a:chExt cx="7969451" cy="1823951"/>
          </a:xfrm>
        </p:grpSpPr>
        <p:pic>
          <p:nvPicPr>
            <p:cNvPr id="1026" name="Picture 2" descr="C:\Users\Nidhi\Google Drive\SATATYA\SOCIAL MEDIA PROMOTION\Hospitality\Hotels_Health Status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318" y="1986039"/>
              <a:ext cx="4083353" cy="1701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Nidhi\Google Drive\SATATYA\SOCIAL MEDIA PROMOTION\Hospitality\Hotels_Health Status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62416" y="1986039"/>
              <a:ext cx="4083353" cy="1823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762100" y="1447852"/>
            <a:ext cx="815318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Hotel Cameras turned off frequently without your notice?</a:t>
            </a:r>
          </a:p>
        </p:txBody>
      </p:sp>
    </p:spTree>
    <p:extLst>
      <p:ext uri="{BB962C8B-B14F-4D97-AF65-F5344CB8AC3E}">
        <p14:creationId xmlns:p14="http://schemas.microsoft.com/office/powerpoint/2010/main" val="735765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3" name="Group 2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5" name="Straight Connector 4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" name="Straight Connector 5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" name="TextBox 3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itchFamily="34" charset="0"/>
                  <a:cs typeface="Arial" pitchFamily="34" charset="0"/>
                </a:rPr>
                <a:t>Our Customers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9704" y="2000913"/>
            <a:ext cx="1523960" cy="1480969"/>
            <a:chOff x="609704" y="2000913"/>
            <a:chExt cx="1523960" cy="1480969"/>
          </a:xfrm>
        </p:grpSpPr>
        <p:pic>
          <p:nvPicPr>
            <p:cNvPr id="9" name="Picture 8" descr="Image result for taj group of hotels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92" y="2000913"/>
              <a:ext cx="647700" cy="7226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609704" y="2743218"/>
              <a:ext cx="15239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>
                  <a:latin typeface="+mj-lt"/>
                </a:rPr>
                <a:t>The Indian Hotels Company Ltd- Taj Group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13057" y="2225568"/>
            <a:ext cx="1523960" cy="1031658"/>
            <a:chOff x="2133664" y="2019337"/>
            <a:chExt cx="1523960" cy="1031658"/>
          </a:xfrm>
        </p:grpSpPr>
        <p:pic>
          <p:nvPicPr>
            <p:cNvPr id="10" name="Picture 9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926" y="2019337"/>
              <a:ext cx="685782" cy="6857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2133664" y="2743218"/>
              <a:ext cx="15239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>
                  <a:latin typeface="+mj-lt"/>
                </a:rPr>
                <a:t>Comfort Inn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216410" y="2377958"/>
            <a:ext cx="1752554" cy="726879"/>
            <a:chOff x="3048040" y="3619482"/>
            <a:chExt cx="1752554" cy="726879"/>
          </a:xfrm>
        </p:grpSpPr>
        <p:pic>
          <p:nvPicPr>
            <p:cNvPr id="14" name="Picture 13" descr="http://www.cidadededaman.com/img/logo.gi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40" y="3619482"/>
              <a:ext cx="1752554" cy="3809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3276634" y="4038584"/>
              <a:ext cx="15239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>
                  <a:latin typeface="+mj-lt"/>
                </a:rPr>
                <a:t>Citadel De Daman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48356" y="2301760"/>
            <a:ext cx="1676356" cy="879275"/>
            <a:chOff x="5257782" y="3467086"/>
            <a:chExt cx="1676356" cy="879275"/>
          </a:xfrm>
        </p:grpSpPr>
        <p:pic>
          <p:nvPicPr>
            <p:cNvPr id="15" name="Picture 14" descr="https://image.staah.net/images/propertyLogo/929_WgCySFgfIq_944357_374660405976063_2010014842_n.png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782" y="3467086"/>
              <a:ext cx="1438275" cy="4552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5410178" y="4038584"/>
              <a:ext cx="15239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>
                  <a:latin typeface="+mj-lt"/>
                </a:rPr>
                <a:t>Le Grande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0596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3875" y="2895614"/>
            <a:ext cx="4571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</a:rPr>
              <a:t>Increased Business Value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</a:rPr>
              <a:t>Higher Return on Investment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</a:rPr>
              <a:t>Increase Security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</a:rPr>
              <a:t>Enhance Customer Service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3875" y="2297688"/>
            <a:ext cx="4410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Expect More: Value for money solution 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29346" y="5943534"/>
            <a:ext cx="1721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Thank You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7"/>
          <p:cNvSpPr txBox="1"/>
          <p:nvPr/>
        </p:nvSpPr>
        <p:spPr>
          <a:xfrm>
            <a:off x="304800" y="1498507"/>
            <a:ext cx="4571992" cy="46736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marL="231775" indent="-231775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buFont typeface="Calibri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Established in </a:t>
            </a: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1991</a:t>
            </a:r>
          </a:p>
          <a:p>
            <a:pPr marL="231775" indent="-231775">
              <a:lnSpc>
                <a:spcPct val="110000"/>
              </a:lnSpc>
              <a:spcBef>
                <a:spcPts val="400"/>
              </a:spcBef>
              <a:buClr>
                <a:srgbClr val="A5A5A5"/>
              </a:buClr>
              <a:buSzPct val="100000"/>
              <a:buFont typeface="Calibri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Products: </a:t>
            </a: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60+</a:t>
            </a:r>
            <a:br>
              <a:rPr lang="en-US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Telecom and Security Solutions</a:t>
            </a:r>
          </a:p>
          <a:p>
            <a:pPr marL="231775" indent="-231775">
              <a:lnSpc>
                <a:spcPct val="150000"/>
              </a:lnSpc>
              <a:spcBef>
                <a:spcPts val="400"/>
              </a:spcBef>
              <a:buClr>
                <a:srgbClr val="A5A5A5"/>
              </a:buClr>
              <a:buSzPct val="100000"/>
              <a:buFont typeface="Calibri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Global Presence: </a:t>
            </a: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40+ Countries</a:t>
            </a:r>
          </a:p>
          <a:p>
            <a:pPr marL="231775" indent="-231775">
              <a:lnSpc>
                <a:spcPct val="150000"/>
              </a:lnSpc>
              <a:spcBef>
                <a:spcPts val="400"/>
              </a:spcBef>
              <a:buClr>
                <a:srgbClr val="A5A5A5"/>
              </a:buClr>
              <a:buSzPct val="100000"/>
              <a:buFont typeface="Calibri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No. of Partners: </a:t>
            </a: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500+</a:t>
            </a:r>
          </a:p>
          <a:p>
            <a:pPr marL="231775" indent="-231775">
              <a:lnSpc>
                <a:spcPct val="150000"/>
              </a:lnSpc>
              <a:spcBef>
                <a:spcPts val="400"/>
              </a:spcBef>
              <a:buClr>
                <a:srgbClr val="A5A5A5"/>
              </a:buClr>
              <a:buSzPct val="100000"/>
              <a:buFont typeface="Calibri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No of Employees: </a:t>
            </a: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500+</a:t>
            </a:r>
          </a:p>
          <a:p>
            <a:pPr marL="231775" indent="-231775">
              <a:spcBef>
                <a:spcPts val="400"/>
              </a:spcBef>
              <a:buClr>
                <a:srgbClr val="A5A5A5"/>
              </a:buClr>
              <a:buSzPct val="100000"/>
              <a:buFont typeface="Calibri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Awards and Achievements: </a:t>
            </a: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25+</a:t>
            </a:r>
            <a:r>
              <a:rPr lang="en-US" b="1" dirty="0">
                <a:solidFill>
                  <a:srgbClr val="205867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br>
              <a:rPr lang="en-US" dirty="0">
                <a:solidFill>
                  <a:srgbClr val="205867"/>
                </a:solidFill>
                <a:latin typeface="Calibri" pitchFamily="34" charset="0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for Excellence in Product Engineering, </a:t>
            </a:r>
          </a:p>
          <a:p>
            <a:pPr>
              <a:spcBef>
                <a:spcPts val="400"/>
              </a:spcBef>
              <a:buClr>
                <a:srgbClr val="A5A5A5"/>
              </a:buClr>
              <a:buSzPct val="100000"/>
              <a:defRPr/>
            </a:pPr>
            <a:r>
              <a:rPr lang="en-US" sz="16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    Design and Innovation</a:t>
            </a:r>
          </a:p>
          <a:p>
            <a:pPr>
              <a:spcBef>
                <a:spcPts val="400"/>
              </a:spcBef>
              <a:buClr>
                <a:schemeClr val="dk1"/>
              </a:buClr>
              <a:buFont typeface="Arial"/>
              <a:buNone/>
              <a:defRPr/>
            </a:pPr>
            <a:endParaRPr dirty="0">
              <a:solidFill>
                <a:srgbClr val="31859B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>
              <a:spcBef>
                <a:spcPts val="320"/>
              </a:spcBef>
              <a:buClr>
                <a:srgbClr val="31859B"/>
              </a:buClr>
              <a:buSzPct val="25000"/>
              <a:buFont typeface="Arial"/>
              <a:buNone/>
              <a:defRPr/>
            </a:pPr>
            <a:r>
              <a:rPr lang="en-US" sz="1400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     www.MatrixComSec.com</a:t>
            </a:r>
          </a:p>
          <a:p>
            <a:pPr>
              <a:spcBef>
                <a:spcPts val="400"/>
              </a:spcBef>
              <a:buClr>
                <a:schemeClr val="dk1"/>
              </a:buClr>
              <a:buFont typeface="Arial"/>
              <a:buNone/>
              <a:defRPr/>
            </a:pPr>
            <a:endParaRPr sz="1600" dirty="0">
              <a:solidFill>
                <a:schemeClr val="dk1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784" y="1066862"/>
            <a:ext cx="1828800" cy="18288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035" y="1267810"/>
            <a:ext cx="1828800" cy="18288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3726418" y="2273407"/>
            <a:ext cx="2519532" cy="1701701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ea typeface="Calibri"/>
                <a:cs typeface="Calibri"/>
              </a:rPr>
              <a:t>CORPORATE OFFICE</a:t>
            </a:r>
          </a:p>
          <a:p>
            <a:pPr algn="ctr" eaLnBrk="1" hangingPunct="1"/>
            <a:r>
              <a:rPr lang="en-US" altLang="en-US" sz="1200" b="1" dirty="0"/>
              <a:t>Based at </a:t>
            </a:r>
            <a:r>
              <a:rPr lang="en-US" altLang="en-US" sz="1200" dirty="0"/>
              <a:t>Vadodara, Gujarat, India</a:t>
            </a:r>
          </a:p>
          <a:p>
            <a:pPr algn="ctr" eaLnBrk="1" hangingPunct="1"/>
            <a:r>
              <a:rPr lang="en-US" altLang="en-US" sz="1200" b="1" dirty="0"/>
              <a:t>Departments: </a:t>
            </a:r>
            <a:r>
              <a:rPr lang="en-US" altLang="en-US" sz="1200" dirty="0"/>
              <a:t>Marketing, Sales, Product Management, Support, Finance, </a:t>
            </a:r>
          </a:p>
          <a:p>
            <a:pPr algn="ctr" eaLnBrk="1" hangingPunct="1"/>
            <a:r>
              <a:rPr lang="en-US" altLang="en-US" sz="1200" dirty="0"/>
              <a:t>Customer Care, Purchase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6331563" y="2438426"/>
            <a:ext cx="2355129" cy="1727227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ea typeface="Calibri"/>
                <a:cs typeface="Calibri"/>
              </a:rPr>
              <a:t>R&amp;D CENTER</a:t>
            </a:r>
          </a:p>
          <a:p>
            <a:pPr algn="ctr" eaLnBrk="1" hangingPunct="1"/>
            <a:r>
              <a:rPr lang="en-US" altLang="en-US" sz="1200" b="1" dirty="0"/>
              <a:t>77,000 </a:t>
            </a:r>
            <a:r>
              <a:rPr lang="en-US" altLang="en-US" sz="1200" b="1" dirty="0" err="1"/>
              <a:t>Sq.Ft</a:t>
            </a:r>
            <a:endParaRPr lang="en-US" altLang="en-US" sz="1200" b="1" dirty="0"/>
          </a:p>
          <a:p>
            <a:pPr algn="ctr" eaLnBrk="1" hangingPunct="1"/>
            <a:r>
              <a:rPr lang="en-US" altLang="en-US" sz="1200" dirty="0"/>
              <a:t>More than </a:t>
            </a:r>
            <a:r>
              <a:rPr lang="en-US" altLang="en-US" sz="1200" b="1" dirty="0"/>
              <a:t>40%  Manpower </a:t>
            </a:r>
            <a:r>
              <a:rPr lang="en-US" altLang="en-US" sz="1200" dirty="0"/>
              <a:t>in R&amp;D, </a:t>
            </a:r>
            <a:r>
              <a:rPr lang="en-US" altLang="en-US" sz="1200" b="1" dirty="0"/>
              <a:t>700+ Man-years</a:t>
            </a:r>
            <a:r>
              <a:rPr lang="en-US" altLang="en-US" sz="1200" dirty="0"/>
              <a:t> of R&amp;D Experience</a:t>
            </a:r>
          </a:p>
          <a:p>
            <a:pPr algn="ctr" eaLnBrk="1" hangingPunct="1"/>
            <a:r>
              <a:rPr lang="en-US" altLang="en-US" sz="1200" dirty="0"/>
              <a:t>World-class Technology Platform and Processes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27" name="Group 26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29" name="Straight Connector 28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8" name="TextBox 27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itchFamily="34" charset="0"/>
                  <a:cs typeface="Arial" pitchFamily="34" charset="0"/>
                </a:rPr>
                <a:t>About Matrix</a:t>
              </a:r>
            </a:p>
          </p:txBody>
        </p:sp>
      </p:grpSp>
      <p:pic>
        <p:nvPicPr>
          <p:cNvPr id="14" name="Picture 1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192" y="3742948"/>
            <a:ext cx="1830176" cy="18288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4817574" y="4918280"/>
            <a:ext cx="2579412" cy="1625557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ea typeface="Calibri"/>
                <a:cs typeface="Calibri"/>
              </a:rPr>
              <a:t>MANUFACTURING UNIT</a:t>
            </a:r>
          </a:p>
          <a:p>
            <a:pPr algn="ctr" eaLnBrk="1" hangingPunct="1"/>
            <a:r>
              <a:rPr lang="en-US" altLang="en-US" sz="1200" b="1" dirty="0"/>
              <a:t>73,000 </a:t>
            </a:r>
            <a:r>
              <a:rPr lang="en-US" altLang="en-US" sz="1200" b="1" dirty="0" err="1"/>
              <a:t>Sq.Ft</a:t>
            </a:r>
            <a:endParaRPr lang="en-US" altLang="en-US" sz="1200" b="1" dirty="0"/>
          </a:p>
          <a:p>
            <a:pPr algn="ctr" eaLnBrk="1" hangingPunct="1"/>
            <a:r>
              <a:rPr lang="en-US" altLang="en-US" sz="1200" b="1" dirty="0"/>
              <a:t>100+</a:t>
            </a:r>
            <a:r>
              <a:rPr lang="en-US" altLang="en-US" sz="1200" dirty="0"/>
              <a:t> Work Stations</a:t>
            </a:r>
          </a:p>
          <a:p>
            <a:pPr algn="ctr" eaLnBrk="1" hangingPunct="1"/>
            <a:r>
              <a:rPr lang="en-US" altLang="en-US" sz="1200" dirty="0"/>
              <a:t>International Quality Systems and Processes</a:t>
            </a:r>
          </a:p>
        </p:txBody>
      </p:sp>
    </p:spTree>
    <p:extLst>
      <p:ext uri="{BB962C8B-B14F-4D97-AF65-F5344CB8AC3E}">
        <p14:creationId xmlns:p14="http://schemas.microsoft.com/office/powerpoint/2010/main" val="102795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/>
        </p:nvCxnSpPr>
        <p:spPr bwMode="auto">
          <a:xfrm>
            <a:off x="0" y="2590822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>
            <a:off x="120" y="4114782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AutoShape 2" descr="Inline image 1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2" descr="C:\Users\Nidhi\Downloads\mone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037" y="833481"/>
            <a:ext cx="1163151" cy="116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71842" y="457278"/>
            <a:ext cx="320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Higher Business Revenue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120" y="5562544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1444247" y="2373886"/>
            <a:ext cx="244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Customer Retention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30345" y="2373886"/>
            <a:ext cx="244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Customer Referral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44247" y="3897846"/>
            <a:ext cx="244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Increase Security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18760" y="3897846"/>
            <a:ext cx="295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Enhance Customer Service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66892" y="6229206"/>
            <a:ext cx="731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Matrix Video Surveillance Solution for Hospitality</a:t>
            </a:r>
          </a:p>
        </p:txBody>
      </p:sp>
      <p:sp>
        <p:nvSpPr>
          <p:cNvPr id="47" name="Down Arrow 46"/>
          <p:cNvSpPr/>
          <p:nvPr/>
        </p:nvSpPr>
        <p:spPr bwMode="auto">
          <a:xfrm flipV="1">
            <a:off x="2565570" y="5668383"/>
            <a:ext cx="206594" cy="42754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56" name="Down Arrow 55"/>
          <p:cNvSpPr/>
          <p:nvPr/>
        </p:nvSpPr>
        <p:spPr bwMode="auto">
          <a:xfrm flipV="1">
            <a:off x="6452497" y="5668383"/>
            <a:ext cx="206594" cy="42754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48" name="Bent Arrow 47"/>
          <p:cNvSpPr/>
          <p:nvPr/>
        </p:nvSpPr>
        <p:spPr bwMode="auto">
          <a:xfrm>
            <a:off x="2594185" y="1371654"/>
            <a:ext cx="453855" cy="891216"/>
          </a:xfrm>
          <a:prstGeom prst="bent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58" name="Bent Arrow 57"/>
          <p:cNvSpPr/>
          <p:nvPr/>
        </p:nvSpPr>
        <p:spPr bwMode="auto">
          <a:xfrm flipH="1">
            <a:off x="6205236" y="1371654"/>
            <a:ext cx="453855" cy="891216"/>
          </a:xfrm>
          <a:prstGeom prst="bent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55" name="Group 54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59" name="Straight Connector 58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7" name="TextBox 56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itchFamily="34" charset="0"/>
                  <a:cs typeface="Arial" pitchFamily="34" charset="0"/>
                </a:rPr>
                <a:t>Why Matrix?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41230" y="2743219"/>
            <a:ext cx="1063137" cy="1180110"/>
            <a:chOff x="4267207" y="2782278"/>
            <a:chExt cx="1063137" cy="1180110"/>
          </a:xfrm>
        </p:grpSpPr>
        <p:sp>
          <p:nvSpPr>
            <p:cNvPr id="18" name="Hexagon 17"/>
            <p:cNvSpPr/>
            <p:nvPr/>
          </p:nvSpPr>
          <p:spPr bwMode="auto">
            <a:xfrm rot="5400000">
              <a:off x="4208721" y="2840764"/>
              <a:ext cx="1180110" cy="1063137"/>
            </a:xfrm>
            <a:prstGeom prst="hexagon">
              <a:avLst/>
            </a:prstGeom>
            <a:solidFill>
              <a:srgbClr val="47AFA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pic>
          <p:nvPicPr>
            <p:cNvPr id="2050" name="Picture 2" descr="C:\Users\Nidhi\Downloads\jumping-man (1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8789" y="3007239"/>
              <a:ext cx="713372" cy="713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6024225" y="2743219"/>
            <a:ext cx="1063137" cy="1180110"/>
            <a:chOff x="6099594" y="2743219"/>
            <a:chExt cx="1063137" cy="1180110"/>
          </a:xfrm>
        </p:grpSpPr>
        <p:sp>
          <p:nvSpPr>
            <p:cNvPr id="62" name="Hexagon 61"/>
            <p:cNvSpPr/>
            <p:nvPr/>
          </p:nvSpPr>
          <p:spPr bwMode="auto">
            <a:xfrm rot="5400000">
              <a:off x="6041108" y="2801705"/>
              <a:ext cx="1180110" cy="1063137"/>
            </a:xfrm>
            <a:prstGeom prst="hexagon">
              <a:avLst/>
            </a:prstGeom>
            <a:solidFill>
              <a:srgbClr val="47AFA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pic>
          <p:nvPicPr>
            <p:cNvPr id="2052" name="Picture 4" descr="C:\Users\Nidhi\Downloads\group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1123" y="2964490"/>
              <a:ext cx="680079" cy="680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2141230" y="4278301"/>
            <a:ext cx="1063137" cy="1180110"/>
            <a:chOff x="2141230" y="4278301"/>
            <a:chExt cx="1063137" cy="1180110"/>
          </a:xfrm>
        </p:grpSpPr>
        <p:sp>
          <p:nvSpPr>
            <p:cNvPr id="65" name="Hexagon 64"/>
            <p:cNvSpPr/>
            <p:nvPr/>
          </p:nvSpPr>
          <p:spPr bwMode="auto">
            <a:xfrm rot="5400000">
              <a:off x="2082744" y="4336787"/>
              <a:ext cx="1180110" cy="1063137"/>
            </a:xfrm>
            <a:prstGeom prst="hexagon">
              <a:avLst/>
            </a:prstGeom>
            <a:solidFill>
              <a:srgbClr val="47AFA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pic>
          <p:nvPicPr>
            <p:cNvPr id="2053" name="Picture 5" descr="C:\Users\Nidhi\Downloads\locked-padlock (1)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744" y="4532084"/>
              <a:ext cx="587334" cy="587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6024225" y="4278301"/>
            <a:ext cx="1063137" cy="1180110"/>
            <a:chOff x="6024225" y="4288124"/>
            <a:chExt cx="1063137" cy="1180110"/>
          </a:xfrm>
        </p:grpSpPr>
        <p:sp>
          <p:nvSpPr>
            <p:cNvPr id="68" name="Hexagon 67"/>
            <p:cNvSpPr/>
            <p:nvPr/>
          </p:nvSpPr>
          <p:spPr bwMode="auto">
            <a:xfrm rot="5400000">
              <a:off x="5965739" y="4346610"/>
              <a:ext cx="1180110" cy="1063137"/>
            </a:xfrm>
            <a:prstGeom prst="hexagon">
              <a:avLst/>
            </a:prstGeom>
            <a:solidFill>
              <a:srgbClr val="47AFA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pic>
          <p:nvPicPr>
            <p:cNvPr id="2055" name="Picture 7" descr="C:\Users\Nidhi\Downloads\bell-boy (1)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94"/>
            <a:stretch/>
          </p:blipFill>
          <p:spPr bwMode="auto">
            <a:xfrm>
              <a:off x="6205236" y="4532084"/>
              <a:ext cx="726495" cy="604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0962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304" y="5562544"/>
            <a:ext cx="853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Calibri" pitchFamily="34" charset="0"/>
            </a:endParaRPr>
          </a:p>
          <a:p>
            <a:endParaRPr lang="en-US" sz="1400" dirty="0">
              <a:latin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726" y="2590822"/>
            <a:ext cx="1063137" cy="1180110"/>
            <a:chOff x="2141230" y="4278301"/>
            <a:chExt cx="1063137" cy="1180110"/>
          </a:xfrm>
        </p:grpSpPr>
        <p:sp>
          <p:nvSpPr>
            <p:cNvPr id="11" name="Hexagon 10"/>
            <p:cNvSpPr/>
            <p:nvPr/>
          </p:nvSpPr>
          <p:spPr bwMode="auto">
            <a:xfrm rot="5400000">
              <a:off x="2082744" y="4336787"/>
              <a:ext cx="1180110" cy="1063137"/>
            </a:xfrm>
            <a:prstGeom prst="hexagon">
              <a:avLst/>
            </a:prstGeom>
            <a:solidFill>
              <a:srgbClr val="47AFA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pic>
          <p:nvPicPr>
            <p:cNvPr id="12" name="Picture 5" descr="C:\Users\Nidhi\Downloads\locked-padlock (1)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744" y="4532084"/>
              <a:ext cx="587334" cy="587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13"/>
          <p:cNvSpPr/>
          <p:nvPr/>
        </p:nvSpPr>
        <p:spPr bwMode="auto">
          <a:xfrm>
            <a:off x="1143090" y="2844605"/>
            <a:ext cx="8000910" cy="660593"/>
          </a:xfrm>
          <a:prstGeom prst="rect">
            <a:avLst/>
          </a:prstGeom>
          <a:solidFill>
            <a:srgbClr val="47AFA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Increase Security</a:t>
            </a:r>
          </a:p>
          <a:p>
            <a:pPr lvl="3">
              <a:buFont typeface="Arial" panose="020B0604020202020204" pitchFamily="34" charset="0"/>
              <a:buNone/>
            </a:pPr>
            <a:r>
              <a:rPr lang="en-US" sz="1400" b="1" i="1" dirty="0">
                <a:solidFill>
                  <a:schemeClr val="bg1"/>
                </a:solidFill>
                <a:latin typeface="Calibri" pitchFamily="34" charset="0"/>
              </a:rPr>
              <a:t>~ For customer peace of mind</a:t>
            </a:r>
          </a:p>
        </p:txBody>
      </p:sp>
    </p:spTree>
    <p:extLst>
      <p:ext uri="{BB962C8B-B14F-4D97-AF65-F5344CB8AC3E}">
        <p14:creationId xmlns:p14="http://schemas.microsoft.com/office/powerpoint/2010/main" val="374336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720" y="4571970"/>
            <a:ext cx="8077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Prevent thefts and other criminal activities: </a:t>
            </a:r>
            <a:r>
              <a:rPr lang="en-US" sz="1600" dirty="0">
                <a:latin typeface="Calibri" pitchFamily="34" charset="0"/>
                <a:ea typeface="Calibri"/>
                <a:cs typeface="Calibri"/>
              </a:rPr>
              <a:t>Easy monitoring with</a:t>
            </a:r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 </a:t>
            </a:r>
            <a:r>
              <a:rPr lang="en-US" sz="1600" dirty="0">
                <a:latin typeface="Calibri" pitchFamily="34" charset="0"/>
              </a:rPr>
              <a:t>Cascading, Camera Grouping and Sequencing, E-map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</a:rPr>
              <a:t>Keep a watch on your premise from anywhere, anytime: </a:t>
            </a:r>
            <a:r>
              <a:rPr lang="en-US" sz="1600" dirty="0">
                <a:latin typeface="Calibri" pitchFamily="34" charset="0"/>
              </a:rPr>
              <a:t>Mobile App, CMS</a:t>
            </a:r>
            <a:endParaRPr lang="en-US" sz="1600" b="1" dirty="0">
              <a:solidFill>
                <a:srgbClr val="31859B"/>
              </a:solidFill>
              <a:latin typeface="Calibri" pitchFamily="34" charset="0"/>
              <a:ea typeface="Calibri"/>
              <a:cs typeface="Calibri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Prevent intruders by securing perimeters: </a:t>
            </a:r>
            <a:r>
              <a:rPr lang="en-US" sz="1600" dirty="0">
                <a:latin typeface="Calibri" pitchFamily="34" charset="0"/>
                <a:ea typeface="Calibri"/>
                <a:cs typeface="Calibri"/>
              </a:rPr>
              <a:t>Early Detection with </a:t>
            </a:r>
            <a:r>
              <a:rPr lang="en-US" sz="1600" dirty="0">
                <a:latin typeface="Calibri" pitchFamily="34" charset="0"/>
              </a:rPr>
              <a:t>IVAs like Trip Wire, Intrusion Detection, Motion Detection, Face Detection &amp; Instant Notifications with alerts like E-mail with Snapshot, SMS, Video pop-up, Alarms and Buzzers</a:t>
            </a:r>
          </a:p>
        </p:txBody>
      </p:sp>
      <p:pic>
        <p:nvPicPr>
          <p:cNvPr id="2050" name="Picture 2" descr="C:\Users\Nidhi\Google Drive\SATATYA\SOCIAL MEDIA PROMOTION\Hospitality\Hotel_Notification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81200" y="1593272"/>
            <a:ext cx="5181601" cy="283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1433" y="787625"/>
            <a:ext cx="2160976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defRPr/>
            </a:pP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</a:rPr>
              <a:t>1. Real-time Security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24" name="Group 23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26" name="Straight Connector 25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5" name="TextBox 24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itchFamily="34" charset="0"/>
                  <a:cs typeface="Arial" pitchFamily="34" charset="0"/>
                </a:rPr>
                <a:t>Our Solution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05070" y="1252496"/>
            <a:ext cx="5333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Worried about trespassers intruding your hotel premises?</a:t>
            </a:r>
          </a:p>
        </p:txBody>
      </p:sp>
    </p:spTree>
    <p:extLst>
      <p:ext uri="{BB962C8B-B14F-4D97-AF65-F5344CB8AC3E}">
        <p14:creationId xmlns:p14="http://schemas.microsoft.com/office/powerpoint/2010/main" val="2772478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98" y="4543897"/>
            <a:ext cx="7620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Easily investigate reasons behind theft and crime: </a:t>
            </a:r>
            <a:r>
              <a:rPr lang="en-US" sz="1600" dirty="0">
                <a:latin typeface="Calibri" pitchFamily="34" charset="0"/>
              </a:rPr>
              <a:t>Event &amp; Time Based Playback, Investigator with IVAs</a:t>
            </a:r>
            <a:endParaRPr lang="en-US" sz="1600" b="1" dirty="0">
              <a:solidFill>
                <a:srgbClr val="31859B"/>
              </a:solidFill>
              <a:latin typeface="Calibri" pitchFamily="34" charset="0"/>
              <a:ea typeface="Calibri"/>
              <a:cs typeface="Calibri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Safeguard Evidence: </a:t>
            </a:r>
            <a:r>
              <a:rPr lang="en-US" sz="1600" dirty="0">
                <a:latin typeface="Calibri" pitchFamily="34" charset="0"/>
              </a:rPr>
              <a:t>Evidence Lock, Clip Export and NAS/FTP Support</a:t>
            </a:r>
            <a:endParaRPr lang="en-US" sz="1600" b="1" dirty="0">
              <a:latin typeface="Calibri" pitchFamily="34" charset="0"/>
              <a:ea typeface="Calibri"/>
              <a:cs typeface="Calibri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Store recordings for higher number of days &amp; at half the cost: </a:t>
            </a:r>
            <a:r>
              <a:rPr lang="en-US" sz="1600" dirty="0">
                <a:latin typeface="Calibri" pitchFamily="34" charset="0"/>
                <a:ea typeface="Calibri"/>
                <a:cs typeface="Calibri"/>
              </a:rPr>
              <a:t>Adaptive Recording, Camera-wise Recording Retention</a:t>
            </a:r>
            <a:endParaRPr lang="en-US" sz="1600" b="1" dirty="0">
              <a:latin typeface="Calibri" pitchFamily="34" charset="0"/>
              <a:ea typeface="Calibri"/>
              <a:cs typeface="Calibri"/>
            </a:endParaRPr>
          </a:p>
        </p:txBody>
      </p:sp>
      <p:pic>
        <p:nvPicPr>
          <p:cNvPr id="3074" name="Picture 2" descr="C:\Users\Nidhi\Google Drive\SATATYA\SOCIAL MEDIA PROMOTION\Hospitality\Prevent Loss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24891" y="1780315"/>
            <a:ext cx="5694219" cy="256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7830" y="794544"/>
            <a:ext cx="2241704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defRPr/>
            </a:pP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</a:rPr>
              <a:t>2. Quick Investigation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18" name="Group 17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20" name="Straight Connector 19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9" name="TextBox 18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itchFamily="34" charset="0"/>
                  <a:cs typeface="Arial" pitchFamily="34" charset="0"/>
                </a:rPr>
                <a:t>Our Solution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33341" y="1295456"/>
            <a:ext cx="6352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Incurring losses because of food and alcohol theft from hotel stores?</a:t>
            </a:r>
          </a:p>
          <a:p>
            <a:endParaRPr lang="en-US" sz="1600" b="1" dirty="0">
              <a:latin typeface="Calibri" pitchFamily="34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8681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dhi\Google Drive\SATATYA\SOCIAL MEDIA PROMOTION\Hospitality\Hotels_Integration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09204" y="1636650"/>
            <a:ext cx="5125593" cy="278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85720" y="4343376"/>
            <a:ext cx="8153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</a:rPr>
              <a:t>Occupancy control &amp; mapping success of events: </a:t>
            </a:r>
            <a:r>
              <a:rPr lang="en-US" sz="1600" dirty="0">
                <a:latin typeface="Calibri" pitchFamily="34" charset="0"/>
              </a:rPr>
              <a:t>People Counting, Vehicle Counting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</a:rPr>
              <a:t>Ensure amenity based access: </a:t>
            </a:r>
            <a:r>
              <a:rPr lang="en-US" sz="1600" dirty="0">
                <a:latin typeface="Calibri" pitchFamily="34" charset="0"/>
              </a:rPr>
              <a:t>Integration with Access Control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</a:rPr>
              <a:t>Ensure time based access: </a:t>
            </a:r>
            <a:r>
              <a:rPr lang="en-US" sz="1600" dirty="0">
                <a:latin typeface="Calibri" pitchFamily="34" charset="0"/>
              </a:rPr>
              <a:t>Loitering, Intrusion Detection and Alarms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</a:rPr>
              <a:t>Quick evacuation: </a:t>
            </a:r>
            <a:r>
              <a:rPr lang="en-US" sz="1600" dirty="0">
                <a:latin typeface="Calibri" pitchFamily="34" charset="0"/>
              </a:rPr>
              <a:t>Integration with Fire Alarms &amp; Smoke Detectors, People Counting and Two-way Audio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761" y="787625"/>
            <a:ext cx="1858522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defRPr/>
            </a:pP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</a:rPr>
              <a:t>3. Improve Safety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19" name="Group 18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21" name="Straight Connector 20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0" name="TextBox 19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itchFamily="34" charset="0"/>
                  <a:cs typeface="Arial" pitchFamily="34" charset="0"/>
                </a:rPr>
                <a:t>Our Solution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33341" y="1295456"/>
            <a:ext cx="6352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Managing multiple software systems at your hotel difficult?</a:t>
            </a:r>
          </a:p>
        </p:txBody>
      </p:sp>
    </p:spTree>
    <p:extLst>
      <p:ext uri="{BB962C8B-B14F-4D97-AF65-F5344CB8AC3E}">
        <p14:creationId xmlns:p14="http://schemas.microsoft.com/office/powerpoint/2010/main" val="578480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304" y="5562544"/>
            <a:ext cx="853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Calibri" pitchFamily="34" charset="0"/>
            </a:endParaRPr>
          </a:p>
          <a:p>
            <a:endParaRPr lang="en-US" sz="1400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143090" y="2844605"/>
            <a:ext cx="8000910" cy="660593"/>
          </a:xfrm>
          <a:prstGeom prst="rect">
            <a:avLst/>
          </a:prstGeom>
          <a:solidFill>
            <a:srgbClr val="47AFA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Enhance Customer Service</a:t>
            </a:r>
          </a:p>
          <a:p>
            <a:pPr lvl="3">
              <a:buFont typeface="Arial" panose="020B0604020202020204" pitchFamily="34" charset="0"/>
              <a:buNone/>
            </a:pPr>
            <a:r>
              <a:rPr lang="en-US" sz="1400" b="1" i="1" dirty="0">
                <a:solidFill>
                  <a:schemeClr val="bg1"/>
                </a:solidFill>
                <a:latin typeface="Calibri" pitchFamily="34" charset="0"/>
              </a:rPr>
              <a:t>~ For a memorable customer experience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0724" y="2584846"/>
            <a:ext cx="1063137" cy="1180110"/>
            <a:chOff x="6024225" y="4288124"/>
            <a:chExt cx="1063137" cy="1180110"/>
          </a:xfrm>
        </p:grpSpPr>
        <p:sp>
          <p:nvSpPr>
            <p:cNvPr id="8" name="Hexagon 7"/>
            <p:cNvSpPr/>
            <p:nvPr/>
          </p:nvSpPr>
          <p:spPr bwMode="auto">
            <a:xfrm rot="5400000">
              <a:off x="5965739" y="4346610"/>
              <a:ext cx="1180110" cy="1063137"/>
            </a:xfrm>
            <a:prstGeom prst="hexagon">
              <a:avLst/>
            </a:prstGeom>
            <a:solidFill>
              <a:srgbClr val="47AFA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pic>
          <p:nvPicPr>
            <p:cNvPr id="9" name="Picture 7" descr="C:\Users\Nidhi\Downloads\bell-boy (1)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94"/>
            <a:stretch/>
          </p:blipFill>
          <p:spPr bwMode="auto">
            <a:xfrm>
              <a:off x="6205236" y="4532084"/>
              <a:ext cx="726495" cy="604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7346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98" y="4798792"/>
            <a:ext cx="7695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</a:rPr>
              <a:t>Cost effective random checks like chefs wearing cap while cooking, timeliness in serving food in restaurant: </a:t>
            </a:r>
            <a:r>
              <a:rPr lang="en-US" sz="1600" dirty="0">
                <a:latin typeface="Calibri" pitchFamily="34" charset="0"/>
              </a:rPr>
              <a:t>Edge recording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</a:rPr>
              <a:t>Ensure process compliance like guard greeting guests, serving welcome drink, timeliness in check-in/check-outs, etc.: </a:t>
            </a:r>
            <a:r>
              <a:rPr lang="en-US" sz="1600" dirty="0">
                <a:latin typeface="Calibri" pitchFamily="34" charset="0"/>
              </a:rPr>
              <a:t>Daily Highlights</a:t>
            </a:r>
            <a:endParaRPr lang="en-US" sz="1600" b="1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</a:rPr>
              <a:t>Excellent tool for customer service training: </a:t>
            </a:r>
            <a:r>
              <a:rPr lang="en-US" sz="1600" dirty="0">
                <a:latin typeface="Calibri" pitchFamily="34" charset="0"/>
              </a:rPr>
              <a:t>Clip export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111" y="762070"/>
            <a:ext cx="2934265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defRPr/>
            </a:pP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</a:rPr>
              <a:t>1. Enhance Customer Service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13" name="Group 12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15" name="Straight Connector 14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4" name="TextBox 13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itchFamily="34" charset="0"/>
                  <a:cs typeface="Arial" pitchFamily="34" charset="0"/>
                </a:rPr>
                <a:t>Our Solution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1110" y="1219258"/>
            <a:ext cx="8153186" cy="3454310"/>
            <a:chOff x="381110" y="1143060"/>
            <a:chExt cx="8153186" cy="3454310"/>
          </a:xfrm>
        </p:grpSpPr>
        <p:pic>
          <p:nvPicPr>
            <p:cNvPr id="5122" name="Picture 2" descr="C:\Users\Nidhi\Google Drive\SATATYA\SOCIAL MEDIA PROMOTION\Hospitality\Hotels_Improve Productivity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86060" y="1143060"/>
              <a:ext cx="4767498" cy="3454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81110" y="1600248"/>
              <a:ext cx="815318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alibri" pitchFamily="34" charset="0"/>
                  <a:ea typeface="Calibri"/>
                  <a:cs typeface="Calibri"/>
                </a:rPr>
                <a:t>Ensuring process compliance like following of hotel standards by staff a costly/timely affair?</a:t>
              </a: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2382311" y="4495772"/>
              <a:ext cx="1580105" cy="100584"/>
            </a:xfrm>
            <a:prstGeom prst="rect">
              <a:avLst/>
            </a:prstGeom>
            <a:solidFill>
              <a:srgbClr val="E4E2E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2362258" y="4419574"/>
              <a:ext cx="228594" cy="152396"/>
            </a:xfrm>
            <a:prstGeom prst="rect">
              <a:avLst/>
            </a:prstGeom>
            <a:solidFill>
              <a:srgbClr val="E4E2E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590852" y="4419574"/>
              <a:ext cx="304792" cy="152396"/>
            </a:xfrm>
            <a:prstGeom prst="rect">
              <a:avLst/>
            </a:prstGeom>
            <a:solidFill>
              <a:srgbClr val="E4E2E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2286060" y="4495772"/>
              <a:ext cx="0" cy="761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E4E2E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Rectangle 20"/>
            <p:cNvSpPr/>
            <p:nvPr/>
          </p:nvSpPr>
          <p:spPr bwMode="auto">
            <a:xfrm>
              <a:off x="2286060" y="4413476"/>
              <a:ext cx="152396" cy="182880"/>
            </a:xfrm>
            <a:prstGeom prst="rect">
              <a:avLst/>
            </a:prstGeom>
            <a:solidFill>
              <a:srgbClr val="E4E2E1"/>
            </a:solidFill>
            <a:ln w="9525" cap="flat" cmpd="sng" algn="ctr">
              <a:solidFill>
                <a:srgbClr val="E4E2E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7984908"/>
      </p:ext>
    </p:extLst>
  </p:cSld>
  <p:clrMapOvr>
    <a:masterClrMapping/>
  </p:clrMapOvr>
</p:sld>
</file>

<file path=ppt/theme/theme1.xml><?xml version="1.0" encoding="utf-8"?>
<a:theme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5_Office Theme">
  <a:themeElements>
    <a:clrScheme name="2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5_Office Them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2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29067</TotalTime>
  <Pages>0</Pages>
  <Words>992</Words>
  <Characters>0</Characters>
  <Application>Microsoft Office PowerPoint</Application>
  <DocSecurity>0</DocSecurity>
  <PresentationFormat>On-screen Show (4:3)</PresentationFormat>
  <Lines>0</Lines>
  <Paragraphs>109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SimSun</vt:lpstr>
      <vt:lpstr>Arial</vt:lpstr>
      <vt:lpstr>Calibri</vt:lpstr>
      <vt:lpstr>13_Office Theme</vt:lpstr>
      <vt:lpstr>25_Office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MatrixComSec Pvt.Ltd.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MatrixComSec Pvt.Ltd.</dc:creator>
  <cp:lastModifiedBy>Nidhi Nair</cp:lastModifiedBy>
  <cp:revision>1967</cp:revision>
  <cp:lastPrinted>2014-12-03T11:38:00Z</cp:lastPrinted>
  <dcterms:created xsi:type="dcterms:W3CDTF">2014-10-29T05:57:00Z</dcterms:created>
  <dcterms:modified xsi:type="dcterms:W3CDTF">2016-12-19T11:42:58Z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1033-9.1.0.4759</vt:lpwstr>
  </property>
</Properties>
</file>