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6"/>
  </p:notesMasterIdLst>
  <p:handoutMasterIdLst>
    <p:handoutMasterId r:id="rId17"/>
  </p:handoutMasterIdLst>
  <p:sldIdLst>
    <p:sldId id="256" r:id="rId3"/>
    <p:sldId id="467" r:id="rId4"/>
    <p:sldId id="487" r:id="rId5"/>
    <p:sldId id="485" r:id="rId6"/>
    <p:sldId id="475" r:id="rId7"/>
    <p:sldId id="483" r:id="rId8"/>
    <p:sldId id="482" r:id="rId9"/>
    <p:sldId id="486" r:id="rId10"/>
    <p:sldId id="479" r:id="rId11"/>
    <p:sldId id="488" r:id="rId12"/>
    <p:sldId id="484" r:id="rId13"/>
    <p:sldId id="489" r:id="rId14"/>
    <p:sldId id="431" r:id="rId1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SimSun"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SimSun"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SimSun"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SimSun"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extLst>
    <p:ext uri="{EFAFB233-063F-42B5-8137-9DF3F51BA10A}">
      <p15:sldGuideLst xmlns:p15="http://schemas.microsoft.com/office/powerpoint/2012/main">
        <p15:guide id="1" orient="horz" pos="214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7AFAD"/>
    <a:srgbClr val="4DB39F"/>
    <a:srgbClr val="01A3B0"/>
    <a:srgbClr val="00A3B1"/>
    <a:srgbClr val="4BAE9A"/>
    <a:srgbClr val="663300"/>
    <a:srgbClr val="92D050"/>
    <a:srgbClr val="01A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5" autoAdjust="0"/>
    <p:restoredTop sz="93250" autoAdjust="0"/>
  </p:normalViewPr>
  <p:slideViewPr>
    <p:cSldViewPr>
      <p:cViewPr varScale="1">
        <p:scale>
          <a:sx n="64" d="100"/>
          <a:sy n="64" d="100"/>
        </p:scale>
        <p:origin x="1416" y="60"/>
      </p:cViewPr>
      <p:guideLst>
        <p:guide orient="horz" pos="2141"/>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56" d="100"/>
          <a:sy n="56" d="100"/>
        </p:scale>
        <p:origin x="-2856" y="-84"/>
      </p:cViewPr>
      <p:guideLst>
        <p:guide orient="horz" pos="2880"/>
        <p:guide pos="2160"/>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E669D85-4227-4FED-AF8A-23916408831B}" type="datetimeFigureOut">
              <a:rPr lang="en-US"/>
              <a:pPr>
                <a:defRPr/>
              </a:pPr>
              <a:t>01-Dec-16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271E4C4-3CAE-4F36-B131-7FF5395696D5}" type="slidenum">
              <a:rPr lang="en-US"/>
              <a:pPr>
                <a:defRPr/>
              </a:pPr>
              <a:t>‹#›</a:t>
            </a:fld>
            <a:endParaRPr lang="en-US"/>
          </a:p>
        </p:txBody>
      </p:sp>
    </p:spTree>
    <p:extLst>
      <p:ext uri="{BB962C8B-B14F-4D97-AF65-F5344CB8AC3E}">
        <p14:creationId xmlns:p14="http://schemas.microsoft.com/office/powerpoint/2010/main" val="234110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31" tIns="47265" rIns="94531" bIns="47265" numCol="1" anchor="t" anchorCtr="0" compatLnSpc="1">
            <a:prstTxWarp prst="textNoShape">
              <a:avLst/>
            </a:prstTxWarp>
          </a:bodyPr>
          <a:lstStyle>
            <a:lvl1pPr eaLnBrk="1" hangingPunct="1">
              <a:buFont typeface="Arial" panose="020B0604020202020204" pitchFamily="34" charset="0"/>
              <a:buNone/>
              <a:defRPr sz="1200">
                <a:latin typeface="Arial" pitchFamily="34" charset="0"/>
              </a:defRPr>
            </a:lvl1pPr>
          </a:lstStyle>
          <a:p>
            <a:pPr>
              <a:defRPr/>
            </a:pPr>
            <a:endParaRPr lang="en-US" altLang="en-US"/>
          </a:p>
        </p:txBody>
      </p:sp>
      <p:sp>
        <p:nvSpPr>
          <p:cNvPr id="3075" name="Date Placeholder 2"/>
          <p:cNvSpPr>
            <a:spLocks noGrp="1" noChangeArrowheads="1"/>
          </p:cNvSpPr>
          <p:nvPr>
            <p:ph type="dt" idx="1"/>
          </p:nvPr>
        </p:nvSpPr>
        <p:spPr bwMode="auto">
          <a:xfrm>
            <a:off x="3883025"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31" tIns="47265" rIns="94531" bIns="47265" numCol="1" anchor="t" anchorCtr="0" compatLnSpc="1">
            <a:prstTxWarp prst="textNoShape">
              <a:avLst/>
            </a:prstTxWarp>
          </a:bodyPr>
          <a:lstStyle>
            <a:lvl1pPr algn="r" eaLnBrk="1" hangingPunct="1">
              <a:buFont typeface="Arial" panose="020B0604020202020204" pitchFamily="34" charset="0"/>
              <a:buNone/>
              <a:defRPr>
                <a:latin typeface="Arial" pitchFamily="34" charset="0"/>
              </a:defRPr>
            </a:lvl1pPr>
          </a:lstStyle>
          <a:p>
            <a:pPr>
              <a:defRPr/>
            </a:pPr>
            <a:fld id="{3F6A6357-07AC-47C3-A1E8-A12F45624E91}" type="datetime1">
              <a:rPr lang="en-US" altLang="en-US"/>
              <a:pPr>
                <a:defRPr/>
              </a:pPr>
              <a:t>01-Dec-16</a:t>
            </a:fld>
            <a:endParaRPr lang="en-US" altLang="en-US" sz="1200" dirty="0"/>
          </a:p>
        </p:txBody>
      </p:sp>
      <p:sp>
        <p:nvSpPr>
          <p:cNvPr id="12292" name="Slide Image Placeholder 3"/>
          <p:cNvSpPr>
            <a:spLocks noGrp="1" noRot="1" noChangeAspect="1" noChangeArrowheads="1"/>
          </p:cNvSpPr>
          <p:nvPr>
            <p:ph type="sldImg" idx="2"/>
          </p:nvPr>
        </p:nvSpPr>
        <p:spPr bwMode="auto">
          <a:xfrm>
            <a:off x="1370013" y="1143000"/>
            <a:ext cx="411638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Notes Placeholder 4"/>
          <p:cNvSpPr>
            <a:spLocks noGrp="1" noRot="1" noChangeAspect="1" noChangeArrowheads="1"/>
          </p:cNvSpPr>
          <p:nvPr/>
        </p:nvSpPr>
        <p:spPr bwMode="auto">
          <a:xfrm>
            <a:off x="684213"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31" tIns="47265" rIns="94531" bIns="47265"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spcBef>
                <a:spcPct val="30000"/>
              </a:spcBef>
              <a:buFont typeface="Arial" panose="020B0604020202020204" pitchFamily="34" charset="0"/>
              <a:buNone/>
              <a:defRPr/>
            </a:pPr>
            <a:r>
              <a:rPr lang="en-US" altLang="en-US" sz="1200" dirty="0"/>
              <a:t>Click to edit Master text styles</a:t>
            </a:r>
          </a:p>
          <a:p>
            <a:pPr>
              <a:spcBef>
                <a:spcPct val="30000"/>
              </a:spcBef>
              <a:buFont typeface="Arial" panose="020B0604020202020204" pitchFamily="34" charset="0"/>
              <a:buNone/>
              <a:defRPr/>
            </a:pPr>
            <a:r>
              <a:rPr lang="en-US" altLang="en-US" sz="1200" dirty="0"/>
              <a:t>Second level</a:t>
            </a:r>
          </a:p>
          <a:p>
            <a:pPr>
              <a:spcBef>
                <a:spcPct val="30000"/>
              </a:spcBef>
              <a:buFont typeface="Arial" panose="020B0604020202020204" pitchFamily="34" charset="0"/>
              <a:buNone/>
              <a:defRPr/>
            </a:pPr>
            <a:r>
              <a:rPr lang="en-US" altLang="en-US" sz="1200" dirty="0"/>
              <a:t>Third level</a:t>
            </a:r>
          </a:p>
          <a:p>
            <a:pPr>
              <a:spcBef>
                <a:spcPct val="30000"/>
              </a:spcBef>
              <a:buFont typeface="Arial" panose="020B0604020202020204" pitchFamily="34" charset="0"/>
              <a:buNone/>
              <a:defRPr/>
            </a:pPr>
            <a:r>
              <a:rPr lang="en-US" altLang="en-US" sz="1200" dirty="0"/>
              <a:t>Fourth level</a:t>
            </a:r>
          </a:p>
          <a:p>
            <a:pPr>
              <a:spcBef>
                <a:spcPct val="30000"/>
              </a:spcBef>
              <a:buFont typeface="Arial" panose="020B0604020202020204" pitchFamily="34" charset="0"/>
              <a:buNone/>
              <a:defRPr/>
            </a:pPr>
            <a:r>
              <a:rPr lang="en-US" altLang="en-US" sz="1200" dirty="0"/>
              <a:t>Fifth level</a:t>
            </a:r>
          </a:p>
        </p:txBody>
      </p:sp>
      <p:sp>
        <p:nvSpPr>
          <p:cNvPr id="3078" name="Footer Placeholder 5"/>
          <p:cNvSpPr>
            <a:spLocks noGrp="1" noChangeArrowheads="1"/>
          </p:cNvSpPr>
          <p:nvPr>
            <p:ph type="ftr" sz="quarter" idx="4"/>
          </p:nvPr>
        </p:nvSpPr>
        <p:spPr bwMode="auto">
          <a:xfrm>
            <a:off x="0" y="8683625"/>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31" tIns="47265" rIns="94531" bIns="47265" numCol="1" anchor="b" anchorCtr="0" compatLnSpc="1">
            <a:prstTxWarp prst="textNoShape">
              <a:avLst/>
            </a:prstTxWarp>
          </a:bodyPr>
          <a:lstStyle>
            <a:lvl1pPr eaLnBrk="1" hangingPunct="1">
              <a:buFont typeface="Arial" panose="020B0604020202020204" pitchFamily="34" charset="0"/>
              <a:buNone/>
              <a:defRPr sz="1200">
                <a:latin typeface="Arial" pitchFamily="34" charset="0"/>
              </a:defRPr>
            </a:lvl1pPr>
          </a:lstStyle>
          <a:p>
            <a:pPr>
              <a:defRPr/>
            </a:pPr>
            <a:endParaRPr lang="en-US" altLang="en-US"/>
          </a:p>
        </p:txBody>
      </p:sp>
      <p:sp>
        <p:nvSpPr>
          <p:cNvPr id="3079" name="Slide Number Placeholder 6"/>
          <p:cNvSpPr>
            <a:spLocks noGrp="1" noChangeArrowheads="1"/>
          </p:cNvSpPr>
          <p:nvPr>
            <p:ph type="sldNum" sz="quarter" idx="5"/>
          </p:nvPr>
        </p:nvSpPr>
        <p:spPr bwMode="auto">
          <a:xfrm>
            <a:off x="3883025"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31" tIns="47265" rIns="94531" bIns="47265" numCol="1" anchor="b" anchorCtr="0" compatLnSpc="1">
            <a:prstTxWarp prst="textNoShape">
              <a:avLst/>
            </a:prstTxWarp>
          </a:bodyPr>
          <a:lstStyle>
            <a:lvl1pPr algn="r" eaLnBrk="1" hangingPunct="1">
              <a:buFont typeface="Arial" charset="0"/>
              <a:buNone/>
              <a:defRPr/>
            </a:lvl1pPr>
          </a:lstStyle>
          <a:p>
            <a:pPr>
              <a:defRPr/>
            </a:pPr>
            <a:fld id="{1A404602-C881-42B6-9236-DF5F30583554}" type="slidenum">
              <a:rPr lang="en-US" altLang="en-US"/>
              <a:pPr>
                <a:defRPr/>
              </a:pPr>
              <a:t>‹#›</a:t>
            </a:fld>
            <a:endParaRPr lang="en-US" altLang="en-US" sz="1200"/>
          </a:p>
        </p:txBody>
      </p:sp>
    </p:spTree>
    <p:extLst>
      <p:ext uri="{BB962C8B-B14F-4D97-AF65-F5344CB8AC3E}">
        <p14:creationId xmlns:p14="http://schemas.microsoft.com/office/powerpoint/2010/main" val="1829576566"/>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370013" y="1143000"/>
            <a:ext cx="4116387" cy="3086100"/>
          </a:xfrm>
        </p:spPr>
      </p:sp>
      <p:sp>
        <p:nvSpPr>
          <p:cNvPr id="1331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charset="0"/>
                <a:ea typeface="SimSun" pitchFamily="2" charset="-122"/>
              </a:defRPr>
            </a:lvl1pPr>
            <a:lvl2pPr marL="742950" indent="-285750">
              <a:defRPr>
                <a:solidFill>
                  <a:schemeClr val="tx1"/>
                </a:solidFill>
                <a:latin typeface="Arial" charset="0"/>
                <a:ea typeface="SimSun" pitchFamily="2" charset="-122"/>
              </a:defRPr>
            </a:lvl2pPr>
            <a:lvl3pPr marL="1143000" indent="-228600">
              <a:defRPr>
                <a:solidFill>
                  <a:schemeClr val="tx1"/>
                </a:solidFill>
                <a:latin typeface="Arial" charset="0"/>
                <a:ea typeface="SimSun" pitchFamily="2" charset="-122"/>
              </a:defRPr>
            </a:lvl3pPr>
            <a:lvl4pPr marL="1600200" indent="-228600">
              <a:defRPr>
                <a:solidFill>
                  <a:schemeClr val="tx1"/>
                </a:solidFill>
                <a:latin typeface="Arial" charset="0"/>
                <a:ea typeface="SimSun" pitchFamily="2" charset="-122"/>
              </a:defRPr>
            </a:lvl4pPr>
            <a:lvl5pPr marL="2057400" indent="-22860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fld id="{6B83477C-62BC-4BA8-9B7B-76141F385F1F}" type="slidenum">
              <a:rPr lang="en-US" altLang="en-US"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10</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sz="1200" dirty="0">
              <a:latin typeface="Calibri" pitchFamily="34" charset="0"/>
            </a:endParaRPr>
          </a:p>
          <a:p>
            <a:pPr marL="285750" indent="-285750">
              <a:buFont typeface="Arial" pitchFamily="34" charset="0"/>
              <a:buChar char="•"/>
            </a:pPr>
            <a:r>
              <a:rPr lang="en-US" sz="1200" dirty="0">
                <a:latin typeface="Calibri" pitchFamily="34" charset="0"/>
              </a:rPr>
              <a:t>TCP Based Notifications: Ensure no breakdowns of security systems against power failures, tampering, etc.  Within 5Kbps bandwidth</a:t>
            </a:r>
          </a:p>
          <a:p>
            <a:pPr marL="285750" indent="-285750">
              <a:buFont typeface="Arial" pitchFamily="34" charset="0"/>
              <a:buChar char="•"/>
            </a:pPr>
            <a:r>
              <a:rPr lang="en-US" sz="1200" dirty="0">
                <a:latin typeface="Calibri" pitchFamily="34" charset="0"/>
              </a:rPr>
              <a:t>Health Status</a:t>
            </a:r>
          </a:p>
          <a:p>
            <a:pPr marL="285750" indent="-285750">
              <a:buFont typeface="Arial" pitchFamily="34" charset="0"/>
              <a:buChar char="•"/>
            </a:pPr>
            <a:r>
              <a:rPr lang="en-US" sz="1200" dirty="0">
                <a:latin typeface="Calibri" pitchFamily="34" charset="0"/>
              </a:rPr>
              <a:t>Instant support and service</a:t>
            </a:r>
          </a:p>
          <a:p>
            <a:pPr marL="285750" indent="-285750">
              <a:buFont typeface="Arial" pitchFamily="34" charset="0"/>
              <a:buChar char="•"/>
            </a:pPr>
            <a:r>
              <a:rPr lang="en-US" sz="1200" dirty="0">
                <a:latin typeface="Calibri" pitchFamily="34" charset="0"/>
              </a:rPr>
              <a:t>Timely updates on any advancements on product front</a:t>
            </a:r>
          </a:p>
          <a:p>
            <a:endParaRPr lang="en-US" sz="1200" b="1" dirty="0">
              <a:latin typeface="Calibri" pitchFamily="34" charset="0"/>
            </a:endParaRPr>
          </a:p>
          <a:p>
            <a:r>
              <a:rPr lang="en-US" sz="1200" b="1" dirty="0">
                <a:latin typeface="Calibri" pitchFamily="34" charset="0"/>
              </a:rPr>
              <a:t>SMART DASHBOARD ANALYTICS AND PUSH NOTIFICATIONS KEEP YOU UPDATED ABOUT FUNCTIONING STATUS OF THE SECURITY SYSTEMS TO AVOID BREAKDOWNS</a:t>
            </a: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11</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sz="1200" dirty="0">
              <a:latin typeface="Calibri" pitchFamily="34" charset="0"/>
            </a:endParaRPr>
          </a:p>
          <a:p>
            <a:pPr marL="285750" indent="-285750">
              <a:buFont typeface="Arial" pitchFamily="34" charset="0"/>
              <a:buChar char="•"/>
            </a:pPr>
            <a:r>
              <a:rPr lang="en-US" sz="1200" dirty="0">
                <a:latin typeface="Calibri" pitchFamily="34" charset="0"/>
              </a:rPr>
              <a:t>TCP Based Notifications: Ensure no breakdowns of security systems against power failures, tampering, etc.  Within 5Kbps bandwidth</a:t>
            </a:r>
          </a:p>
          <a:p>
            <a:pPr marL="285750" indent="-285750">
              <a:buFont typeface="Arial" pitchFamily="34" charset="0"/>
              <a:buChar char="•"/>
            </a:pPr>
            <a:r>
              <a:rPr lang="en-US" sz="1200" dirty="0">
                <a:latin typeface="Calibri" pitchFamily="34" charset="0"/>
              </a:rPr>
              <a:t>Health Status</a:t>
            </a:r>
          </a:p>
          <a:p>
            <a:pPr marL="285750" indent="-285750">
              <a:buFont typeface="Arial" pitchFamily="34" charset="0"/>
              <a:buChar char="•"/>
            </a:pPr>
            <a:r>
              <a:rPr lang="en-US" sz="1200" dirty="0">
                <a:latin typeface="Calibri" pitchFamily="34" charset="0"/>
              </a:rPr>
              <a:t>Instant support and service</a:t>
            </a:r>
          </a:p>
          <a:p>
            <a:pPr marL="285750" indent="-285750">
              <a:buFont typeface="Arial" pitchFamily="34" charset="0"/>
              <a:buChar char="•"/>
            </a:pPr>
            <a:r>
              <a:rPr lang="en-US" sz="1200" dirty="0">
                <a:latin typeface="Calibri" pitchFamily="34" charset="0"/>
              </a:rPr>
              <a:t>Timely updates on any advancements on product front</a:t>
            </a:r>
          </a:p>
          <a:p>
            <a:endParaRPr lang="en-US" sz="1200" b="1" dirty="0">
              <a:latin typeface="Calibri" pitchFamily="34" charset="0"/>
            </a:endParaRPr>
          </a:p>
          <a:p>
            <a:r>
              <a:rPr lang="en-US" sz="1200" b="1" dirty="0">
                <a:latin typeface="Calibri" pitchFamily="34" charset="0"/>
              </a:rPr>
              <a:t>SMART DASHBOARD ANALYTICS AND PUSH NOTIFICATIONS KEEP YOU UPDATED ABOUT FUNCTIONING STATUS OF THE SECURITY SYSTEMS TO AVOID BREAKDOWNS</a:t>
            </a: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12</a:t>
            </a:fld>
            <a:endParaRPr lang="en-US" altLang="en-US" sz="1200"/>
          </a:p>
        </p:txBody>
      </p:sp>
    </p:spTree>
    <p:extLst>
      <p:ext uri="{BB962C8B-B14F-4D97-AF65-F5344CB8AC3E}">
        <p14:creationId xmlns:p14="http://schemas.microsoft.com/office/powerpoint/2010/main" val="385183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2</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3</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4</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285750" indent="-285750">
              <a:buFont typeface="Arial" pitchFamily="34" charset="0"/>
              <a:buChar char="•"/>
            </a:pPr>
            <a:r>
              <a:rPr lang="en-US" sz="1200" b="0" i="0" kern="1200" dirty="0">
                <a:solidFill>
                  <a:schemeClr val="tx1"/>
                </a:solidFill>
                <a:effectLst/>
                <a:latin typeface="Arial" panose="020B0604020202020204" pitchFamily="34" charset="0"/>
                <a:ea typeface="SimSun" panose="02010600030101010101" pitchFamily="2" charset="-122"/>
                <a:cs typeface="+mn-cs"/>
              </a:rPr>
              <a:t>Trained staff in a central operations center can observe multiple patients over the facility's existing network, quickly alerting staff when intervention is needed </a:t>
            </a:r>
          </a:p>
          <a:p>
            <a:pPr marL="285750" indent="-285750">
              <a:buFont typeface="Arial" pitchFamily="34" charset="0"/>
              <a:buChar char="•"/>
            </a:pPr>
            <a:r>
              <a:rPr lang="en-US" sz="1200" b="0" i="0" kern="1200" dirty="0">
                <a:solidFill>
                  <a:schemeClr val="tx1"/>
                </a:solidFill>
                <a:effectLst/>
                <a:latin typeface="Calibri" pitchFamily="34" charset="0"/>
                <a:ea typeface="SimSun" panose="02010600030101010101" pitchFamily="2" charset="-122"/>
                <a:cs typeface="+mn-cs"/>
              </a:rPr>
              <a:t>H</a:t>
            </a:r>
            <a:r>
              <a:rPr lang="en-US" sz="1200" b="0" i="0" kern="1200" dirty="0">
                <a:solidFill>
                  <a:schemeClr val="tx1"/>
                </a:solidFill>
                <a:effectLst/>
                <a:latin typeface="Arial" panose="020B0604020202020204" pitchFamily="34" charset="0"/>
                <a:ea typeface="SimSun" panose="02010600030101010101" pitchFamily="2" charset="-122"/>
                <a:cs typeface="+mn-cs"/>
              </a:rPr>
              <a:t>ospital personnel can gain earlier awareness of incidents that can compromise patient safety by using video analytics software to send an alert based on loitering, boundary crossing, or queue length.</a:t>
            </a: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5</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pPr fontAlgn="base"/>
            <a:r>
              <a:rPr lang="en-US" sz="1200" b="0" i="0" u="none" strike="noStrike" kern="1200" dirty="0">
                <a:solidFill>
                  <a:schemeClr val="tx1"/>
                </a:solidFill>
                <a:effectLst/>
                <a:latin typeface="Arial" panose="020B0604020202020204" pitchFamily="34" charset="0"/>
                <a:ea typeface="SimSun" panose="02010600030101010101" pitchFamily="2" charset="-122"/>
                <a:cs typeface="+mn-cs"/>
              </a:rPr>
              <a:t>rug diversion is a problem not only in the main pharmacy, but also in satellite pharmacies, dispensing areas on the floor, loading docks, and other areas of the hospital. One cost is financial loss. Another is the safety risk resulting from substitution of saline for morphine, for example. Video surveillance can also help hospitals identify healthcare personnel who divert drugs for personal use.</a:t>
            </a:r>
          </a:p>
          <a:p>
            <a:pPr fontAlgn="base"/>
            <a:r>
              <a:rPr lang="en-US" sz="1200" b="0" i="0" u="none" strike="noStrike" kern="1200" dirty="0">
                <a:solidFill>
                  <a:schemeClr val="tx1"/>
                </a:solidFill>
                <a:effectLst/>
                <a:latin typeface="Arial" panose="020B0604020202020204" pitchFamily="34" charset="0"/>
                <a:ea typeface="SimSun" panose="02010600030101010101" pitchFamily="2" charset="-122"/>
                <a:cs typeface="+mn-cs"/>
              </a:rPr>
              <a:t>Prominent video surveillance cameras can help deter drug diversion (Figure 3). It is more effective to transmit video over the network for central storage than to store it locally, because centrally stored video remains available even if the perpetrators damage local equipment. Video analytics software that detects loitering can send an alert if an individual remains in a drug-dispensing area or adjacent area longer than a specified time.</a:t>
            </a: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6</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285750" indent="-285750">
              <a:buFont typeface="Arial" pitchFamily="34" charset="0"/>
              <a:buChar char="•"/>
            </a:pP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7</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8</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285750" indent="-285750">
              <a:buFont typeface="Arial" pitchFamily="34" charset="0"/>
              <a:buChar char="•"/>
            </a:pPr>
            <a:r>
              <a:rPr lang="en-US" sz="1200" dirty="0">
                <a:latin typeface="Calibri" pitchFamily="34" charset="0"/>
              </a:rPr>
              <a:t>Compliance of safety and cleanliness standards by staff like Chef wearing cap while cooking in the kitchen, proper washing of utensils and vegetables</a:t>
            </a:r>
          </a:p>
          <a:p>
            <a:pPr marL="285750" indent="-285750">
              <a:buFont typeface="Arial" pitchFamily="34" charset="0"/>
              <a:buChar char="•"/>
            </a:pPr>
            <a:r>
              <a:rPr lang="en-US" sz="1200" dirty="0">
                <a:latin typeface="Calibri" pitchFamily="34" charset="0"/>
              </a:rPr>
              <a:t>Checking of staff meeting customer service protocols like guards wishing guests at the entrance, waiter serving welcome drink at the reception, etc.</a:t>
            </a:r>
          </a:p>
          <a:p>
            <a:pPr marL="285750" marR="0" indent="-285750" algn="l" defTabSz="0" rtl="0" eaLnBrk="0" fontAlgn="base" latinLnBrk="0" hangingPunct="0">
              <a:lnSpc>
                <a:spcPct val="100000"/>
              </a:lnSpc>
              <a:spcBef>
                <a:spcPct val="30000"/>
              </a:spcBef>
              <a:spcAft>
                <a:spcPct val="0"/>
              </a:spcAft>
              <a:buClrTx/>
              <a:buSzTx/>
              <a:buFont typeface="Arial" pitchFamily="34" charset="0"/>
              <a:buChar char="•"/>
              <a:tabLst/>
              <a:defRPr/>
            </a:pPr>
            <a:r>
              <a:rPr lang="en-US" sz="1200" dirty="0">
                <a:latin typeface="Calibri" pitchFamily="34" charset="0"/>
              </a:rPr>
              <a:t>Bring streams to central location only when required, instead of sending streams continuously and save huge bandwidth costs</a:t>
            </a:r>
          </a:p>
          <a:p>
            <a:pPr marL="285750" indent="-285750">
              <a:buFont typeface="Arial" pitchFamily="34" charset="0"/>
              <a:buChar char="•"/>
            </a:pP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9</a:t>
            </a:fld>
            <a:endParaRPr lang="en-US" altLang="en-US" sz="1200"/>
          </a:p>
        </p:txBody>
      </p:sp>
    </p:spTree>
    <p:extLst>
      <p:ext uri="{BB962C8B-B14F-4D97-AF65-F5344CB8AC3E}">
        <p14:creationId xmlns:p14="http://schemas.microsoft.com/office/powerpoint/2010/main" val="371163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2"/>
          <p:cNvSpPr>
            <a:spLocks noGrp="1" noChangeArrowheads="1"/>
          </p:cNvSpPr>
          <p:nvPr>
            <p:ph type="dt" sz="half" idx="10"/>
          </p:nvPr>
        </p:nvSpPr>
        <p:spPr>
          <a:ln/>
        </p:spPr>
        <p:txBody>
          <a:bodyPr/>
          <a:lstStyle>
            <a:lvl1pPr>
              <a:defRPr/>
            </a:lvl1pPr>
          </a:lstStyle>
          <a:p>
            <a:pPr>
              <a:defRPr/>
            </a:pPr>
            <a:fld id="{4A89FB9A-8AC3-47C2-9D16-D4BA0B73F0E2}" type="datetime1">
              <a:rPr lang="en-US" altLang="en-US"/>
              <a:pPr>
                <a:defRPr/>
              </a:pPr>
              <a:t>01-Dec-16</a:t>
            </a:fld>
            <a:endParaRPr lang="en-US" altLang="en-US" sz="1800" dirty="0">
              <a:solidFill>
                <a:schemeClr val="tx1"/>
              </a:solidFill>
            </a:endParaRPr>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2E184AC2-0376-4622-92DD-7E71DBB62CA9}"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7881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7803C176-B226-4537-9556-268F53D902BB}" type="datetime1">
              <a:rPr lang="en-US" altLang="en-US"/>
              <a:pPr>
                <a:defRPr/>
              </a:pPr>
              <a:t>01-Dec-16</a:t>
            </a:fld>
            <a:endParaRPr lang="en-US" altLang="en-US" sz="1800" dirty="0">
              <a:solidFill>
                <a:schemeClr val="tx1"/>
              </a:solidFill>
            </a:endParaRPr>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5588DE47-8D6C-495D-85D6-30A24B9CA42D}"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39820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57594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6185"/>
            <a:ext cx="6019800" cy="57594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7D1F63DC-6FC3-471D-8CC1-C0E137A9F8F9}" type="datetime1">
              <a:rPr lang="en-US" altLang="en-US"/>
              <a:pPr>
                <a:defRPr/>
              </a:pPr>
              <a:t>01-Dec-16</a:t>
            </a:fld>
            <a:endParaRPr lang="en-US" altLang="en-US" sz="1800" dirty="0">
              <a:solidFill>
                <a:schemeClr val="tx1"/>
              </a:solidFill>
            </a:endParaRPr>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81915C78-7CD6-4C77-9422-BA3714D85EED}"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44474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2"/>
          <p:cNvSpPr>
            <a:spLocks noGrp="1" noChangeArrowheads="1"/>
          </p:cNvSpPr>
          <p:nvPr>
            <p:ph type="dt" sz="half" idx="10"/>
          </p:nvPr>
        </p:nvSpPr>
        <p:spPr>
          <a:ln/>
        </p:spPr>
        <p:txBody>
          <a:bodyPr/>
          <a:lstStyle>
            <a:lvl1pPr>
              <a:defRPr/>
            </a:lvl1pPr>
          </a:lstStyle>
          <a:p>
            <a:pPr>
              <a:defRPr/>
            </a:pPr>
            <a:fld id="{5E37DAEC-47A1-4C69-A5C4-4FF466BE224B}" type="datetime1">
              <a:rPr lang="en-US" altLang="en-US"/>
              <a:pPr>
                <a:defRPr/>
              </a:pPr>
              <a:t>01-Dec-16</a:t>
            </a:fld>
            <a:endParaRPr lang="en-US" altLang="en-US" sz="1800"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35BEB71B-8496-410D-8B45-539EAD93EE95}" type="slidenum">
              <a:rPr lang="en-US" altLang="en-US"/>
              <a:pPr>
                <a:defRPr/>
              </a:pPr>
              <a:t>‹#›</a:t>
            </a:fld>
            <a:endParaRPr lang="en-US" altLang="en-US" sz="1800"/>
          </a:p>
        </p:txBody>
      </p:sp>
    </p:spTree>
    <p:extLst>
      <p:ext uri="{BB962C8B-B14F-4D97-AF65-F5344CB8AC3E}">
        <p14:creationId xmlns:p14="http://schemas.microsoft.com/office/powerpoint/2010/main" val="90717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6CEB883F-9C5B-41C0-8745-D334A5E06710}" type="datetime1">
              <a:rPr lang="en-US" altLang="en-US"/>
              <a:pPr>
                <a:defRPr/>
              </a:pPr>
              <a:t>01-Dec-16</a:t>
            </a:fld>
            <a:endParaRPr lang="en-US" altLang="en-US" sz="1800"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090BCAE1-B1CA-4BFF-84C6-CB0F77115AD6}" type="slidenum">
              <a:rPr lang="en-US" altLang="en-US"/>
              <a:pPr>
                <a:defRPr/>
              </a:pPr>
              <a:t>‹#›</a:t>
            </a:fld>
            <a:endParaRPr lang="en-US" altLang="en-US" sz="1800"/>
          </a:p>
        </p:txBody>
      </p:sp>
    </p:spTree>
    <p:extLst>
      <p:ext uri="{BB962C8B-B14F-4D97-AF65-F5344CB8AC3E}">
        <p14:creationId xmlns:p14="http://schemas.microsoft.com/office/powerpoint/2010/main" val="410886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67"/>
            <a:ext cx="7886700" cy="285326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8934"/>
            <a:ext cx="7886700" cy="150071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2"/>
          <p:cNvSpPr>
            <a:spLocks noGrp="1" noChangeArrowheads="1"/>
          </p:cNvSpPr>
          <p:nvPr>
            <p:ph type="dt" sz="half" idx="10"/>
          </p:nvPr>
        </p:nvSpPr>
        <p:spPr>
          <a:ln/>
        </p:spPr>
        <p:txBody>
          <a:bodyPr/>
          <a:lstStyle>
            <a:lvl1pPr>
              <a:defRPr/>
            </a:lvl1pPr>
          </a:lstStyle>
          <a:p>
            <a:pPr>
              <a:defRPr/>
            </a:pPr>
            <a:fld id="{E1E9025D-2EA6-4B92-A8D4-53C49C257381}" type="datetime1">
              <a:rPr lang="en-US" altLang="en-US"/>
              <a:pPr>
                <a:defRPr/>
              </a:pPr>
              <a:t>01-Dec-16</a:t>
            </a:fld>
            <a:endParaRPr lang="en-US" altLang="en-US" sz="1800"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D6318110-9AE3-4B50-848B-E95B6EE8BEDA}" type="slidenum">
              <a:rPr lang="en-US" altLang="en-US"/>
              <a:pPr>
                <a:defRPr/>
              </a:pPr>
              <a:t>‹#›</a:t>
            </a:fld>
            <a:endParaRPr lang="en-US" altLang="en-US" sz="1800"/>
          </a:p>
        </p:txBody>
      </p:sp>
    </p:spTree>
    <p:extLst>
      <p:ext uri="{BB962C8B-B14F-4D97-AF65-F5344CB8AC3E}">
        <p14:creationId xmlns:p14="http://schemas.microsoft.com/office/powerpoint/2010/main" val="186123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ln/>
        </p:spPr>
        <p:txBody>
          <a:bodyPr/>
          <a:lstStyle>
            <a:lvl1pPr>
              <a:defRPr/>
            </a:lvl1pPr>
          </a:lstStyle>
          <a:p>
            <a:pPr>
              <a:defRPr/>
            </a:pPr>
            <a:fld id="{6B5017D8-E9F4-4D2D-969D-75F94E04BA6F}" type="datetime1">
              <a:rPr lang="en-US" altLang="en-US"/>
              <a:pPr>
                <a:defRPr/>
              </a:pPr>
              <a:t>01-Dec-16</a:t>
            </a:fld>
            <a:endParaRPr lang="en-US" altLang="en-US" sz="1800"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98FD73FF-4D52-4D38-9118-9E93A4832C64}" type="slidenum">
              <a:rPr lang="en-US" altLang="en-US"/>
              <a:pPr>
                <a:defRPr/>
              </a:pPr>
              <a:t>‹#›</a:t>
            </a:fld>
            <a:endParaRPr lang="en-US" altLang="en-US" sz="1800"/>
          </a:p>
        </p:txBody>
      </p:sp>
    </p:spTree>
    <p:extLst>
      <p:ext uri="{BB962C8B-B14F-4D97-AF65-F5344CB8AC3E}">
        <p14:creationId xmlns:p14="http://schemas.microsoft.com/office/powerpoint/2010/main" val="9473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6185"/>
            <a:ext cx="78867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6133"/>
            <a:ext cx="386873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6133"/>
            <a:ext cx="3887788"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noChangeArrowheads="1"/>
          </p:cNvSpPr>
          <p:nvPr>
            <p:ph type="dt" sz="half" idx="10"/>
          </p:nvPr>
        </p:nvSpPr>
        <p:spPr>
          <a:ln/>
        </p:spPr>
        <p:txBody>
          <a:bodyPr/>
          <a:lstStyle>
            <a:lvl1pPr>
              <a:defRPr/>
            </a:lvl1pPr>
          </a:lstStyle>
          <a:p>
            <a:pPr>
              <a:defRPr/>
            </a:pPr>
            <a:fld id="{92886565-0F26-4E16-B0EB-6177BF56E625}" type="datetime1">
              <a:rPr lang="en-US" altLang="en-US"/>
              <a:pPr>
                <a:defRPr/>
              </a:pPr>
              <a:t>01-Dec-16</a:t>
            </a:fld>
            <a:endParaRPr lang="en-US" altLang="en-US" sz="1800" dirty="0"/>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E6BBF347-0DC4-4157-9A56-7662D028A6FC}" type="slidenum">
              <a:rPr lang="en-US" altLang="en-US"/>
              <a:pPr>
                <a:defRPr/>
              </a:pPr>
              <a:t>‹#›</a:t>
            </a:fld>
            <a:endParaRPr lang="en-US" altLang="en-US" sz="1800"/>
          </a:p>
        </p:txBody>
      </p:sp>
    </p:spTree>
    <p:extLst>
      <p:ext uri="{BB962C8B-B14F-4D97-AF65-F5344CB8AC3E}">
        <p14:creationId xmlns:p14="http://schemas.microsoft.com/office/powerpoint/2010/main" val="293182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ln/>
        </p:spPr>
        <p:txBody>
          <a:bodyPr/>
          <a:lstStyle>
            <a:lvl1pPr>
              <a:defRPr/>
            </a:lvl1pPr>
          </a:lstStyle>
          <a:p>
            <a:pPr>
              <a:defRPr/>
            </a:pPr>
            <a:fld id="{9DD7AA3F-9205-4E0B-AEBA-BECBA3BDE0D4}" type="datetime1">
              <a:rPr lang="en-US" altLang="en-US"/>
              <a:pPr>
                <a:defRPr/>
              </a:pPr>
              <a:t>01-Dec-16</a:t>
            </a:fld>
            <a:endParaRPr lang="en-US" altLang="en-US" sz="1800" dirty="0"/>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9AC150BA-992C-4DD4-8793-F38F3F1979A9}" type="slidenum">
              <a:rPr lang="en-US" altLang="en-US"/>
              <a:pPr>
                <a:defRPr/>
              </a:pPr>
              <a:t>‹#›</a:t>
            </a:fld>
            <a:endParaRPr lang="en-US" altLang="en-US" sz="1800"/>
          </a:p>
        </p:txBody>
      </p:sp>
    </p:spTree>
    <p:extLst>
      <p:ext uri="{BB962C8B-B14F-4D97-AF65-F5344CB8AC3E}">
        <p14:creationId xmlns:p14="http://schemas.microsoft.com/office/powerpoint/2010/main" val="1889374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C3EC8330-DD13-4F04-A83F-4F0D74069C95}" type="datetime1">
              <a:rPr lang="en-US" altLang="en-US"/>
              <a:pPr>
                <a:defRPr/>
              </a:pPr>
              <a:t>01-Dec-16</a:t>
            </a:fld>
            <a:endParaRPr lang="en-US" altLang="en-US" sz="1800" dirty="0"/>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AB9D87FA-C68C-4A96-9D25-EA88D2A9053E}" type="slidenum">
              <a:rPr lang="en-US" altLang="en-US"/>
              <a:pPr>
                <a:defRPr/>
              </a:pPr>
              <a:t>‹#›</a:t>
            </a:fld>
            <a:endParaRPr lang="en-US" altLang="en-US" sz="1800"/>
          </a:p>
        </p:txBody>
      </p:sp>
    </p:spTree>
    <p:extLst>
      <p:ext uri="{BB962C8B-B14F-4D97-AF65-F5344CB8AC3E}">
        <p14:creationId xmlns:p14="http://schemas.microsoft.com/office/powerpoint/2010/main" val="62421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fld id="{416632CA-CDCE-410A-A708-5024953BE925}" type="datetime1">
              <a:rPr lang="en-US" altLang="en-US"/>
              <a:pPr>
                <a:defRPr/>
              </a:pPr>
              <a:t>01-Dec-16</a:t>
            </a:fld>
            <a:endParaRPr lang="en-US" altLang="en-US" sz="1800"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F16920C7-9483-4BA8-96E7-153DF4AA2FD4}" type="slidenum">
              <a:rPr lang="en-US" altLang="en-US"/>
              <a:pPr>
                <a:defRPr/>
              </a:pPr>
              <a:t>‹#›</a:t>
            </a:fld>
            <a:endParaRPr lang="en-US" altLang="en-US" sz="1800"/>
          </a:p>
        </p:txBody>
      </p:sp>
    </p:spTree>
    <p:extLst>
      <p:ext uri="{BB962C8B-B14F-4D97-AF65-F5344CB8AC3E}">
        <p14:creationId xmlns:p14="http://schemas.microsoft.com/office/powerpoint/2010/main" val="69266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F4F97306-2538-4942-BAF7-227F0E32E0A5}" type="datetime1">
              <a:rPr lang="en-US" altLang="en-US"/>
              <a:pPr>
                <a:defRPr/>
              </a:pPr>
              <a:t>01-Dec-16</a:t>
            </a:fld>
            <a:endParaRPr lang="en-US" altLang="en-US" sz="1800" dirty="0">
              <a:solidFill>
                <a:schemeClr val="tx1"/>
              </a:solidFill>
            </a:endParaRPr>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D8596491-AAAF-498A-8C8A-D5E6AE60B357}"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119680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fld id="{ECF6A92B-42AA-42EF-B913-B6AD74EE79C5}" type="datetime1">
              <a:rPr lang="en-US" altLang="en-US"/>
              <a:pPr>
                <a:defRPr/>
              </a:pPr>
              <a:t>01-Dec-16</a:t>
            </a:fld>
            <a:endParaRPr lang="en-US" altLang="en-US" sz="1800"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4F61E122-BFA5-42AC-87A8-F43850E5B29D}" type="slidenum">
              <a:rPr lang="en-US" altLang="en-US"/>
              <a:pPr>
                <a:defRPr/>
              </a:pPr>
              <a:t>‹#›</a:t>
            </a:fld>
            <a:endParaRPr lang="en-US" altLang="en-US" sz="1800"/>
          </a:p>
        </p:txBody>
      </p:sp>
    </p:spTree>
    <p:extLst>
      <p:ext uri="{BB962C8B-B14F-4D97-AF65-F5344CB8AC3E}">
        <p14:creationId xmlns:p14="http://schemas.microsoft.com/office/powerpoint/2010/main" val="2607893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DAF29542-F5C7-41E2-AF91-8D4C70A3B662}" type="datetime1">
              <a:rPr lang="en-US" altLang="en-US"/>
              <a:pPr>
                <a:defRPr/>
              </a:pPr>
              <a:t>01-Dec-16</a:t>
            </a:fld>
            <a:endParaRPr lang="en-US" altLang="en-US" sz="1800"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9F6E04F8-27F0-4838-90F3-ABA5D7E24E38}" type="slidenum">
              <a:rPr lang="en-US" altLang="en-US"/>
              <a:pPr>
                <a:defRPr/>
              </a:pPr>
              <a:t>‹#›</a:t>
            </a:fld>
            <a:endParaRPr lang="en-US" altLang="en-US" sz="1800"/>
          </a:p>
        </p:txBody>
      </p:sp>
    </p:spTree>
    <p:extLst>
      <p:ext uri="{BB962C8B-B14F-4D97-AF65-F5344CB8AC3E}">
        <p14:creationId xmlns:p14="http://schemas.microsoft.com/office/powerpoint/2010/main" val="345468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57594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6185"/>
            <a:ext cx="6019800" cy="57594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noChangeArrowheads="1"/>
          </p:cNvSpPr>
          <p:nvPr>
            <p:ph type="dt" sz="half" idx="10"/>
          </p:nvPr>
        </p:nvSpPr>
        <p:spPr>
          <a:ln/>
        </p:spPr>
        <p:txBody>
          <a:bodyPr/>
          <a:lstStyle>
            <a:lvl1pPr>
              <a:defRPr/>
            </a:lvl1pPr>
          </a:lstStyle>
          <a:p>
            <a:pPr>
              <a:defRPr/>
            </a:pPr>
            <a:fld id="{8CF289BF-A336-4B1B-B4A9-05A9A74D61CE}" type="datetime1">
              <a:rPr lang="en-US" altLang="en-US"/>
              <a:pPr>
                <a:defRPr/>
              </a:pPr>
              <a:t>01-Dec-16</a:t>
            </a:fld>
            <a:endParaRPr lang="en-US" altLang="en-US" sz="1800"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34554D6F-676D-4674-A855-D3EAE6E26EAD}" type="slidenum">
              <a:rPr lang="en-US" altLang="en-US"/>
              <a:pPr>
                <a:defRPr/>
              </a:pPr>
              <a:t>‹#›</a:t>
            </a:fld>
            <a:endParaRPr lang="en-US" altLang="en-US" sz="1800"/>
          </a:p>
        </p:txBody>
      </p:sp>
    </p:spTree>
    <p:extLst>
      <p:ext uri="{BB962C8B-B14F-4D97-AF65-F5344CB8AC3E}">
        <p14:creationId xmlns:p14="http://schemas.microsoft.com/office/powerpoint/2010/main" val="369783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67"/>
            <a:ext cx="7886700" cy="285326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8934"/>
            <a:ext cx="7886700" cy="150071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2"/>
          <p:cNvSpPr>
            <a:spLocks noGrp="1" noChangeArrowheads="1"/>
          </p:cNvSpPr>
          <p:nvPr>
            <p:ph type="dt" sz="half" idx="10"/>
          </p:nvPr>
        </p:nvSpPr>
        <p:spPr>
          <a:ln/>
        </p:spPr>
        <p:txBody>
          <a:bodyPr/>
          <a:lstStyle>
            <a:lvl1pPr>
              <a:defRPr/>
            </a:lvl1pPr>
          </a:lstStyle>
          <a:p>
            <a:pPr>
              <a:defRPr/>
            </a:pPr>
            <a:fld id="{C9567A54-76F0-482F-99BD-0DCDF65BE41F}" type="datetime1">
              <a:rPr lang="en-US" altLang="en-US"/>
              <a:pPr>
                <a:defRPr/>
              </a:pPr>
              <a:t>01-Dec-16</a:t>
            </a:fld>
            <a:endParaRPr lang="en-US" altLang="en-US" sz="1800" dirty="0">
              <a:solidFill>
                <a:schemeClr val="tx1"/>
              </a:solidFill>
            </a:endParaRPr>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587DCFE2-15D2-46C7-8227-1E922451D352}"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75561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ln/>
        </p:spPr>
        <p:txBody>
          <a:bodyPr/>
          <a:lstStyle>
            <a:lvl1pPr>
              <a:defRPr/>
            </a:lvl1pPr>
          </a:lstStyle>
          <a:p>
            <a:pPr>
              <a:defRPr/>
            </a:pPr>
            <a:fld id="{F07E3350-F99C-488E-8CB2-F0E8FFDF8D99}" type="datetime1">
              <a:rPr lang="en-US" altLang="en-US"/>
              <a:pPr>
                <a:defRPr/>
              </a:pPr>
              <a:t>01-Dec-16</a:t>
            </a:fld>
            <a:endParaRPr lang="en-US" altLang="en-US" sz="1800" dirty="0">
              <a:solidFill>
                <a:schemeClr val="tx1"/>
              </a:solidFill>
            </a:endParaRPr>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D978CDB8-B4FC-4BC8-9E14-189D85F12543}"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8833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6185"/>
            <a:ext cx="78867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6133"/>
            <a:ext cx="386873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6133"/>
            <a:ext cx="3887788"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noChangeArrowheads="1"/>
          </p:cNvSpPr>
          <p:nvPr>
            <p:ph type="dt" sz="half" idx="10"/>
          </p:nvPr>
        </p:nvSpPr>
        <p:spPr>
          <a:ln/>
        </p:spPr>
        <p:txBody>
          <a:bodyPr/>
          <a:lstStyle>
            <a:lvl1pPr>
              <a:defRPr/>
            </a:lvl1pPr>
          </a:lstStyle>
          <a:p>
            <a:pPr>
              <a:defRPr/>
            </a:pPr>
            <a:fld id="{80932A4D-A0EC-4037-A47C-06A262C14B12}" type="datetime1">
              <a:rPr lang="en-US" altLang="en-US"/>
              <a:pPr>
                <a:defRPr/>
              </a:pPr>
              <a:t>01-Dec-16</a:t>
            </a:fld>
            <a:endParaRPr lang="en-US" altLang="en-US" sz="1800" dirty="0">
              <a:solidFill>
                <a:schemeClr val="tx1"/>
              </a:solidFill>
            </a:endParaRPr>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AB51B180-912D-4B18-A45B-13CEC8BA2090}"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407098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ln/>
        </p:spPr>
        <p:txBody>
          <a:bodyPr/>
          <a:lstStyle>
            <a:lvl1pPr>
              <a:defRPr/>
            </a:lvl1pPr>
          </a:lstStyle>
          <a:p>
            <a:pPr>
              <a:defRPr/>
            </a:pPr>
            <a:fld id="{FC197FF3-EC4C-436A-92E2-16C8EBCD6960}" type="datetime1">
              <a:rPr lang="en-US" altLang="en-US"/>
              <a:pPr>
                <a:defRPr/>
              </a:pPr>
              <a:t>01-Dec-16</a:t>
            </a:fld>
            <a:endParaRPr lang="en-US" altLang="en-US" sz="1800" dirty="0">
              <a:solidFill>
                <a:schemeClr val="tx1"/>
              </a:solidFill>
            </a:endParaRPr>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4C17F030-5B67-4679-8BD6-2A8108B5DDC8}"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388311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C53D7A07-3418-4546-95EB-B6466D6A6E5B}" type="datetime1">
              <a:rPr lang="en-US" altLang="en-US"/>
              <a:pPr>
                <a:defRPr/>
              </a:pPr>
              <a:t>01-Dec-16</a:t>
            </a:fld>
            <a:endParaRPr lang="en-US" altLang="en-US" sz="1800" dirty="0">
              <a:solidFill>
                <a:schemeClr val="tx1"/>
              </a:solidFill>
            </a:endParaRPr>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97E3DC20-1F34-4BB1-BD6E-B54D3AD1A142}"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81922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fld id="{E5299F4A-9933-422A-8CF3-4BE59430EFEA}" type="datetime1">
              <a:rPr lang="en-US" altLang="en-US"/>
              <a:pPr>
                <a:defRPr/>
              </a:pPr>
              <a:t>01-Dec-16</a:t>
            </a:fld>
            <a:endParaRPr lang="en-US" altLang="en-US" sz="1800" dirty="0">
              <a:solidFill>
                <a:schemeClr val="tx1"/>
              </a:solidFill>
            </a:endParaRPr>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0D04468F-B7C6-45C1-B115-1CC2F719071A}"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6729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fld id="{3F018EC7-F84E-4923-AE0E-1E275F718A87}" type="datetime1">
              <a:rPr lang="en-US" altLang="en-US"/>
              <a:pPr>
                <a:defRPr/>
              </a:pPr>
              <a:t>01-Dec-16</a:t>
            </a:fld>
            <a:endParaRPr lang="en-US" altLang="en-US" sz="1800" dirty="0">
              <a:solidFill>
                <a:schemeClr val="tx1"/>
              </a:solidFill>
            </a:endParaRPr>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91EADE19-48E8-4ECE-8FE3-56CDB2DA4C89}"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84081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itchFamily="34" charset="0"/>
              </a:rPr>
              <a:t>Click to edit Master text styles</a:t>
            </a:r>
          </a:p>
          <a:p>
            <a:pPr lvl="1"/>
            <a:r>
              <a:rPr lang="en-US" altLang="zh-CN">
                <a:sym typeface="Calibri" pitchFamily="34" charset="0"/>
              </a:rPr>
              <a:t>Second level</a:t>
            </a:r>
          </a:p>
          <a:p>
            <a:pPr lvl="2"/>
            <a:r>
              <a:rPr lang="en-US" altLang="zh-CN">
                <a:sym typeface="Calibri" pitchFamily="34" charset="0"/>
              </a:rPr>
              <a:t>Third level</a:t>
            </a:r>
          </a:p>
          <a:p>
            <a:pPr lvl="3"/>
            <a:r>
              <a:rPr lang="en-US" altLang="zh-CN">
                <a:sym typeface="Calibri" pitchFamily="34" charset="0"/>
              </a:rPr>
              <a:t>Fourth level</a:t>
            </a:r>
          </a:p>
          <a:p>
            <a:pPr lvl="4"/>
            <a:r>
              <a:rPr lang="en-US" altLang="zh-CN">
                <a:sym typeface="Calibri" pitchFamily="34" charset="0"/>
              </a:rPr>
              <a:t>Fifth level</a:t>
            </a:r>
          </a:p>
        </p:txBody>
      </p:sp>
      <p:sp>
        <p:nvSpPr>
          <p:cNvPr id="1027" name="Date Placeholder 2"/>
          <p:cNvSpPr>
            <a:spLocks noGrp="1" noChangeArrowheads="1"/>
          </p:cNvSpPr>
          <p:nvPr>
            <p:ph type="dt" sz="half" idx="2"/>
          </p:nvPr>
        </p:nvSpPr>
        <p:spPr bwMode="auto">
          <a:xfrm>
            <a:off x="457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itchFamily="34" charset="0"/>
              </a:defRPr>
            </a:lvl1pPr>
          </a:lstStyle>
          <a:p>
            <a:pPr>
              <a:defRPr/>
            </a:pPr>
            <a:fld id="{5A135969-493D-497A-9A5A-143A4DF927D7}" type="datetime1">
              <a:rPr lang="en-US" altLang="en-US"/>
              <a:pPr>
                <a:defRPr/>
              </a:pPr>
              <a:t>01-Dec-16</a:t>
            </a:fld>
            <a:endParaRPr lang="en-US" altLang="en-US" sz="1800" dirty="0">
              <a:solidFill>
                <a:schemeClr val="tx1"/>
              </a:solidFill>
            </a:endParaRPr>
          </a:p>
        </p:txBody>
      </p:sp>
      <p:sp>
        <p:nvSpPr>
          <p:cNvPr id="1028" name="Footer Placeholder 3"/>
          <p:cNvSpPr>
            <a:spLocks noGrp="1" noChangeArrowheads="1"/>
          </p:cNvSpPr>
          <p:nvPr>
            <p:ph type="ftr" sz="quarter" idx="3"/>
          </p:nvPr>
        </p:nvSpPr>
        <p:spPr bwMode="auto">
          <a:xfrm>
            <a:off x="3124200" y="6356351"/>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itchFamily="34" charset="0"/>
              </a:defRPr>
            </a:lvl1pPr>
          </a:lstStyle>
          <a:p>
            <a:pPr>
              <a:defRPr/>
            </a:pPr>
            <a:endParaRPr lang="en-US" altLang="en-US"/>
          </a:p>
        </p:txBody>
      </p:sp>
      <p:sp>
        <p:nvSpPr>
          <p:cNvPr id="1029" name="Slide Number Placeholder 4"/>
          <p:cNvSpPr>
            <a:spLocks noGrp="1" noChangeArrowheads="1"/>
          </p:cNvSpPr>
          <p:nvPr>
            <p:ph type="sldNum" sz="quarter" idx="4"/>
          </p:nvPr>
        </p:nvSpPr>
        <p:spPr bwMode="auto">
          <a:xfrm>
            <a:off x="6553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defRPr>
            </a:lvl1pPr>
          </a:lstStyle>
          <a:p>
            <a:pPr>
              <a:defRPr/>
            </a:pPr>
            <a:fld id="{31948D7F-EEEE-4AA9-B06C-56F3311DAB8E}" type="slidenum">
              <a:rPr lang="en-US" altLang="en-US"/>
              <a:pPr>
                <a:defRPr/>
              </a:pPr>
              <a:t>‹#›</a:t>
            </a:fld>
            <a:endParaRPr lang="en-US"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Text Placeholder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itchFamily="34" charset="0"/>
              </a:rPr>
              <a:t>Click to edit Master text styles</a:t>
            </a:r>
          </a:p>
          <a:p>
            <a:pPr lvl="1"/>
            <a:r>
              <a:rPr lang="en-US" altLang="zh-CN">
                <a:sym typeface="Calibri" pitchFamily="34" charset="0"/>
              </a:rPr>
              <a:t>Second level</a:t>
            </a:r>
          </a:p>
          <a:p>
            <a:pPr lvl="2"/>
            <a:r>
              <a:rPr lang="en-US" altLang="zh-CN">
                <a:sym typeface="Calibri" pitchFamily="34" charset="0"/>
              </a:rPr>
              <a:t>Third level</a:t>
            </a:r>
          </a:p>
          <a:p>
            <a:pPr lvl="3"/>
            <a:r>
              <a:rPr lang="en-US" altLang="zh-CN">
                <a:sym typeface="Calibri" pitchFamily="34" charset="0"/>
              </a:rPr>
              <a:t>Fourth level</a:t>
            </a:r>
          </a:p>
          <a:p>
            <a:pPr lvl="4"/>
            <a:r>
              <a:rPr lang="en-US" altLang="zh-CN">
                <a:sym typeface="Calibri" pitchFamily="34" charset="0"/>
              </a:rPr>
              <a:t>Fifth level</a:t>
            </a:r>
          </a:p>
        </p:txBody>
      </p:sp>
      <p:sp>
        <p:nvSpPr>
          <p:cNvPr id="2051" name="Date Placeholder 2"/>
          <p:cNvSpPr>
            <a:spLocks noGrp="1" noChangeArrowheads="1"/>
          </p:cNvSpPr>
          <p:nvPr>
            <p:ph type="dt" sz="half" idx="2"/>
          </p:nvPr>
        </p:nvSpPr>
        <p:spPr bwMode="auto">
          <a:xfrm>
            <a:off x="457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itchFamily="34" charset="0"/>
              </a:defRPr>
            </a:lvl1pPr>
          </a:lstStyle>
          <a:p>
            <a:pPr>
              <a:defRPr/>
            </a:pPr>
            <a:fld id="{DE13FF52-AC74-4F06-B740-033747BAA5B1}" type="datetime1">
              <a:rPr lang="en-US" altLang="en-US"/>
              <a:pPr>
                <a:defRPr/>
              </a:pPr>
              <a:t>01-Dec-16</a:t>
            </a:fld>
            <a:endParaRPr lang="en-US" altLang="en-US" sz="1800" dirty="0"/>
          </a:p>
        </p:txBody>
      </p:sp>
      <p:sp>
        <p:nvSpPr>
          <p:cNvPr id="2052" name="Footer Placeholder 3"/>
          <p:cNvSpPr>
            <a:spLocks noGrp="1" noChangeArrowheads="1"/>
          </p:cNvSpPr>
          <p:nvPr>
            <p:ph type="ftr" sz="quarter" idx="3"/>
          </p:nvPr>
        </p:nvSpPr>
        <p:spPr bwMode="auto">
          <a:xfrm>
            <a:off x="3124200" y="6356351"/>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itchFamily="34" charset="0"/>
              </a:defRPr>
            </a:lvl1pPr>
          </a:lstStyle>
          <a:p>
            <a:pPr>
              <a:defRPr/>
            </a:pPr>
            <a:endParaRPr lang="en-US" altLang="en-US"/>
          </a:p>
        </p:txBody>
      </p:sp>
      <p:sp>
        <p:nvSpPr>
          <p:cNvPr id="2053" name="Slide Number Placeholder 4"/>
          <p:cNvSpPr>
            <a:spLocks noGrp="1" noChangeArrowheads="1"/>
          </p:cNvSpPr>
          <p:nvPr>
            <p:ph type="sldNum" sz="quarter" idx="4"/>
          </p:nvPr>
        </p:nvSpPr>
        <p:spPr bwMode="auto">
          <a:xfrm>
            <a:off x="6553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defRPr>
            </a:lvl1pPr>
          </a:lstStyle>
          <a:p>
            <a:pPr>
              <a:defRPr/>
            </a:pPr>
            <a:fld id="{4C57C72A-1404-43D1-B41A-7D8D8FA2CB6E}" type="slidenum">
              <a:rPr lang="en-US" altLang="en-US"/>
              <a:pPr>
                <a:defRPr/>
              </a:pPr>
              <a:t>‹#›</a:t>
            </a:fld>
            <a:endParaRPr lang="en-US" altLang="en-US" sz="180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TextBox 3"/>
          <p:cNvSpPr>
            <a:spLocks noChangeArrowheads="1"/>
          </p:cNvSpPr>
          <p:nvPr/>
        </p:nvSpPr>
        <p:spPr bwMode="auto">
          <a:xfrm>
            <a:off x="3200436" y="2895613"/>
            <a:ext cx="56386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charset="0"/>
              <a:buNone/>
            </a:pPr>
            <a:r>
              <a:rPr lang="en-US" altLang="zh-CN" sz="2800" b="1" dirty="0">
                <a:latin typeface="+mn-lt"/>
                <a:sym typeface="Calibri" pitchFamily="34" charset="0"/>
              </a:rPr>
              <a:t>Matrix Video Surveillance Solution for Healthcare</a:t>
            </a:r>
          </a:p>
          <a:p>
            <a:pPr algn="ctr" eaLnBrk="1" hangingPunct="1">
              <a:buFont typeface="Arial" charset="0"/>
              <a:buNone/>
            </a:pPr>
            <a:endParaRPr lang="en-US" altLang="zh-CN" sz="2800" b="1" dirty="0">
              <a:latin typeface="+mn-lt"/>
              <a:sym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04" y="5562544"/>
            <a:ext cx="8534176" cy="523220"/>
          </a:xfrm>
          <a:prstGeom prst="rect">
            <a:avLst/>
          </a:prstGeom>
          <a:noFill/>
        </p:spPr>
        <p:txBody>
          <a:bodyPr wrap="square" rtlCol="0">
            <a:spAutoFit/>
          </a:bodyPr>
          <a:lstStyle/>
          <a:p>
            <a:endParaRPr lang="en-US" sz="1400" dirty="0">
              <a:latin typeface="Calibri" pitchFamily="34" charset="0"/>
            </a:endParaRPr>
          </a:p>
          <a:p>
            <a:endParaRPr lang="en-US" sz="1400" dirty="0">
              <a:latin typeface="Calibri" pitchFamily="34" charset="0"/>
            </a:endParaRPr>
          </a:p>
        </p:txBody>
      </p:sp>
      <p:sp>
        <p:nvSpPr>
          <p:cNvPr id="13" name="Rectangle 12"/>
          <p:cNvSpPr/>
          <p:nvPr/>
        </p:nvSpPr>
        <p:spPr bwMode="auto">
          <a:xfrm>
            <a:off x="1143090" y="2844605"/>
            <a:ext cx="8000910" cy="660593"/>
          </a:xfrm>
          <a:prstGeom prst="rect">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Font typeface="Arial" panose="020B0604020202020204" pitchFamily="34" charset="0"/>
              <a:buNone/>
            </a:pPr>
            <a:r>
              <a:rPr lang="en-US" sz="2800" b="1" dirty="0">
                <a:solidFill>
                  <a:schemeClr val="bg1"/>
                </a:solidFill>
                <a:latin typeface="Calibri" pitchFamily="34" charset="0"/>
              </a:rPr>
              <a:t>Efficient Patient Care</a:t>
            </a:r>
          </a:p>
          <a:p>
            <a:pPr lvl="3">
              <a:buFont typeface="Arial" panose="020B0604020202020204" pitchFamily="34" charset="0"/>
              <a:buNone/>
            </a:pPr>
            <a:r>
              <a:rPr lang="en-US" sz="1400" b="1" i="1" dirty="0">
                <a:solidFill>
                  <a:schemeClr val="bg1"/>
                </a:solidFill>
                <a:latin typeface="Calibri" pitchFamily="34" charset="0"/>
              </a:rPr>
              <a:t>~ To ensure proactive treatment to patients</a:t>
            </a:r>
          </a:p>
        </p:txBody>
      </p:sp>
      <p:sp>
        <p:nvSpPr>
          <p:cNvPr id="10" name="Hexagon 9"/>
          <p:cNvSpPr/>
          <p:nvPr/>
        </p:nvSpPr>
        <p:spPr bwMode="auto">
          <a:xfrm rot="5400000">
            <a:off x="-54731" y="2649308"/>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7" name="Picture 2" descr="C:\Users\Nidhi\Downloads\patient-lying-on-stretcher-with-medical-do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99" y="2828329"/>
            <a:ext cx="705093" cy="70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7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397" y="787625"/>
            <a:ext cx="2414059" cy="507831"/>
          </a:xfrm>
          <a:prstGeom prst="rect">
            <a:avLst/>
          </a:prstGeom>
        </p:spPr>
        <p:txBody>
          <a:bodyPr wrap="none">
            <a:spAutoFit/>
          </a:bodyPr>
          <a:lstStyle/>
          <a:p>
            <a:pPr algn="just">
              <a:lnSpc>
                <a:spcPct val="150000"/>
              </a:lnSpc>
              <a:spcBef>
                <a:spcPts val="0"/>
              </a:spcBef>
              <a:buClr>
                <a:srgbClr val="A5A5A5"/>
              </a:buClr>
              <a:buSzPct val="100000"/>
              <a:defRPr/>
            </a:pPr>
            <a:r>
              <a:rPr lang="en-US" b="1" dirty="0">
                <a:solidFill>
                  <a:srgbClr val="31859B"/>
                </a:solidFill>
                <a:latin typeface="Calibri" pitchFamily="34" charset="0"/>
                <a:ea typeface="Calibri"/>
                <a:cs typeface="Calibri"/>
              </a:rPr>
              <a:t>1. Efficient Patient Care</a:t>
            </a:r>
          </a:p>
        </p:txBody>
      </p:sp>
      <p:grpSp>
        <p:nvGrpSpPr>
          <p:cNvPr id="12" name="Group 11"/>
          <p:cNvGrpSpPr/>
          <p:nvPr/>
        </p:nvGrpSpPr>
        <p:grpSpPr>
          <a:xfrm>
            <a:off x="91630" y="381080"/>
            <a:ext cx="1904520" cy="380990"/>
            <a:chOff x="91630" y="152486"/>
            <a:chExt cx="1904520" cy="380990"/>
          </a:xfrm>
        </p:grpSpPr>
        <p:grpSp>
          <p:nvGrpSpPr>
            <p:cNvPr id="13" name="Group 12"/>
            <p:cNvGrpSpPr/>
            <p:nvPr/>
          </p:nvGrpSpPr>
          <p:grpSpPr>
            <a:xfrm>
              <a:off x="152516" y="533476"/>
              <a:ext cx="1573984" cy="0"/>
              <a:chOff x="192622" y="457255"/>
              <a:chExt cx="1904520" cy="0"/>
            </a:xfrm>
          </p:grpSpPr>
          <p:cxnSp>
            <p:nvCxnSpPr>
              <p:cNvPr id="15" name="Straight Connector 14"/>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Solution</a:t>
              </a:r>
            </a:p>
          </p:txBody>
        </p:sp>
      </p:grpSp>
      <p:pic>
        <p:nvPicPr>
          <p:cNvPr id="4099" name="Picture 3" descr="C:\Users\Nidhi\Google Drive\SATATYA\SOCIAL MEDIA PROMOTION\Healthcare\Calling from Mobi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82557" y="1532978"/>
            <a:ext cx="3378886" cy="305980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28872" y="1237522"/>
            <a:ext cx="5524355" cy="338554"/>
          </a:xfrm>
          <a:prstGeom prst="rect">
            <a:avLst/>
          </a:prstGeom>
          <a:noFill/>
        </p:spPr>
        <p:txBody>
          <a:bodyPr wrap="square" rtlCol="0">
            <a:spAutoFit/>
          </a:bodyPr>
          <a:lstStyle/>
          <a:p>
            <a:r>
              <a:rPr lang="en-US" sz="1600" b="1" dirty="0">
                <a:latin typeface="Calibri" pitchFamily="34" charset="0"/>
                <a:ea typeface="Calibri"/>
                <a:cs typeface="Calibri"/>
              </a:rPr>
              <a:t>Difficulty in contacting the right person during emergencies?</a:t>
            </a:r>
          </a:p>
        </p:txBody>
      </p:sp>
      <p:sp>
        <p:nvSpPr>
          <p:cNvPr id="19" name="TextBox 18"/>
          <p:cNvSpPr txBox="1"/>
          <p:nvPr/>
        </p:nvSpPr>
        <p:spPr>
          <a:xfrm>
            <a:off x="720331" y="4678666"/>
            <a:ext cx="7969450" cy="1569660"/>
          </a:xfrm>
          <a:prstGeom prst="rect">
            <a:avLst/>
          </a:prstGeom>
          <a:noFill/>
        </p:spPr>
        <p:txBody>
          <a:bodyPr wrap="square" rtlCol="0">
            <a:spAutoFit/>
          </a:bodyPr>
          <a:lstStyle/>
          <a:p>
            <a:pPr marL="285750" indent="-285750">
              <a:buFont typeface="Arial" pitchFamily="34" charset="0"/>
              <a:buChar char="•"/>
            </a:pPr>
            <a:r>
              <a:rPr lang="en-US" sz="1600" b="1" dirty="0">
                <a:latin typeface="Calibri" pitchFamily="34" charset="0"/>
              </a:rPr>
              <a:t>Prevent negligence by caretakers:</a:t>
            </a:r>
            <a:r>
              <a:rPr lang="en-US" sz="1600" dirty="0">
                <a:latin typeface="Calibri" pitchFamily="34" charset="0"/>
              </a:rPr>
              <a:t> No Motion Detection, Loitering</a:t>
            </a:r>
          </a:p>
          <a:p>
            <a:pPr marL="285750" indent="-285750">
              <a:buFont typeface="Arial" pitchFamily="34" charset="0"/>
              <a:buChar char="•"/>
            </a:pPr>
            <a:r>
              <a:rPr lang="en-US" sz="1600" b="1" dirty="0">
                <a:latin typeface="Calibri" pitchFamily="34" charset="0"/>
              </a:rPr>
              <a:t>Allow easy view of their related wards to doctors: </a:t>
            </a:r>
            <a:r>
              <a:rPr lang="en-US" sz="1600" dirty="0">
                <a:latin typeface="Calibri" pitchFamily="34" charset="0"/>
              </a:rPr>
              <a:t>Doctor-wise  viewing roles and rights</a:t>
            </a:r>
          </a:p>
          <a:p>
            <a:pPr marL="285750" indent="-285750">
              <a:buFont typeface="Arial" pitchFamily="34" charset="0"/>
              <a:buChar char="•"/>
            </a:pPr>
            <a:r>
              <a:rPr lang="en-US" sz="1600" b="1" dirty="0">
                <a:latin typeface="Calibri" pitchFamily="34" charset="0"/>
              </a:rPr>
              <a:t>Ensure prompt response to emergency cases: </a:t>
            </a:r>
            <a:r>
              <a:rPr lang="en-US" sz="1600" dirty="0">
                <a:latin typeface="Calibri" pitchFamily="34" charset="0"/>
              </a:rPr>
              <a:t>Calling from Mobile App to take senior doctor’s advice</a:t>
            </a:r>
          </a:p>
          <a:p>
            <a:pPr marL="285750" indent="-285750">
              <a:buFont typeface="Arial" pitchFamily="34" charset="0"/>
              <a:buChar char="•"/>
            </a:pPr>
            <a:r>
              <a:rPr lang="en-US" sz="1600" b="1" dirty="0">
                <a:latin typeface="Calibri" pitchFamily="34" charset="0"/>
              </a:rPr>
              <a:t>Easy staff communication on critical cases: </a:t>
            </a:r>
            <a:r>
              <a:rPr lang="en-US" sz="1600" dirty="0">
                <a:latin typeface="Calibri" pitchFamily="34" charset="0"/>
              </a:rPr>
              <a:t>Two-way Audio</a:t>
            </a:r>
          </a:p>
          <a:p>
            <a:pPr marL="285750" indent="-285750">
              <a:buFont typeface="Arial" pitchFamily="34" charset="0"/>
              <a:buChar char="•"/>
            </a:pPr>
            <a:r>
              <a:rPr lang="en-US" sz="1600" b="1" dirty="0">
                <a:latin typeface="Calibri" pitchFamily="34" charset="0"/>
              </a:rPr>
              <a:t>Ensure transparency in billing: </a:t>
            </a:r>
            <a:r>
              <a:rPr lang="en-US" sz="1600" dirty="0">
                <a:latin typeface="Calibri" pitchFamily="34" charset="0"/>
              </a:rPr>
              <a:t>Integration with POS system</a:t>
            </a:r>
          </a:p>
        </p:txBody>
      </p:sp>
    </p:spTree>
    <p:extLst>
      <p:ext uri="{BB962C8B-B14F-4D97-AF65-F5344CB8AC3E}">
        <p14:creationId xmlns:p14="http://schemas.microsoft.com/office/powerpoint/2010/main" val="73576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630" y="381080"/>
            <a:ext cx="1904520" cy="380990"/>
            <a:chOff x="91630" y="152486"/>
            <a:chExt cx="1904520" cy="380990"/>
          </a:xfrm>
        </p:grpSpPr>
        <p:grpSp>
          <p:nvGrpSpPr>
            <p:cNvPr id="13" name="Group 12"/>
            <p:cNvGrpSpPr/>
            <p:nvPr/>
          </p:nvGrpSpPr>
          <p:grpSpPr>
            <a:xfrm>
              <a:off x="152516" y="533476"/>
              <a:ext cx="1573984" cy="0"/>
              <a:chOff x="192622" y="457255"/>
              <a:chExt cx="1904520" cy="0"/>
            </a:xfrm>
          </p:grpSpPr>
          <p:cxnSp>
            <p:nvCxnSpPr>
              <p:cNvPr id="15" name="Straight Connector 14"/>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Customers</a:t>
              </a:r>
            </a:p>
          </p:txBody>
        </p:sp>
      </p:grpSp>
      <p:grpSp>
        <p:nvGrpSpPr>
          <p:cNvPr id="40" name="Group 39"/>
          <p:cNvGrpSpPr/>
          <p:nvPr/>
        </p:nvGrpSpPr>
        <p:grpSpPr>
          <a:xfrm>
            <a:off x="1003394" y="1828842"/>
            <a:ext cx="7137212" cy="2656764"/>
            <a:chOff x="1066892" y="1828842"/>
            <a:chExt cx="7137212" cy="2656764"/>
          </a:xfrm>
        </p:grpSpPr>
        <p:grpSp>
          <p:nvGrpSpPr>
            <p:cNvPr id="6" name="Group 5"/>
            <p:cNvGrpSpPr/>
            <p:nvPr/>
          </p:nvGrpSpPr>
          <p:grpSpPr>
            <a:xfrm>
              <a:off x="1066892" y="1981238"/>
              <a:ext cx="1523960" cy="1069757"/>
              <a:chOff x="609704" y="1981238"/>
              <a:chExt cx="1523960" cy="1069757"/>
            </a:xfrm>
          </p:grpSpPr>
          <p:sp>
            <p:nvSpPr>
              <p:cNvPr id="21" name="TextBox 20"/>
              <p:cNvSpPr txBox="1"/>
              <p:nvPr/>
            </p:nvSpPr>
            <p:spPr>
              <a:xfrm>
                <a:off x="609704" y="2743218"/>
                <a:ext cx="1523960" cy="307777"/>
              </a:xfrm>
              <a:prstGeom prst="rect">
                <a:avLst/>
              </a:prstGeom>
              <a:noFill/>
            </p:spPr>
            <p:txBody>
              <a:bodyPr wrap="square" rtlCol="0">
                <a:spAutoFit/>
              </a:bodyPr>
              <a:lstStyle/>
              <a:p>
                <a:pPr algn="ctr"/>
                <a:r>
                  <a:rPr lang="en-US" sz="1400" b="1" i="1" dirty="0">
                    <a:latin typeface="+mj-lt"/>
                  </a:rPr>
                  <a:t>Pinnacle Hospital</a:t>
                </a:r>
              </a:p>
            </p:txBody>
          </p:sp>
          <p:pic>
            <p:nvPicPr>
              <p:cNvPr id="1026" name="Picture 2" descr="Image result for pinnacle hospit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98" y="1981238"/>
                <a:ext cx="1066772" cy="6907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276634" y="1981238"/>
              <a:ext cx="1854151" cy="1069757"/>
              <a:chOff x="2362258" y="1981238"/>
              <a:chExt cx="1854151" cy="1069757"/>
            </a:xfrm>
          </p:grpSpPr>
          <p:sp>
            <p:nvSpPr>
              <p:cNvPr id="24" name="TextBox 23"/>
              <p:cNvSpPr txBox="1"/>
              <p:nvPr/>
            </p:nvSpPr>
            <p:spPr>
              <a:xfrm>
                <a:off x="2362258" y="2743218"/>
                <a:ext cx="1854151" cy="307777"/>
              </a:xfrm>
              <a:prstGeom prst="rect">
                <a:avLst/>
              </a:prstGeom>
              <a:noFill/>
            </p:spPr>
            <p:txBody>
              <a:bodyPr wrap="square" rtlCol="0">
                <a:spAutoFit/>
              </a:bodyPr>
              <a:lstStyle/>
              <a:p>
                <a:pPr algn="ctr"/>
                <a:r>
                  <a:rPr lang="en-US" sz="1400" b="1" i="1" dirty="0">
                    <a:latin typeface="+mj-lt"/>
                  </a:rPr>
                  <a:t>S.L. </a:t>
                </a:r>
                <a:r>
                  <a:rPr lang="en-US" sz="1400" b="1" i="1" dirty="0" err="1">
                    <a:latin typeface="+mj-lt"/>
                  </a:rPr>
                  <a:t>Raheja</a:t>
                </a:r>
                <a:r>
                  <a:rPr lang="en-US" sz="1400" b="1" i="1" dirty="0">
                    <a:latin typeface="+mj-lt"/>
                  </a:rPr>
                  <a:t> Hospital</a:t>
                </a:r>
              </a:p>
            </p:txBody>
          </p:sp>
          <p:pic>
            <p:nvPicPr>
              <p:cNvPr id="3" name="Picture 2"/>
              <p:cNvPicPr>
                <a:picLocks noChangeAspect="1"/>
              </p:cNvPicPr>
              <p:nvPr/>
            </p:nvPicPr>
            <p:blipFill>
              <a:blip r:embed="rId4"/>
              <a:stretch>
                <a:fillRect/>
              </a:stretch>
            </p:blipFill>
            <p:spPr>
              <a:xfrm>
                <a:off x="2362258" y="1981238"/>
                <a:ext cx="1829647" cy="787594"/>
              </a:xfrm>
              <a:prstGeom prst="rect">
                <a:avLst/>
              </a:prstGeom>
            </p:spPr>
          </p:pic>
        </p:grpSp>
        <p:grpSp>
          <p:nvGrpSpPr>
            <p:cNvPr id="8" name="Group 7"/>
            <p:cNvGrpSpPr/>
            <p:nvPr/>
          </p:nvGrpSpPr>
          <p:grpSpPr>
            <a:xfrm>
              <a:off x="5638772" y="1828842"/>
              <a:ext cx="2565332" cy="1222153"/>
              <a:chOff x="4038614" y="1828842"/>
              <a:chExt cx="2565332" cy="1222153"/>
            </a:xfrm>
          </p:grpSpPr>
          <p:sp>
            <p:nvSpPr>
              <p:cNvPr id="27" name="TextBox 26"/>
              <p:cNvSpPr txBox="1"/>
              <p:nvPr/>
            </p:nvSpPr>
            <p:spPr>
              <a:xfrm>
                <a:off x="4038614" y="2743218"/>
                <a:ext cx="2565332" cy="307777"/>
              </a:xfrm>
              <a:prstGeom prst="rect">
                <a:avLst/>
              </a:prstGeom>
              <a:noFill/>
            </p:spPr>
            <p:txBody>
              <a:bodyPr wrap="square" rtlCol="0">
                <a:spAutoFit/>
              </a:bodyPr>
              <a:lstStyle/>
              <a:p>
                <a:pPr algn="ctr"/>
                <a:r>
                  <a:rPr lang="en-US" sz="1400" b="1" i="1" dirty="0">
                    <a:latin typeface="+mj-lt"/>
                  </a:rPr>
                  <a:t>Rabindranath Tagore Hospital</a:t>
                </a:r>
              </a:p>
            </p:txBody>
          </p:sp>
          <p:pic>
            <p:nvPicPr>
              <p:cNvPr id="4" name="Picture 3"/>
              <p:cNvPicPr>
                <a:picLocks noChangeAspect="1"/>
              </p:cNvPicPr>
              <p:nvPr/>
            </p:nvPicPr>
            <p:blipFill>
              <a:blip r:embed="rId5"/>
              <a:stretch>
                <a:fillRect/>
              </a:stretch>
            </p:blipFill>
            <p:spPr>
              <a:xfrm>
                <a:off x="4800594" y="1828842"/>
                <a:ext cx="838360" cy="838178"/>
              </a:xfrm>
              <a:prstGeom prst="rect">
                <a:avLst/>
              </a:prstGeom>
            </p:spPr>
          </p:pic>
        </p:grpSp>
        <p:grpSp>
          <p:nvGrpSpPr>
            <p:cNvPr id="10" name="Group 9"/>
            <p:cNvGrpSpPr/>
            <p:nvPr/>
          </p:nvGrpSpPr>
          <p:grpSpPr>
            <a:xfrm>
              <a:off x="4648198" y="3581396"/>
              <a:ext cx="1676356" cy="834368"/>
              <a:chOff x="4724396" y="3661404"/>
              <a:chExt cx="1676356" cy="834368"/>
            </a:xfrm>
          </p:grpSpPr>
          <p:sp>
            <p:nvSpPr>
              <p:cNvPr id="30" name="TextBox 29"/>
              <p:cNvSpPr txBox="1"/>
              <p:nvPr/>
            </p:nvSpPr>
            <p:spPr>
              <a:xfrm>
                <a:off x="4876792" y="3972552"/>
                <a:ext cx="1523960" cy="523220"/>
              </a:xfrm>
              <a:prstGeom prst="rect">
                <a:avLst/>
              </a:prstGeom>
              <a:noFill/>
            </p:spPr>
            <p:txBody>
              <a:bodyPr wrap="square" rtlCol="0">
                <a:spAutoFit/>
              </a:bodyPr>
              <a:lstStyle/>
              <a:p>
                <a:pPr algn="ctr"/>
                <a:r>
                  <a:rPr lang="en-US" sz="1400" b="1" i="1" dirty="0" err="1">
                    <a:latin typeface="+mj-lt"/>
                  </a:rPr>
                  <a:t>Anandalok</a:t>
                </a:r>
                <a:r>
                  <a:rPr lang="en-US" sz="1400" b="1" i="1" dirty="0">
                    <a:latin typeface="+mj-lt"/>
                  </a:rPr>
                  <a:t> Hospital</a:t>
                </a:r>
              </a:p>
            </p:txBody>
          </p:sp>
          <p:pic>
            <p:nvPicPr>
              <p:cNvPr id="1028" name="Picture 4" descr="Image result for anandalok hosp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396" y="3661404"/>
                <a:ext cx="1676356" cy="377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133664" y="3505198"/>
              <a:ext cx="1600158" cy="980408"/>
              <a:chOff x="2819446" y="3581396"/>
              <a:chExt cx="1600158" cy="980408"/>
            </a:xfrm>
          </p:grpSpPr>
          <p:sp>
            <p:nvSpPr>
              <p:cNvPr id="33" name="TextBox 32"/>
              <p:cNvSpPr txBox="1"/>
              <p:nvPr/>
            </p:nvSpPr>
            <p:spPr>
              <a:xfrm>
                <a:off x="2895644" y="4038584"/>
                <a:ext cx="1523960" cy="523220"/>
              </a:xfrm>
              <a:prstGeom prst="rect">
                <a:avLst/>
              </a:prstGeom>
              <a:noFill/>
            </p:spPr>
            <p:txBody>
              <a:bodyPr wrap="square" rtlCol="0">
                <a:spAutoFit/>
              </a:bodyPr>
              <a:lstStyle/>
              <a:p>
                <a:pPr algn="ctr"/>
                <a:r>
                  <a:rPr lang="en-US" sz="1400" b="1" i="1" dirty="0">
                    <a:latin typeface="+mj-lt"/>
                  </a:rPr>
                  <a:t>Vital Healthcare Pvt. Ltd. </a:t>
                </a:r>
              </a:p>
            </p:txBody>
          </p:sp>
          <p:pic>
            <p:nvPicPr>
              <p:cNvPr id="1030" name="Picture 6" descr="Active Pharmaceutical Ingredients Manufacturer &amp; Expor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46" y="3581396"/>
                <a:ext cx="1590218" cy="45718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9836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33823" y="2895614"/>
            <a:ext cx="5410057" cy="1631216"/>
          </a:xfrm>
          <a:prstGeom prst="rect">
            <a:avLst/>
          </a:prstGeom>
        </p:spPr>
        <p:txBody>
          <a:bodyPr wrap="square">
            <a:spAutoFit/>
          </a:bodyPr>
          <a:lstStyle/>
          <a:p>
            <a:pPr marL="342900" indent="-342900">
              <a:buFont typeface="Arial" pitchFamily="34" charset="0"/>
              <a:buChar char="•"/>
            </a:pPr>
            <a:r>
              <a:rPr lang="en-US" sz="2000" b="1" dirty="0">
                <a:latin typeface="Calibri" pitchFamily="34" charset="0"/>
              </a:rPr>
              <a:t>Increase Hospital Brand Awareness &amp; Reputation</a:t>
            </a:r>
          </a:p>
          <a:p>
            <a:pPr marL="342900" indent="-342900">
              <a:buFont typeface="Arial" pitchFamily="34" charset="0"/>
              <a:buChar char="•"/>
            </a:pPr>
            <a:r>
              <a:rPr lang="en-US" sz="2000" b="1">
                <a:latin typeface="Calibri" pitchFamily="34" charset="0"/>
              </a:rPr>
              <a:t>Enhance </a:t>
            </a:r>
            <a:r>
              <a:rPr lang="en-US" sz="2000" b="1" dirty="0">
                <a:latin typeface="Calibri" pitchFamily="34" charset="0"/>
              </a:rPr>
              <a:t>Patient Care</a:t>
            </a:r>
          </a:p>
          <a:p>
            <a:pPr marL="342900" indent="-342900">
              <a:buFont typeface="Arial" pitchFamily="34" charset="0"/>
              <a:buChar char="•"/>
            </a:pPr>
            <a:r>
              <a:rPr lang="en-US" sz="2000" b="1" dirty="0">
                <a:latin typeface="Calibri" pitchFamily="34" charset="0"/>
              </a:rPr>
              <a:t>Ensure Process Compliance</a:t>
            </a:r>
          </a:p>
          <a:p>
            <a:pPr marL="342900" indent="-342900">
              <a:buFont typeface="Arial" pitchFamily="34" charset="0"/>
              <a:buChar char="•"/>
            </a:pPr>
            <a:r>
              <a:rPr lang="en-US" sz="2000" b="1" dirty="0">
                <a:latin typeface="Calibri" pitchFamily="34" charset="0"/>
              </a:rPr>
              <a:t>Increase Security</a:t>
            </a:r>
          </a:p>
        </p:txBody>
      </p:sp>
      <p:sp>
        <p:nvSpPr>
          <p:cNvPr id="5" name="Rectangle 4"/>
          <p:cNvSpPr/>
          <p:nvPr/>
        </p:nvSpPr>
        <p:spPr>
          <a:xfrm>
            <a:off x="3913875" y="2297688"/>
            <a:ext cx="4410887" cy="400110"/>
          </a:xfrm>
          <a:prstGeom prst="rect">
            <a:avLst/>
          </a:prstGeom>
        </p:spPr>
        <p:txBody>
          <a:bodyPr wrap="none">
            <a:spAutoFit/>
          </a:bodyPr>
          <a:lstStyle/>
          <a:p>
            <a:r>
              <a:rPr lang="en-US" sz="2000" b="1" dirty="0">
                <a:solidFill>
                  <a:schemeClr val="bg1"/>
                </a:solidFill>
                <a:latin typeface="Calibri" pitchFamily="34" charset="0"/>
              </a:rPr>
              <a:t>Expect More: Value for money Solution </a:t>
            </a:r>
            <a:endParaRPr lang="en-US" sz="2000" dirty="0">
              <a:solidFill>
                <a:schemeClr val="bg1"/>
              </a:solidFill>
              <a:latin typeface="Calibri" pitchFamily="34" charset="0"/>
            </a:endParaRPr>
          </a:p>
        </p:txBody>
      </p:sp>
      <p:sp>
        <p:nvSpPr>
          <p:cNvPr id="2" name="Rectangle 1"/>
          <p:cNvSpPr/>
          <p:nvPr/>
        </p:nvSpPr>
        <p:spPr>
          <a:xfrm>
            <a:off x="7178074" y="6019732"/>
            <a:ext cx="1508618" cy="461665"/>
          </a:xfrm>
          <a:prstGeom prst="rect">
            <a:avLst/>
          </a:prstGeom>
        </p:spPr>
        <p:txBody>
          <a:bodyPr wrap="none">
            <a:spAutoFit/>
          </a:bodyPr>
          <a:lstStyle/>
          <a:p>
            <a:r>
              <a:rPr lang="en-US" sz="2400" b="1" dirty="0">
                <a:latin typeface="Calibri" pitchFamily="34"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97"/>
          <p:cNvSpPr txBox="1"/>
          <p:nvPr/>
        </p:nvSpPr>
        <p:spPr>
          <a:xfrm>
            <a:off x="304800" y="1498507"/>
            <a:ext cx="4571992" cy="4673621"/>
          </a:xfrm>
          <a:prstGeom prst="rect">
            <a:avLst/>
          </a:prstGeom>
          <a:noFill/>
          <a:ln>
            <a:noFill/>
          </a:ln>
        </p:spPr>
        <p:txBody>
          <a:bodyPr lIns="91425" tIns="45700" rIns="91425" bIns="45700"/>
          <a:lstStyle/>
          <a:p>
            <a:pPr marL="231775" indent="-231775">
              <a:lnSpc>
                <a:spcPct val="150000"/>
              </a:lnSpc>
              <a:spcBef>
                <a:spcPts val="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Established in </a:t>
            </a:r>
            <a:r>
              <a:rPr lang="en-US" b="1" dirty="0">
                <a:solidFill>
                  <a:srgbClr val="31859B"/>
                </a:solidFill>
                <a:latin typeface="Calibri" pitchFamily="34" charset="0"/>
                <a:ea typeface="Calibri"/>
                <a:cs typeface="Calibri"/>
                <a:sym typeface="Calibri"/>
              </a:rPr>
              <a:t>1991</a:t>
            </a:r>
          </a:p>
          <a:p>
            <a:pPr marL="231775" indent="-231775">
              <a:lnSpc>
                <a:spcPct val="110000"/>
              </a:lnSpc>
              <a:spcBef>
                <a:spcPts val="40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Products: </a:t>
            </a:r>
            <a:r>
              <a:rPr lang="en-US" b="1" dirty="0">
                <a:solidFill>
                  <a:srgbClr val="31859B"/>
                </a:solidFill>
                <a:latin typeface="Calibri" pitchFamily="34" charset="0"/>
                <a:ea typeface="Calibri"/>
                <a:cs typeface="Calibri"/>
                <a:sym typeface="Calibri"/>
              </a:rPr>
              <a:t>60+</a:t>
            </a:r>
            <a:br>
              <a:rPr lang="en-US" dirty="0">
                <a:solidFill>
                  <a:srgbClr val="31859B"/>
                </a:solidFill>
                <a:latin typeface="Calibri" pitchFamily="34" charset="0"/>
                <a:ea typeface="Calibri"/>
                <a:cs typeface="Calibri"/>
                <a:sym typeface="Calibri"/>
              </a:rPr>
            </a:br>
            <a:r>
              <a:rPr lang="en-US" sz="1600" dirty="0">
                <a:solidFill>
                  <a:schemeClr val="dk1"/>
                </a:solidFill>
                <a:latin typeface="Calibri" pitchFamily="34" charset="0"/>
                <a:ea typeface="Calibri"/>
                <a:cs typeface="Calibri"/>
                <a:sym typeface="Calibri"/>
              </a:rPr>
              <a:t>Telecom and Security Solutions</a:t>
            </a:r>
          </a:p>
          <a:p>
            <a:pPr marL="231775" indent="-231775">
              <a:lnSpc>
                <a:spcPct val="150000"/>
              </a:lnSpc>
              <a:spcBef>
                <a:spcPts val="40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Global Presence: </a:t>
            </a:r>
            <a:r>
              <a:rPr lang="en-US" b="1" dirty="0">
                <a:solidFill>
                  <a:srgbClr val="31859B"/>
                </a:solidFill>
                <a:latin typeface="Calibri" pitchFamily="34" charset="0"/>
                <a:ea typeface="Calibri"/>
                <a:cs typeface="Calibri"/>
                <a:sym typeface="Calibri"/>
              </a:rPr>
              <a:t>40+ Countries</a:t>
            </a:r>
          </a:p>
          <a:p>
            <a:pPr marL="231775" indent="-231775">
              <a:lnSpc>
                <a:spcPct val="150000"/>
              </a:lnSpc>
              <a:spcBef>
                <a:spcPts val="40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No. of Partners: </a:t>
            </a:r>
            <a:r>
              <a:rPr lang="en-US" b="1" dirty="0">
                <a:solidFill>
                  <a:srgbClr val="31859B"/>
                </a:solidFill>
                <a:latin typeface="Calibri" pitchFamily="34" charset="0"/>
                <a:ea typeface="Calibri"/>
                <a:cs typeface="Calibri"/>
                <a:sym typeface="Calibri"/>
              </a:rPr>
              <a:t>500+</a:t>
            </a:r>
          </a:p>
          <a:p>
            <a:pPr marL="231775" indent="-231775">
              <a:lnSpc>
                <a:spcPct val="150000"/>
              </a:lnSpc>
              <a:spcBef>
                <a:spcPts val="40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No of Employees: </a:t>
            </a:r>
            <a:r>
              <a:rPr lang="en-US" b="1" dirty="0">
                <a:solidFill>
                  <a:srgbClr val="31859B"/>
                </a:solidFill>
                <a:latin typeface="Calibri" pitchFamily="34" charset="0"/>
                <a:ea typeface="Calibri"/>
                <a:cs typeface="Calibri"/>
                <a:sym typeface="Calibri"/>
              </a:rPr>
              <a:t>500+</a:t>
            </a:r>
          </a:p>
          <a:p>
            <a:pPr marL="231775" indent="-231775">
              <a:spcBef>
                <a:spcPts val="400"/>
              </a:spcBef>
              <a:buClr>
                <a:srgbClr val="A5A5A5"/>
              </a:buClr>
              <a:buSzPct val="100000"/>
              <a:buFont typeface="Calibri"/>
              <a:buChar char="•"/>
              <a:defRPr/>
            </a:pPr>
            <a:r>
              <a:rPr lang="en-US" dirty="0">
                <a:solidFill>
                  <a:schemeClr val="dk1"/>
                </a:solidFill>
                <a:latin typeface="Calibri" pitchFamily="34" charset="0"/>
                <a:ea typeface="Calibri"/>
                <a:cs typeface="Calibri"/>
                <a:sym typeface="Calibri"/>
              </a:rPr>
              <a:t>Awards and Achievements: </a:t>
            </a:r>
            <a:r>
              <a:rPr lang="en-US" b="1" dirty="0">
                <a:solidFill>
                  <a:srgbClr val="31859B"/>
                </a:solidFill>
                <a:latin typeface="Calibri" pitchFamily="34" charset="0"/>
                <a:ea typeface="Calibri"/>
                <a:cs typeface="Calibri"/>
                <a:sym typeface="Calibri"/>
              </a:rPr>
              <a:t>25+</a:t>
            </a:r>
            <a:r>
              <a:rPr lang="en-US" b="1" dirty="0">
                <a:solidFill>
                  <a:srgbClr val="205867"/>
                </a:solidFill>
                <a:latin typeface="Calibri" pitchFamily="34" charset="0"/>
                <a:ea typeface="Calibri"/>
                <a:cs typeface="Calibri"/>
                <a:sym typeface="Calibri"/>
              </a:rPr>
              <a:t> </a:t>
            </a:r>
            <a:br>
              <a:rPr lang="en-US" dirty="0">
                <a:solidFill>
                  <a:srgbClr val="205867"/>
                </a:solidFill>
                <a:latin typeface="Calibri" pitchFamily="34" charset="0"/>
                <a:ea typeface="Calibri"/>
                <a:cs typeface="Calibri"/>
                <a:sym typeface="Calibri"/>
              </a:rPr>
            </a:br>
            <a:r>
              <a:rPr lang="en-US" sz="1600" dirty="0">
                <a:solidFill>
                  <a:schemeClr val="dk1"/>
                </a:solidFill>
                <a:latin typeface="Calibri" pitchFamily="34" charset="0"/>
                <a:ea typeface="Calibri"/>
                <a:cs typeface="Calibri"/>
                <a:sym typeface="Calibri"/>
              </a:rPr>
              <a:t>for Excellence in Product Engineering, </a:t>
            </a:r>
          </a:p>
          <a:p>
            <a:pPr>
              <a:spcBef>
                <a:spcPts val="400"/>
              </a:spcBef>
              <a:buClr>
                <a:srgbClr val="A5A5A5"/>
              </a:buClr>
              <a:buSzPct val="100000"/>
              <a:defRPr/>
            </a:pPr>
            <a:r>
              <a:rPr lang="en-US" sz="1600" dirty="0">
                <a:solidFill>
                  <a:schemeClr val="dk1"/>
                </a:solidFill>
                <a:latin typeface="Calibri" pitchFamily="34" charset="0"/>
                <a:ea typeface="Calibri"/>
                <a:cs typeface="Calibri"/>
                <a:sym typeface="Calibri"/>
              </a:rPr>
              <a:t>     Design and Innovation</a:t>
            </a:r>
          </a:p>
          <a:p>
            <a:pPr>
              <a:spcBef>
                <a:spcPts val="400"/>
              </a:spcBef>
              <a:buClr>
                <a:schemeClr val="dk1"/>
              </a:buClr>
              <a:buFont typeface="Arial"/>
              <a:buNone/>
              <a:defRPr/>
            </a:pPr>
            <a:endParaRPr dirty="0">
              <a:solidFill>
                <a:srgbClr val="31859B"/>
              </a:solidFill>
              <a:latin typeface="Calibri" pitchFamily="34" charset="0"/>
              <a:ea typeface="Calibri"/>
              <a:cs typeface="Calibri"/>
              <a:sym typeface="Calibri"/>
            </a:endParaRPr>
          </a:p>
          <a:p>
            <a:pPr>
              <a:spcBef>
                <a:spcPts val="320"/>
              </a:spcBef>
              <a:buClr>
                <a:srgbClr val="31859B"/>
              </a:buClr>
              <a:buSzPct val="25000"/>
              <a:buFont typeface="Arial"/>
              <a:buNone/>
              <a:defRPr/>
            </a:pPr>
            <a:r>
              <a:rPr lang="en-US" sz="1400" b="1" dirty="0">
                <a:solidFill>
                  <a:srgbClr val="31859B"/>
                </a:solidFill>
                <a:latin typeface="Calibri" pitchFamily="34" charset="0"/>
                <a:ea typeface="Calibri"/>
                <a:cs typeface="Calibri"/>
                <a:sym typeface="Calibri"/>
              </a:rPr>
              <a:t>      www.MatrixComSec.com</a:t>
            </a:r>
          </a:p>
          <a:p>
            <a:pPr>
              <a:spcBef>
                <a:spcPts val="400"/>
              </a:spcBef>
              <a:buClr>
                <a:schemeClr val="dk1"/>
              </a:buClr>
              <a:buFont typeface="Arial"/>
              <a:buNone/>
              <a:defRPr/>
            </a:pPr>
            <a:endParaRPr sz="1600" dirty="0">
              <a:solidFill>
                <a:schemeClr val="dk1"/>
              </a:solidFill>
              <a:latin typeface="Calibri" pitchFamily="34" charset="0"/>
              <a:ea typeface="Calibri"/>
              <a:cs typeface="Calibri"/>
              <a:sym typeface="Calibri"/>
            </a:endParaRP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71784" y="1066862"/>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9" name="Picture 1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625035" y="1267810"/>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itle 1"/>
          <p:cNvSpPr txBox="1">
            <a:spLocks/>
          </p:cNvSpPr>
          <p:nvPr/>
        </p:nvSpPr>
        <p:spPr bwMode="auto">
          <a:xfrm>
            <a:off x="3726418" y="2273407"/>
            <a:ext cx="2519532" cy="1701701"/>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600" b="1" dirty="0">
                <a:ea typeface="Calibri"/>
                <a:cs typeface="Calibri"/>
              </a:rPr>
              <a:t>CORPORATE OFFICE</a:t>
            </a:r>
          </a:p>
          <a:p>
            <a:pPr algn="ctr" eaLnBrk="1" hangingPunct="1"/>
            <a:r>
              <a:rPr lang="en-US" altLang="en-US" sz="1200" b="1" dirty="0"/>
              <a:t>Based at </a:t>
            </a:r>
            <a:r>
              <a:rPr lang="en-US" altLang="en-US" sz="1200" dirty="0"/>
              <a:t>Vadodara, Gujarat, India</a:t>
            </a:r>
          </a:p>
          <a:p>
            <a:pPr algn="ctr" eaLnBrk="1" hangingPunct="1"/>
            <a:r>
              <a:rPr lang="en-US" altLang="en-US" sz="1200" b="1" dirty="0"/>
              <a:t>Departments: </a:t>
            </a:r>
            <a:r>
              <a:rPr lang="en-US" altLang="en-US" sz="1200" dirty="0"/>
              <a:t>Marketing, Sales, Product Management, Support, Finance, </a:t>
            </a:r>
          </a:p>
          <a:p>
            <a:pPr algn="ctr" eaLnBrk="1" hangingPunct="1"/>
            <a:r>
              <a:rPr lang="en-US" altLang="en-US" sz="1200" dirty="0"/>
              <a:t>Customer Care, Purchase</a:t>
            </a:r>
          </a:p>
        </p:txBody>
      </p:sp>
      <p:sp>
        <p:nvSpPr>
          <p:cNvPr id="22" name="Title 1"/>
          <p:cNvSpPr txBox="1">
            <a:spLocks/>
          </p:cNvSpPr>
          <p:nvPr/>
        </p:nvSpPr>
        <p:spPr bwMode="auto">
          <a:xfrm>
            <a:off x="6331563" y="2438426"/>
            <a:ext cx="2355129" cy="1727227"/>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600" b="1" dirty="0">
                <a:ea typeface="Calibri"/>
                <a:cs typeface="Calibri"/>
              </a:rPr>
              <a:t>R&amp;D CENTER</a:t>
            </a:r>
          </a:p>
          <a:p>
            <a:pPr algn="ctr" eaLnBrk="1" hangingPunct="1"/>
            <a:r>
              <a:rPr lang="en-US" altLang="en-US" sz="1200" b="1" dirty="0"/>
              <a:t>77,000 </a:t>
            </a:r>
            <a:r>
              <a:rPr lang="en-US" altLang="en-US" sz="1200" b="1" dirty="0" err="1"/>
              <a:t>Sq.Ft</a:t>
            </a:r>
            <a:endParaRPr lang="en-US" altLang="en-US" sz="1200" b="1" dirty="0"/>
          </a:p>
          <a:p>
            <a:pPr algn="ctr" eaLnBrk="1" hangingPunct="1"/>
            <a:r>
              <a:rPr lang="en-US" altLang="en-US" sz="1200" dirty="0"/>
              <a:t>More than </a:t>
            </a:r>
            <a:r>
              <a:rPr lang="en-US" altLang="en-US" sz="1200" b="1" dirty="0"/>
              <a:t>40%  Manpower </a:t>
            </a:r>
            <a:r>
              <a:rPr lang="en-US" altLang="en-US" sz="1200" dirty="0"/>
              <a:t>in R&amp;D, </a:t>
            </a:r>
            <a:r>
              <a:rPr lang="en-US" altLang="en-US" sz="1200" b="1" dirty="0"/>
              <a:t>700+ Man-years</a:t>
            </a:r>
            <a:r>
              <a:rPr lang="en-US" altLang="en-US" sz="1200" dirty="0"/>
              <a:t> of R&amp;D Experience</a:t>
            </a:r>
          </a:p>
          <a:p>
            <a:pPr algn="ctr" eaLnBrk="1" hangingPunct="1"/>
            <a:r>
              <a:rPr lang="en-US" altLang="en-US" sz="1200" dirty="0"/>
              <a:t>World-class Technology Platform and Processes</a:t>
            </a:r>
          </a:p>
        </p:txBody>
      </p:sp>
      <p:grpSp>
        <p:nvGrpSpPr>
          <p:cNvPr id="26" name="Group 25"/>
          <p:cNvGrpSpPr/>
          <p:nvPr/>
        </p:nvGrpSpPr>
        <p:grpSpPr>
          <a:xfrm>
            <a:off x="91630" y="381080"/>
            <a:ext cx="1904520" cy="380990"/>
            <a:chOff x="91630" y="152486"/>
            <a:chExt cx="1904520" cy="380990"/>
          </a:xfrm>
        </p:grpSpPr>
        <p:grpSp>
          <p:nvGrpSpPr>
            <p:cNvPr id="27" name="Group 26"/>
            <p:cNvGrpSpPr/>
            <p:nvPr/>
          </p:nvGrpSpPr>
          <p:grpSpPr>
            <a:xfrm>
              <a:off x="152516" y="533476"/>
              <a:ext cx="1573984" cy="0"/>
              <a:chOff x="192622" y="457255"/>
              <a:chExt cx="1904520" cy="0"/>
            </a:xfrm>
          </p:grpSpPr>
          <p:cxnSp>
            <p:nvCxnSpPr>
              <p:cNvPr id="29" name="Straight Connector 28"/>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About Matrix</a:t>
              </a:r>
            </a:p>
          </p:txBody>
        </p:sp>
      </p:grpSp>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192192" y="3742948"/>
            <a:ext cx="1830176"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5" name="Title 1"/>
          <p:cNvSpPr txBox="1">
            <a:spLocks/>
          </p:cNvSpPr>
          <p:nvPr/>
        </p:nvSpPr>
        <p:spPr bwMode="auto">
          <a:xfrm>
            <a:off x="4817574" y="4918280"/>
            <a:ext cx="2579412" cy="1625557"/>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600" b="1" dirty="0">
                <a:ea typeface="Calibri"/>
                <a:cs typeface="Calibri"/>
              </a:rPr>
              <a:t>MANUFACTURING UNIT</a:t>
            </a:r>
          </a:p>
          <a:p>
            <a:pPr algn="ctr" eaLnBrk="1" hangingPunct="1"/>
            <a:r>
              <a:rPr lang="en-US" altLang="en-US" sz="1200" b="1" dirty="0"/>
              <a:t>73,000 </a:t>
            </a:r>
            <a:r>
              <a:rPr lang="en-US" altLang="en-US" sz="1200" b="1" dirty="0" err="1"/>
              <a:t>Sq.Ft</a:t>
            </a:r>
            <a:endParaRPr lang="en-US" altLang="en-US" sz="1200" b="1" dirty="0"/>
          </a:p>
          <a:p>
            <a:pPr algn="ctr" eaLnBrk="1" hangingPunct="1"/>
            <a:r>
              <a:rPr lang="en-US" altLang="en-US" sz="1200" b="1" dirty="0"/>
              <a:t>100+</a:t>
            </a:r>
            <a:r>
              <a:rPr lang="en-US" altLang="en-US" sz="1200" dirty="0"/>
              <a:t> Work Stations</a:t>
            </a:r>
          </a:p>
          <a:p>
            <a:pPr algn="ctr" eaLnBrk="1" hangingPunct="1"/>
            <a:r>
              <a:rPr lang="en-US" altLang="en-US" sz="1200" dirty="0"/>
              <a:t>International Quality Systems and Processes</a:t>
            </a:r>
          </a:p>
        </p:txBody>
      </p:sp>
    </p:spTree>
    <p:extLst>
      <p:ext uri="{BB962C8B-B14F-4D97-AF65-F5344CB8AC3E}">
        <p14:creationId xmlns:p14="http://schemas.microsoft.com/office/powerpoint/2010/main" val="102795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bwMode="auto">
          <a:xfrm>
            <a:off x="-120" y="2275709"/>
            <a:ext cx="9144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120" y="4190980"/>
            <a:ext cx="9144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AutoShape 2" descr="Inline image 1"/>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p:cNvGrpSpPr/>
          <p:nvPr/>
        </p:nvGrpSpPr>
        <p:grpSpPr>
          <a:xfrm>
            <a:off x="91630" y="381080"/>
            <a:ext cx="1904520" cy="380990"/>
            <a:chOff x="91630" y="152486"/>
            <a:chExt cx="1904520" cy="380990"/>
          </a:xfrm>
        </p:grpSpPr>
        <p:grpSp>
          <p:nvGrpSpPr>
            <p:cNvPr id="55" name="Group 54"/>
            <p:cNvGrpSpPr/>
            <p:nvPr/>
          </p:nvGrpSpPr>
          <p:grpSpPr>
            <a:xfrm>
              <a:off x="152516" y="533476"/>
              <a:ext cx="1573984" cy="0"/>
              <a:chOff x="192622" y="457255"/>
              <a:chExt cx="1904520" cy="0"/>
            </a:xfrm>
          </p:grpSpPr>
          <p:cxnSp>
            <p:nvCxnSpPr>
              <p:cNvPr id="59" name="Straight Connector 58"/>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TextBox 56"/>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Why Matrix?</a:t>
              </a:r>
            </a:p>
          </p:txBody>
        </p:sp>
      </p:grpSp>
      <p:grpSp>
        <p:nvGrpSpPr>
          <p:cNvPr id="5" name="Group 4"/>
          <p:cNvGrpSpPr/>
          <p:nvPr/>
        </p:nvGrpSpPr>
        <p:grpSpPr>
          <a:xfrm>
            <a:off x="1520445" y="2091043"/>
            <a:ext cx="2441971" cy="1566551"/>
            <a:chOff x="3351015" y="2438426"/>
            <a:chExt cx="2441971" cy="1566551"/>
          </a:xfrm>
        </p:grpSpPr>
        <p:sp>
          <p:nvSpPr>
            <p:cNvPr id="40" name="TextBox 39"/>
            <p:cNvSpPr txBox="1"/>
            <p:nvPr/>
          </p:nvSpPr>
          <p:spPr>
            <a:xfrm>
              <a:off x="3351015" y="2438426"/>
              <a:ext cx="2441971" cy="369332"/>
            </a:xfrm>
            <a:prstGeom prst="rect">
              <a:avLst/>
            </a:prstGeom>
            <a:noFill/>
          </p:spPr>
          <p:txBody>
            <a:bodyPr wrap="square" rtlCol="0">
              <a:spAutoFit/>
            </a:bodyPr>
            <a:lstStyle/>
            <a:p>
              <a:pPr algn="ctr"/>
              <a:r>
                <a:rPr lang="en-US" b="1" dirty="0">
                  <a:latin typeface="Calibri" pitchFamily="34" charset="0"/>
                </a:rPr>
                <a:t>Patient Satisfaction</a:t>
              </a:r>
            </a:p>
          </p:txBody>
        </p:sp>
        <p:grpSp>
          <p:nvGrpSpPr>
            <p:cNvPr id="43" name="Group 42"/>
            <p:cNvGrpSpPr/>
            <p:nvPr/>
          </p:nvGrpSpPr>
          <p:grpSpPr>
            <a:xfrm>
              <a:off x="4040432" y="2824867"/>
              <a:ext cx="1063137" cy="1180110"/>
              <a:chOff x="4267207" y="2858476"/>
              <a:chExt cx="1063137" cy="1180110"/>
            </a:xfrm>
          </p:grpSpPr>
          <p:sp>
            <p:nvSpPr>
              <p:cNvPr id="44" name="Hexagon 43"/>
              <p:cNvSpPr/>
              <p:nvPr/>
            </p:nvSpPr>
            <p:spPr bwMode="auto">
              <a:xfrm rot="5400000">
                <a:off x="4208721" y="2916962"/>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45" name="Picture 2" descr="C:\Users\Nidhi\Downloads\jumping-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789" y="3083437"/>
                <a:ext cx="713372" cy="7133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oup 6"/>
          <p:cNvGrpSpPr/>
          <p:nvPr/>
        </p:nvGrpSpPr>
        <p:grpSpPr>
          <a:xfrm>
            <a:off x="5029188" y="2091043"/>
            <a:ext cx="2441971" cy="1566551"/>
            <a:chOff x="3351015" y="2438426"/>
            <a:chExt cx="2441971" cy="1566551"/>
          </a:xfrm>
        </p:grpSpPr>
        <p:sp>
          <p:nvSpPr>
            <p:cNvPr id="46" name="TextBox 45"/>
            <p:cNvSpPr txBox="1"/>
            <p:nvPr/>
          </p:nvSpPr>
          <p:spPr>
            <a:xfrm>
              <a:off x="3351015" y="2438426"/>
              <a:ext cx="2441971" cy="369332"/>
            </a:xfrm>
            <a:prstGeom prst="rect">
              <a:avLst/>
            </a:prstGeom>
            <a:noFill/>
          </p:spPr>
          <p:txBody>
            <a:bodyPr wrap="square" rtlCol="0">
              <a:spAutoFit/>
            </a:bodyPr>
            <a:lstStyle/>
            <a:p>
              <a:pPr algn="ctr"/>
              <a:r>
                <a:rPr lang="en-US" b="1" dirty="0">
                  <a:latin typeface="Calibri" pitchFamily="34" charset="0"/>
                </a:rPr>
                <a:t>Personal Referrals</a:t>
              </a:r>
            </a:p>
          </p:txBody>
        </p:sp>
        <p:sp>
          <p:nvSpPr>
            <p:cNvPr id="52" name="Hexagon 51"/>
            <p:cNvSpPr/>
            <p:nvPr/>
          </p:nvSpPr>
          <p:spPr bwMode="auto">
            <a:xfrm rot="5400000">
              <a:off x="3981946" y="2883353"/>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grpSp>
      <p:grpSp>
        <p:nvGrpSpPr>
          <p:cNvPr id="8" name="Group 7"/>
          <p:cNvGrpSpPr/>
          <p:nvPr/>
        </p:nvGrpSpPr>
        <p:grpSpPr>
          <a:xfrm>
            <a:off x="301277" y="4008408"/>
            <a:ext cx="2441971" cy="1549442"/>
            <a:chOff x="3351015" y="4202638"/>
            <a:chExt cx="2441971" cy="1549442"/>
          </a:xfrm>
        </p:grpSpPr>
        <p:sp>
          <p:nvSpPr>
            <p:cNvPr id="61" name="TextBox 60"/>
            <p:cNvSpPr txBox="1"/>
            <p:nvPr/>
          </p:nvSpPr>
          <p:spPr>
            <a:xfrm>
              <a:off x="3351015" y="4202638"/>
              <a:ext cx="2441971" cy="369332"/>
            </a:xfrm>
            <a:prstGeom prst="rect">
              <a:avLst/>
            </a:prstGeom>
            <a:noFill/>
          </p:spPr>
          <p:txBody>
            <a:bodyPr wrap="square" rtlCol="0">
              <a:spAutoFit/>
            </a:bodyPr>
            <a:lstStyle/>
            <a:p>
              <a:pPr algn="ctr"/>
              <a:r>
                <a:rPr lang="en-US" b="1" dirty="0">
                  <a:latin typeface="Calibri" pitchFamily="34" charset="0"/>
                </a:rPr>
                <a:t>Greater Security</a:t>
              </a:r>
            </a:p>
          </p:txBody>
        </p:sp>
        <p:grpSp>
          <p:nvGrpSpPr>
            <p:cNvPr id="64" name="Group 63"/>
            <p:cNvGrpSpPr/>
            <p:nvPr/>
          </p:nvGrpSpPr>
          <p:grpSpPr>
            <a:xfrm>
              <a:off x="4040432" y="4571970"/>
              <a:ext cx="1063137" cy="1180110"/>
              <a:chOff x="2141230" y="4278301"/>
              <a:chExt cx="1063137" cy="1180110"/>
            </a:xfrm>
          </p:grpSpPr>
          <p:sp>
            <p:nvSpPr>
              <p:cNvPr id="66" name="Hexagon 65"/>
              <p:cNvSpPr/>
              <p:nvPr/>
            </p:nvSpPr>
            <p:spPr bwMode="auto">
              <a:xfrm rot="5400000">
                <a:off x="2082744" y="4336787"/>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7" name="Picture 5" descr="C:\Users\Nidhi\Downloads\locked-padlock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744" y="4532084"/>
                <a:ext cx="587334" cy="58733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p:cNvGrpSpPr/>
          <p:nvPr/>
        </p:nvGrpSpPr>
        <p:grpSpPr>
          <a:xfrm>
            <a:off x="6472487" y="4008408"/>
            <a:ext cx="2290403" cy="1554136"/>
            <a:chOff x="3426799" y="5075180"/>
            <a:chExt cx="2290403" cy="1554136"/>
          </a:xfrm>
        </p:grpSpPr>
        <p:sp>
          <p:nvSpPr>
            <p:cNvPr id="63" name="TextBox 62"/>
            <p:cNvSpPr txBox="1"/>
            <p:nvPr/>
          </p:nvSpPr>
          <p:spPr>
            <a:xfrm>
              <a:off x="3426799" y="5075180"/>
              <a:ext cx="2290403" cy="369332"/>
            </a:xfrm>
            <a:prstGeom prst="rect">
              <a:avLst/>
            </a:prstGeom>
            <a:noFill/>
          </p:spPr>
          <p:txBody>
            <a:bodyPr wrap="square" rtlCol="0">
              <a:spAutoFit/>
            </a:bodyPr>
            <a:lstStyle/>
            <a:p>
              <a:pPr algn="ctr"/>
              <a:r>
                <a:rPr lang="en-US" b="1" dirty="0">
                  <a:latin typeface="Calibri" pitchFamily="34" charset="0"/>
                </a:rPr>
                <a:t>Efficient Patient Care</a:t>
              </a:r>
            </a:p>
          </p:txBody>
        </p:sp>
        <p:grpSp>
          <p:nvGrpSpPr>
            <p:cNvPr id="70" name="Group 69"/>
            <p:cNvGrpSpPr/>
            <p:nvPr/>
          </p:nvGrpSpPr>
          <p:grpSpPr>
            <a:xfrm>
              <a:off x="4040432" y="5449206"/>
              <a:ext cx="1063137" cy="1180110"/>
              <a:chOff x="4002746" y="4495237"/>
              <a:chExt cx="1063137" cy="1180110"/>
            </a:xfrm>
          </p:grpSpPr>
          <p:sp>
            <p:nvSpPr>
              <p:cNvPr id="71" name="Hexagon 70"/>
              <p:cNvSpPr/>
              <p:nvPr/>
            </p:nvSpPr>
            <p:spPr bwMode="auto">
              <a:xfrm rot="5400000">
                <a:off x="3944260" y="4553723"/>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72" name="Picture 2" descr="C:\Users\Nidhi\Downloads\patient-lying-on-stretcher-with-medical-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113" y="4749020"/>
                <a:ext cx="705093" cy="70509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p:cNvGrpSpPr/>
          <p:nvPr/>
        </p:nvGrpSpPr>
        <p:grpSpPr>
          <a:xfrm>
            <a:off x="3089490" y="4008408"/>
            <a:ext cx="2895524" cy="1549442"/>
            <a:chOff x="3124238" y="4202638"/>
            <a:chExt cx="2895524" cy="1549442"/>
          </a:xfrm>
        </p:grpSpPr>
        <p:sp>
          <p:nvSpPr>
            <p:cNvPr id="69" name="TextBox 68"/>
            <p:cNvSpPr txBox="1"/>
            <p:nvPr/>
          </p:nvSpPr>
          <p:spPr>
            <a:xfrm>
              <a:off x="3124238" y="4202638"/>
              <a:ext cx="2895524" cy="369332"/>
            </a:xfrm>
            <a:prstGeom prst="rect">
              <a:avLst/>
            </a:prstGeom>
            <a:noFill/>
          </p:spPr>
          <p:txBody>
            <a:bodyPr wrap="square" rtlCol="0">
              <a:spAutoFit/>
            </a:bodyPr>
            <a:lstStyle/>
            <a:p>
              <a:pPr algn="ctr"/>
              <a:r>
                <a:rPr lang="en-US" b="1" dirty="0">
                  <a:latin typeface="Calibri" pitchFamily="34" charset="0"/>
                </a:rPr>
                <a:t>Ensure Process Compliance</a:t>
              </a:r>
            </a:p>
          </p:txBody>
        </p:sp>
        <p:grpSp>
          <p:nvGrpSpPr>
            <p:cNvPr id="73" name="Group 72"/>
            <p:cNvGrpSpPr/>
            <p:nvPr/>
          </p:nvGrpSpPr>
          <p:grpSpPr>
            <a:xfrm>
              <a:off x="4040432" y="4571970"/>
              <a:ext cx="1063137" cy="1180110"/>
              <a:chOff x="7013971" y="4458632"/>
              <a:chExt cx="1063137" cy="1180110"/>
            </a:xfrm>
          </p:grpSpPr>
          <p:sp>
            <p:nvSpPr>
              <p:cNvPr id="74" name="Hexagon 73"/>
              <p:cNvSpPr/>
              <p:nvPr/>
            </p:nvSpPr>
            <p:spPr bwMode="auto">
              <a:xfrm rot="5400000">
                <a:off x="6955485" y="4517118"/>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75" name="Picture 3" descr="C:\Users\Nidhi\Downloads\checked-lis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9347" y="4677200"/>
                <a:ext cx="657763" cy="65776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Box 77"/>
          <p:cNvSpPr txBox="1"/>
          <p:nvPr/>
        </p:nvSpPr>
        <p:spPr>
          <a:xfrm>
            <a:off x="1066892" y="6000612"/>
            <a:ext cx="7315008" cy="400110"/>
          </a:xfrm>
          <a:prstGeom prst="rect">
            <a:avLst/>
          </a:prstGeom>
          <a:noFill/>
        </p:spPr>
        <p:txBody>
          <a:bodyPr wrap="square" rtlCol="0">
            <a:spAutoFit/>
          </a:bodyPr>
          <a:lstStyle/>
          <a:p>
            <a:pPr algn="ctr"/>
            <a:r>
              <a:rPr lang="en-US" sz="2000" b="1" dirty="0">
                <a:latin typeface="Calibri" pitchFamily="34" charset="0"/>
              </a:rPr>
              <a:t>Matrix Video Surveillance Solution for Healthcare</a:t>
            </a:r>
          </a:p>
        </p:txBody>
      </p:sp>
      <p:cxnSp>
        <p:nvCxnSpPr>
          <p:cNvPr id="79" name="Straight Connector 78"/>
          <p:cNvCxnSpPr/>
          <p:nvPr/>
        </p:nvCxnSpPr>
        <p:spPr bwMode="auto">
          <a:xfrm>
            <a:off x="120" y="5714940"/>
            <a:ext cx="9144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Down Arrow 79"/>
          <p:cNvSpPr/>
          <p:nvPr/>
        </p:nvSpPr>
        <p:spPr bwMode="auto">
          <a:xfrm flipV="1">
            <a:off x="1438623" y="5744581"/>
            <a:ext cx="206594" cy="427547"/>
          </a:xfrm>
          <a:prstGeom prst="downArrow">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Font typeface="Arial" panose="020B0604020202020204" pitchFamily="34" charset="0"/>
              <a:buNone/>
            </a:pPr>
            <a:endParaRPr lang="en-US">
              <a:latin typeface="Arial" panose="020B0604020202020204" pitchFamily="34" charset="0"/>
            </a:endParaRPr>
          </a:p>
        </p:txBody>
      </p:sp>
      <p:sp>
        <p:nvSpPr>
          <p:cNvPr id="82" name="Down Arrow 81"/>
          <p:cNvSpPr/>
          <p:nvPr/>
        </p:nvSpPr>
        <p:spPr bwMode="auto">
          <a:xfrm flipV="1">
            <a:off x="7504736" y="5744581"/>
            <a:ext cx="206594" cy="427547"/>
          </a:xfrm>
          <a:prstGeom prst="downArrow">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Font typeface="Arial" panose="020B0604020202020204" pitchFamily="34" charset="0"/>
              <a:buNone/>
            </a:pPr>
            <a:endParaRPr lang="en-US">
              <a:latin typeface="Arial" panose="020B0604020202020204" pitchFamily="34" charset="0"/>
            </a:endParaRPr>
          </a:p>
        </p:txBody>
      </p:sp>
      <p:sp>
        <p:nvSpPr>
          <p:cNvPr id="83" name="Down Arrow 82"/>
          <p:cNvSpPr/>
          <p:nvPr/>
        </p:nvSpPr>
        <p:spPr bwMode="auto">
          <a:xfrm flipV="1">
            <a:off x="2645143" y="3839631"/>
            <a:ext cx="206594" cy="427547"/>
          </a:xfrm>
          <a:prstGeom prst="downArrow">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Font typeface="Arial" panose="020B0604020202020204" pitchFamily="34" charset="0"/>
              <a:buNone/>
            </a:pPr>
            <a:endParaRPr lang="en-US">
              <a:latin typeface="Arial" panose="020B0604020202020204" pitchFamily="34" charset="0"/>
            </a:endParaRPr>
          </a:p>
        </p:txBody>
      </p:sp>
      <p:sp>
        <p:nvSpPr>
          <p:cNvPr id="84" name="Down Arrow 83"/>
          <p:cNvSpPr/>
          <p:nvPr/>
        </p:nvSpPr>
        <p:spPr bwMode="auto">
          <a:xfrm flipV="1">
            <a:off x="6172158" y="3839631"/>
            <a:ext cx="206594" cy="427547"/>
          </a:xfrm>
          <a:prstGeom prst="downArrow">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Font typeface="Arial" panose="020B0604020202020204" pitchFamily="34" charset="0"/>
              <a:buNone/>
            </a:pPr>
            <a:endParaRPr lang="en-US">
              <a:latin typeface="Arial" panose="020B0604020202020204" pitchFamily="34" charset="0"/>
            </a:endParaRPr>
          </a:p>
        </p:txBody>
      </p:sp>
      <p:sp>
        <p:nvSpPr>
          <p:cNvPr id="85" name="Down Arrow 84"/>
          <p:cNvSpPr/>
          <p:nvPr/>
        </p:nvSpPr>
        <p:spPr bwMode="auto">
          <a:xfrm flipV="1">
            <a:off x="4433955" y="2063847"/>
            <a:ext cx="206594" cy="427547"/>
          </a:xfrm>
          <a:prstGeom prst="downArrow">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Font typeface="Arial" panose="020B0604020202020204" pitchFamily="34" charset="0"/>
              <a:buNone/>
            </a:pPr>
            <a:endParaRPr lang="en-US">
              <a:latin typeface="Arial" panose="020B0604020202020204" pitchFamily="34" charset="0"/>
            </a:endParaRPr>
          </a:p>
        </p:txBody>
      </p:sp>
      <p:sp>
        <p:nvSpPr>
          <p:cNvPr id="12" name="Isosceles Triangle 11"/>
          <p:cNvSpPr/>
          <p:nvPr/>
        </p:nvSpPr>
        <p:spPr bwMode="auto">
          <a:xfrm rot="10800000">
            <a:off x="4066184" y="1143060"/>
            <a:ext cx="877385" cy="677636"/>
          </a:xfrm>
          <a:prstGeom prst="triangle">
            <a:avLst>
              <a:gd name="adj" fmla="val 47203"/>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051" name="Picture 3" descr="C:\Users\Nidhi\Downloads\group-profile-user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212" y="2718177"/>
            <a:ext cx="661760" cy="6617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37094" y="685872"/>
            <a:ext cx="3200316" cy="369332"/>
          </a:xfrm>
          <a:prstGeom prst="rect">
            <a:avLst/>
          </a:prstGeom>
          <a:noFill/>
        </p:spPr>
        <p:txBody>
          <a:bodyPr wrap="square" rtlCol="0">
            <a:spAutoFit/>
          </a:bodyPr>
          <a:lstStyle/>
          <a:p>
            <a:pPr algn="ctr"/>
            <a:r>
              <a:rPr lang="en-US" b="1" dirty="0">
                <a:latin typeface="Calibri" pitchFamily="34" charset="0"/>
              </a:rPr>
              <a:t>Enhanced Hospital Reputation</a:t>
            </a:r>
          </a:p>
        </p:txBody>
      </p:sp>
      <p:grpSp>
        <p:nvGrpSpPr>
          <p:cNvPr id="26" name="Group 25"/>
          <p:cNvGrpSpPr/>
          <p:nvPr/>
        </p:nvGrpSpPr>
        <p:grpSpPr>
          <a:xfrm>
            <a:off x="4185691" y="1021477"/>
            <a:ext cx="772618" cy="1019606"/>
            <a:chOff x="2164477" y="1021477"/>
            <a:chExt cx="772618" cy="1019606"/>
          </a:xfrm>
        </p:grpSpPr>
        <p:pic>
          <p:nvPicPr>
            <p:cNvPr id="15" name="Picture 5" descr="C:\Users\Nidhi\Downloads\hospital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4477" y="1021477"/>
              <a:ext cx="772618" cy="77261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177306" y="1815066"/>
              <a:ext cx="685782" cy="226017"/>
              <a:chOff x="4343410" y="1972161"/>
              <a:chExt cx="685782" cy="226017"/>
            </a:xfrm>
          </p:grpSpPr>
          <p:pic>
            <p:nvPicPr>
              <p:cNvPr id="89" name="Picture 4" descr="C:\Users\Nidhi\Downloads\favorite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10" y="1972161"/>
                <a:ext cx="226017" cy="22601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Nidhi\Downloads\favorite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3293" y="1972161"/>
                <a:ext cx="226017" cy="22601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Nidhi\Downloads\favorite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3175" y="1972161"/>
                <a:ext cx="226017" cy="22601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5758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04" y="5562544"/>
            <a:ext cx="8534176" cy="523220"/>
          </a:xfrm>
          <a:prstGeom prst="rect">
            <a:avLst/>
          </a:prstGeom>
          <a:noFill/>
        </p:spPr>
        <p:txBody>
          <a:bodyPr wrap="square" rtlCol="0">
            <a:spAutoFit/>
          </a:bodyPr>
          <a:lstStyle/>
          <a:p>
            <a:endParaRPr lang="en-US" sz="1400" dirty="0">
              <a:latin typeface="Calibri" pitchFamily="34" charset="0"/>
            </a:endParaRPr>
          </a:p>
          <a:p>
            <a:endParaRPr lang="en-US" sz="1400" dirty="0">
              <a:latin typeface="Calibri" pitchFamily="34" charset="0"/>
            </a:endParaRPr>
          </a:p>
        </p:txBody>
      </p:sp>
      <p:grpSp>
        <p:nvGrpSpPr>
          <p:cNvPr id="10" name="Group 9"/>
          <p:cNvGrpSpPr/>
          <p:nvPr/>
        </p:nvGrpSpPr>
        <p:grpSpPr>
          <a:xfrm>
            <a:off x="12726" y="2590822"/>
            <a:ext cx="1063137" cy="1180110"/>
            <a:chOff x="2141230" y="4278301"/>
            <a:chExt cx="1063137" cy="1180110"/>
          </a:xfrm>
        </p:grpSpPr>
        <p:sp>
          <p:nvSpPr>
            <p:cNvPr id="11" name="Hexagon 10"/>
            <p:cNvSpPr/>
            <p:nvPr/>
          </p:nvSpPr>
          <p:spPr bwMode="auto">
            <a:xfrm rot="5400000">
              <a:off x="2082744" y="4336787"/>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12" name="Picture 5" descr="C:\Users\Nidhi\Downloads\locked-padlock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744" y="4532084"/>
              <a:ext cx="587334" cy="58733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bwMode="auto">
          <a:xfrm>
            <a:off x="1143090" y="2844605"/>
            <a:ext cx="8000910" cy="660593"/>
          </a:xfrm>
          <a:prstGeom prst="rect">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Font typeface="Arial" panose="020B0604020202020204" pitchFamily="34" charset="0"/>
              <a:buNone/>
            </a:pPr>
            <a:r>
              <a:rPr lang="en-US" sz="2800" b="1" dirty="0">
                <a:solidFill>
                  <a:schemeClr val="bg1"/>
                </a:solidFill>
                <a:latin typeface="Calibri" pitchFamily="34" charset="0"/>
              </a:rPr>
              <a:t>Greater Security</a:t>
            </a:r>
          </a:p>
          <a:p>
            <a:pPr lvl="3">
              <a:buFont typeface="Arial" panose="020B0604020202020204" pitchFamily="34" charset="0"/>
              <a:buNone/>
            </a:pPr>
            <a:r>
              <a:rPr lang="en-US" sz="1400" b="1" i="1" dirty="0">
                <a:solidFill>
                  <a:schemeClr val="bg1"/>
                </a:solidFill>
                <a:latin typeface="Calibri" pitchFamily="34" charset="0"/>
              </a:rPr>
              <a:t>~ For patient’s peace of mind</a:t>
            </a:r>
          </a:p>
        </p:txBody>
      </p:sp>
    </p:spTree>
    <p:extLst>
      <p:ext uri="{BB962C8B-B14F-4D97-AF65-F5344CB8AC3E}">
        <p14:creationId xmlns:p14="http://schemas.microsoft.com/office/powerpoint/2010/main" val="374336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035" y="3962386"/>
            <a:ext cx="8077170" cy="2554545"/>
          </a:xfrm>
          <a:prstGeom prst="rect">
            <a:avLst/>
          </a:prstGeom>
          <a:noFill/>
        </p:spPr>
        <p:txBody>
          <a:bodyPr wrap="square" rtlCol="0">
            <a:spAutoFit/>
          </a:bodyPr>
          <a:lstStyle/>
          <a:p>
            <a:pPr algn="just"/>
            <a:r>
              <a:rPr lang="en-US" sz="1600" b="1" dirty="0">
                <a:solidFill>
                  <a:srgbClr val="31859B"/>
                </a:solidFill>
                <a:latin typeface="Calibri" pitchFamily="34" charset="0"/>
                <a:ea typeface="Calibri"/>
                <a:cs typeface="Calibri"/>
              </a:rPr>
              <a:t>Effective Monitoring</a:t>
            </a:r>
          </a:p>
          <a:p>
            <a:pPr marL="285750" indent="-285750" algn="just">
              <a:buFont typeface="Arial" pitchFamily="34" charset="0"/>
              <a:buChar char="•"/>
            </a:pPr>
            <a:r>
              <a:rPr lang="en-US" sz="1600" b="1" dirty="0">
                <a:latin typeface="Calibri" pitchFamily="34" charset="0"/>
                <a:ea typeface="Calibri"/>
                <a:cs typeface="Calibri"/>
              </a:rPr>
              <a:t>Cost effective patient monitoring setup 24*7: </a:t>
            </a:r>
            <a:r>
              <a:rPr lang="en-US" sz="1600" dirty="0">
                <a:latin typeface="Calibri" pitchFamily="34" charset="0"/>
                <a:ea typeface="Calibri"/>
                <a:cs typeface="Calibri"/>
              </a:rPr>
              <a:t>Cascading, Sequencing and Camera Grouping </a:t>
            </a:r>
          </a:p>
          <a:p>
            <a:pPr marL="285750" indent="-285750" algn="just">
              <a:buFont typeface="Arial" pitchFamily="34" charset="0"/>
              <a:buChar char="•"/>
            </a:pPr>
            <a:r>
              <a:rPr lang="en-US" sz="1600" b="1" dirty="0">
                <a:latin typeface="Calibri" pitchFamily="34" charset="0"/>
                <a:ea typeface="Calibri"/>
                <a:cs typeface="Calibri"/>
              </a:rPr>
              <a:t>Monitor patients from anywhere, anytime: </a:t>
            </a:r>
            <a:r>
              <a:rPr lang="en-US" sz="1600" dirty="0">
                <a:latin typeface="Calibri" pitchFamily="34" charset="0"/>
                <a:ea typeface="Calibri"/>
                <a:cs typeface="Calibri"/>
              </a:rPr>
              <a:t>Mobile App </a:t>
            </a:r>
          </a:p>
          <a:p>
            <a:pPr marL="285750" indent="-285750" algn="just">
              <a:buFont typeface="Arial" pitchFamily="34" charset="0"/>
              <a:buChar char="•"/>
            </a:pPr>
            <a:r>
              <a:rPr lang="en-US" sz="1600" b="1" dirty="0">
                <a:latin typeface="Calibri" pitchFamily="34" charset="0"/>
                <a:ea typeface="Calibri"/>
                <a:cs typeface="Calibri"/>
              </a:rPr>
              <a:t>Restrict patients with psychiatric/neurological conditions from leaving their wards: </a:t>
            </a:r>
            <a:r>
              <a:rPr lang="en-US" sz="1600" dirty="0">
                <a:latin typeface="Calibri" pitchFamily="34" charset="0"/>
                <a:ea typeface="Calibri"/>
                <a:cs typeface="Calibri"/>
              </a:rPr>
              <a:t>E-map </a:t>
            </a:r>
            <a:endParaRPr lang="en-US" sz="1600" dirty="0">
              <a:latin typeface="Calibri" pitchFamily="34" charset="0"/>
            </a:endParaRPr>
          </a:p>
          <a:p>
            <a:pPr marL="285750" indent="-285750" algn="just">
              <a:buFont typeface="Arial" pitchFamily="34" charset="0"/>
              <a:buChar char="•"/>
            </a:pPr>
            <a:r>
              <a:rPr lang="en-US" sz="1600" b="1" dirty="0">
                <a:latin typeface="Calibri" pitchFamily="34" charset="0"/>
              </a:rPr>
              <a:t>Prevent child abduction from incubation centers: </a:t>
            </a:r>
            <a:r>
              <a:rPr lang="en-US" sz="1600" dirty="0">
                <a:latin typeface="Calibri" pitchFamily="34" charset="0"/>
              </a:rPr>
              <a:t>Integration with Access Control, send snapshot to central location and via email to alert security of any suspect</a:t>
            </a:r>
            <a:endParaRPr lang="en-US" sz="1600" dirty="0">
              <a:latin typeface="Calibri" pitchFamily="34" charset="0"/>
              <a:ea typeface="Calibri"/>
              <a:cs typeface="Calibri"/>
            </a:endParaRPr>
          </a:p>
          <a:p>
            <a:pPr algn="just"/>
            <a:r>
              <a:rPr lang="en-US" sz="1600" b="1" dirty="0">
                <a:solidFill>
                  <a:srgbClr val="31859B"/>
                </a:solidFill>
                <a:latin typeface="Calibri" pitchFamily="34" charset="0"/>
                <a:ea typeface="Calibri"/>
                <a:cs typeface="Calibri"/>
              </a:rPr>
              <a:t>Early Detection and Instant Notification</a:t>
            </a:r>
          </a:p>
          <a:p>
            <a:pPr marL="285750" indent="-285750" algn="just">
              <a:buFont typeface="Arial" pitchFamily="34" charset="0"/>
              <a:buChar char="•"/>
            </a:pPr>
            <a:r>
              <a:rPr lang="en-US" sz="1600" b="1" dirty="0">
                <a:latin typeface="Calibri" pitchFamily="34" charset="0"/>
                <a:ea typeface="Calibri"/>
                <a:cs typeface="Calibri"/>
              </a:rPr>
              <a:t>Prevent theft of expensive surgical equipment: </a:t>
            </a:r>
            <a:r>
              <a:rPr lang="en-US" sz="1600" dirty="0">
                <a:latin typeface="Calibri" pitchFamily="34" charset="0"/>
                <a:ea typeface="Calibri"/>
                <a:cs typeface="Calibri"/>
              </a:rPr>
              <a:t>Missing Object Detection and time based IVA’s like Intrusion Detection, Trip Wire, etc. and Instant Notifications like E-mail, SMS, Alarms, etc.</a:t>
            </a:r>
          </a:p>
        </p:txBody>
      </p:sp>
      <p:sp>
        <p:nvSpPr>
          <p:cNvPr id="22" name="Rectangle 21"/>
          <p:cNvSpPr/>
          <p:nvPr/>
        </p:nvSpPr>
        <p:spPr>
          <a:xfrm>
            <a:off x="71433" y="787625"/>
            <a:ext cx="2160976" cy="464871"/>
          </a:xfrm>
          <a:prstGeom prst="rect">
            <a:avLst/>
          </a:prstGeom>
        </p:spPr>
        <p:txBody>
          <a:bodyPr wrap="none">
            <a:spAutoFit/>
          </a:bodyPr>
          <a:lstStyle/>
          <a:p>
            <a:pPr algn="just">
              <a:lnSpc>
                <a:spcPct val="150000"/>
              </a:lnSpc>
              <a:spcBef>
                <a:spcPts val="0"/>
              </a:spcBef>
              <a:buClr>
                <a:srgbClr val="A5A5A5"/>
              </a:buClr>
              <a:buSzPct val="100000"/>
              <a:defRPr/>
            </a:pPr>
            <a:r>
              <a:rPr lang="en-US" b="1" dirty="0">
                <a:solidFill>
                  <a:srgbClr val="31859B"/>
                </a:solidFill>
                <a:latin typeface="Calibri" pitchFamily="34" charset="0"/>
                <a:ea typeface="Calibri"/>
                <a:cs typeface="Calibri"/>
              </a:rPr>
              <a:t>1. Real-time Security</a:t>
            </a:r>
          </a:p>
        </p:txBody>
      </p:sp>
      <p:grpSp>
        <p:nvGrpSpPr>
          <p:cNvPr id="23" name="Group 22"/>
          <p:cNvGrpSpPr/>
          <p:nvPr/>
        </p:nvGrpSpPr>
        <p:grpSpPr>
          <a:xfrm>
            <a:off x="91630" y="381080"/>
            <a:ext cx="1904520" cy="380990"/>
            <a:chOff x="91630" y="152486"/>
            <a:chExt cx="1904520" cy="380990"/>
          </a:xfrm>
        </p:grpSpPr>
        <p:grpSp>
          <p:nvGrpSpPr>
            <p:cNvPr id="24" name="Group 23"/>
            <p:cNvGrpSpPr/>
            <p:nvPr/>
          </p:nvGrpSpPr>
          <p:grpSpPr>
            <a:xfrm>
              <a:off x="152516" y="533476"/>
              <a:ext cx="1573984" cy="0"/>
              <a:chOff x="192622" y="457255"/>
              <a:chExt cx="1904520" cy="0"/>
            </a:xfrm>
          </p:grpSpPr>
          <p:cxnSp>
            <p:nvCxnSpPr>
              <p:cNvPr id="26" name="Straight Connector 25"/>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Solution</a:t>
              </a:r>
            </a:p>
          </p:txBody>
        </p:sp>
      </p:grpSp>
      <p:pic>
        <p:nvPicPr>
          <p:cNvPr id="11" name="Picture 6" descr="C:\Users\Nidhi\Google Drive\SATATYA\SOCIAL MEDIA PROMOTION\Healthcare\Hospital_Remote Monitor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86425" y="914466"/>
            <a:ext cx="4523911" cy="3057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09823" y="1266060"/>
            <a:ext cx="5524355" cy="338554"/>
          </a:xfrm>
          <a:prstGeom prst="rect">
            <a:avLst/>
          </a:prstGeom>
          <a:solidFill>
            <a:schemeClr val="bg1"/>
          </a:solidFill>
        </p:spPr>
        <p:txBody>
          <a:bodyPr wrap="square" rtlCol="0">
            <a:spAutoFit/>
          </a:bodyPr>
          <a:lstStyle/>
          <a:p>
            <a:r>
              <a:rPr lang="en-US" sz="1600" b="1" dirty="0">
                <a:latin typeface="Calibri" pitchFamily="34" charset="0"/>
                <a:ea typeface="Calibri"/>
                <a:cs typeface="Calibri"/>
              </a:rPr>
              <a:t>Worried about your patients when you are not at you hospital?</a:t>
            </a:r>
          </a:p>
        </p:txBody>
      </p:sp>
    </p:spTree>
    <p:extLst>
      <p:ext uri="{BB962C8B-B14F-4D97-AF65-F5344CB8AC3E}">
        <p14:creationId xmlns:p14="http://schemas.microsoft.com/office/powerpoint/2010/main" val="277247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dhi\Google Drive\SATATYA\SOCIAL MEDIA PROMOTION\Hospitality\Hotels_Integration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09204" y="1295456"/>
            <a:ext cx="5125593" cy="27829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5720" y="4343376"/>
            <a:ext cx="8153368" cy="1569660"/>
          </a:xfrm>
          <a:prstGeom prst="rect">
            <a:avLst/>
          </a:prstGeom>
          <a:noFill/>
        </p:spPr>
        <p:txBody>
          <a:bodyPr wrap="square" rtlCol="0">
            <a:spAutoFit/>
          </a:bodyPr>
          <a:lstStyle/>
          <a:p>
            <a:pPr marL="285750" indent="-285750" algn="just">
              <a:buFont typeface="Arial" pitchFamily="34" charset="0"/>
              <a:buChar char="•"/>
            </a:pPr>
            <a:r>
              <a:rPr lang="en-US" sz="1600" b="1" dirty="0">
                <a:latin typeface="Calibri" pitchFamily="34" charset="0"/>
              </a:rPr>
              <a:t>Avoid risks of overcrowding: </a:t>
            </a:r>
            <a:r>
              <a:rPr lang="en-US" sz="1600" dirty="0">
                <a:latin typeface="Calibri" pitchFamily="34" charset="0"/>
              </a:rPr>
              <a:t>Crowd Management and Vehicle Management to alert the security when number of people increases more than limit</a:t>
            </a:r>
            <a:endParaRPr lang="en-US" sz="1600" b="1" dirty="0">
              <a:latin typeface="Calibri" pitchFamily="34" charset="0"/>
            </a:endParaRPr>
          </a:p>
          <a:p>
            <a:pPr marL="285750" indent="-285750" algn="just">
              <a:buFont typeface="Arial" pitchFamily="34" charset="0"/>
              <a:buChar char="•"/>
            </a:pPr>
            <a:r>
              <a:rPr lang="en-US" sz="1600" b="1" dirty="0">
                <a:latin typeface="Calibri" pitchFamily="34" charset="0"/>
              </a:rPr>
              <a:t>Ensure quick and easy evacuation in case of emergencies: </a:t>
            </a:r>
            <a:r>
              <a:rPr lang="en-US" sz="1600" dirty="0">
                <a:latin typeface="Calibri" pitchFamily="34" charset="0"/>
              </a:rPr>
              <a:t>Integration with Fire Alarms,  People Counting and Two-way Audio</a:t>
            </a:r>
          </a:p>
          <a:p>
            <a:pPr marL="285750" indent="-285750" algn="just">
              <a:buFont typeface="Arial" pitchFamily="34" charset="0"/>
              <a:buChar char="•"/>
            </a:pPr>
            <a:r>
              <a:rPr lang="en-US" sz="1600" b="1" dirty="0">
                <a:latin typeface="Calibri" pitchFamily="34" charset="0"/>
              </a:rPr>
              <a:t>Prevent drug diversion: </a:t>
            </a:r>
            <a:r>
              <a:rPr lang="en-US" sz="1600" dirty="0">
                <a:latin typeface="Calibri" pitchFamily="34" charset="0"/>
              </a:rPr>
              <a:t>Integration with billing software to capture snapshot on each billing transaction and Loitering</a:t>
            </a:r>
            <a:endParaRPr lang="en-US" sz="1600" b="1" dirty="0">
              <a:latin typeface="Calibri" pitchFamily="34" charset="0"/>
            </a:endParaRPr>
          </a:p>
        </p:txBody>
      </p:sp>
      <p:sp>
        <p:nvSpPr>
          <p:cNvPr id="17" name="Rectangle 16"/>
          <p:cNvSpPr/>
          <p:nvPr/>
        </p:nvSpPr>
        <p:spPr>
          <a:xfrm>
            <a:off x="74761" y="787625"/>
            <a:ext cx="1858522" cy="507831"/>
          </a:xfrm>
          <a:prstGeom prst="rect">
            <a:avLst/>
          </a:prstGeom>
        </p:spPr>
        <p:txBody>
          <a:bodyPr wrap="none">
            <a:spAutoFit/>
          </a:bodyPr>
          <a:lstStyle/>
          <a:p>
            <a:pPr algn="just">
              <a:lnSpc>
                <a:spcPct val="150000"/>
              </a:lnSpc>
              <a:spcBef>
                <a:spcPts val="0"/>
              </a:spcBef>
              <a:buClr>
                <a:srgbClr val="A5A5A5"/>
              </a:buClr>
              <a:buSzPct val="100000"/>
              <a:defRPr/>
            </a:pPr>
            <a:r>
              <a:rPr lang="en-US" b="1" dirty="0">
                <a:solidFill>
                  <a:srgbClr val="31859B"/>
                </a:solidFill>
                <a:latin typeface="Calibri" pitchFamily="34" charset="0"/>
                <a:ea typeface="Calibri"/>
                <a:cs typeface="Calibri"/>
              </a:rPr>
              <a:t>2. Improve Safety</a:t>
            </a:r>
          </a:p>
        </p:txBody>
      </p:sp>
      <p:grpSp>
        <p:nvGrpSpPr>
          <p:cNvPr id="18" name="Group 17"/>
          <p:cNvGrpSpPr/>
          <p:nvPr/>
        </p:nvGrpSpPr>
        <p:grpSpPr>
          <a:xfrm>
            <a:off x="91630" y="381080"/>
            <a:ext cx="1904520" cy="380990"/>
            <a:chOff x="91630" y="152486"/>
            <a:chExt cx="1904520" cy="380990"/>
          </a:xfrm>
        </p:grpSpPr>
        <p:grpSp>
          <p:nvGrpSpPr>
            <p:cNvPr id="19" name="Group 18"/>
            <p:cNvGrpSpPr/>
            <p:nvPr/>
          </p:nvGrpSpPr>
          <p:grpSpPr>
            <a:xfrm>
              <a:off x="152516" y="533476"/>
              <a:ext cx="1573984" cy="0"/>
              <a:chOff x="192622" y="457255"/>
              <a:chExt cx="1904520" cy="0"/>
            </a:xfrm>
          </p:grpSpPr>
          <p:cxnSp>
            <p:nvCxnSpPr>
              <p:cNvPr id="21" name="Straight Connector 20"/>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Solution</a:t>
              </a:r>
            </a:p>
          </p:txBody>
        </p:sp>
      </p:grpSp>
    </p:spTree>
    <p:extLst>
      <p:ext uri="{BB962C8B-B14F-4D97-AF65-F5344CB8AC3E}">
        <p14:creationId xmlns:p14="http://schemas.microsoft.com/office/powerpoint/2010/main" val="57848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98" y="4419574"/>
            <a:ext cx="7620286" cy="1569660"/>
          </a:xfrm>
          <a:prstGeom prst="rect">
            <a:avLst/>
          </a:prstGeom>
          <a:noFill/>
        </p:spPr>
        <p:txBody>
          <a:bodyPr wrap="square" rtlCol="0">
            <a:spAutoFit/>
          </a:bodyPr>
          <a:lstStyle/>
          <a:p>
            <a:pPr marL="285750" indent="-285750" algn="just">
              <a:buFont typeface="Arial" pitchFamily="34" charset="0"/>
              <a:buChar char="•"/>
            </a:pPr>
            <a:r>
              <a:rPr lang="en-US" sz="1600" b="1" dirty="0">
                <a:latin typeface="Calibri" pitchFamily="34" charset="0"/>
                <a:ea typeface="Calibri"/>
                <a:cs typeface="Calibri"/>
              </a:rPr>
              <a:t>Prevent false insurance claims: </a:t>
            </a:r>
            <a:r>
              <a:rPr lang="en-US" sz="1600" dirty="0">
                <a:latin typeface="Calibri" pitchFamily="34" charset="0"/>
                <a:ea typeface="Calibri"/>
                <a:cs typeface="Calibri"/>
              </a:rPr>
              <a:t>Time and Event Based Playback</a:t>
            </a:r>
            <a:endParaRPr lang="en-US" sz="1600" b="1" dirty="0">
              <a:latin typeface="Calibri" pitchFamily="34" charset="0"/>
              <a:ea typeface="Calibri"/>
              <a:cs typeface="Calibri"/>
            </a:endParaRPr>
          </a:p>
          <a:p>
            <a:pPr marL="285750" indent="-285750" algn="just">
              <a:buFont typeface="Arial" pitchFamily="34" charset="0"/>
              <a:buChar char="•"/>
            </a:pPr>
            <a:r>
              <a:rPr lang="en-US" sz="1600" b="1" dirty="0">
                <a:latin typeface="Calibri" pitchFamily="34" charset="0"/>
              </a:rPr>
              <a:t>Avoid malpractice or questions in case of failed surgeries: </a:t>
            </a:r>
            <a:r>
              <a:rPr lang="en-US" sz="1600" dirty="0">
                <a:latin typeface="Calibri" pitchFamily="34" charset="0"/>
              </a:rPr>
              <a:t>Camera-wise playback </a:t>
            </a:r>
            <a:endParaRPr lang="en-US" sz="1600" b="1" dirty="0">
              <a:latin typeface="Calibri" pitchFamily="34" charset="0"/>
            </a:endParaRPr>
          </a:p>
          <a:p>
            <a:pPr marL="285750" indent="-285750" algn="just">
              <a:buFont typeface="Arial" pitchFamily="34" charset="0"/>
              <a:buChar char="•"/>
            </a:pPr>
            <a:r>
              <a:rPr lang="en-US" sz="1600" b="1" dirty="0">
                <a:latin typeface="Calibri" pitchFamily="34" charset="0"/>
                <a:ea typeface="Calibri"/>
                <a:cs typeface="Calibri"/>
              </a:rPr>
              <a:t>Safeguard visual evidences in events like a police case: </a:t>
            </a:r>
            <a:r>
              <a:rPr lang="en-US" sz="1600" dirty="0">
                <a:latin typeface="Calibri" pitchFamily="34" charset="0"/>
              </a:rPr>
              <a:t>Evidence Lock, Clip Export and NAS/FTP Support</a:t>
            </a:r>
            <a:endParaRPr lang="en-US" sz="1600" b="1" dirty="0">
              <a:latin typeface="Calibri" pitchFamily="34" charset="0"/>
              <a:ea typeface="Calibri"/>
              <a:cs typeface="Calibri"/>
            </a:endParaRPr>
          </a:p>
          <a:p>
            <a:pPr marL="285750" indent="-285750" algn="just">
              <a:buFont typeface="Arial" pitchFamily="34" charset="0"/>
              <a:buChar char="•"/>
            </a:pPr>
            <a:r>
              <a:rPr lang="en-US" sz="1600" b="1" dirty="0">
                <a:latin typeface="Calibri" pitchFamily="34" charset="0"/>
                <a:ea typeface="Calibri"/>
                <a:cs typeface="Calibri"/>
              </a:rPr>
              <a:t>Store recordings for higher number of days &amp; at half the cost: </a:t>
            </a:r>
            <a:r>
              <a:rPr lang="en-US" sz="1600" dirty="0">
                <a:latin typeface="Calibri" pitchFamily="34" charset="0"/>
                <a:ea typeface="Calibri"/>
                <a:cs typeface="Calibri"/>
              </a:rPr>
              <a:t>Adaptive Recording, Camera-wise Recording Retention</a:t>
            </a:r>
            <a:endParaRPr lang="en-US" sz="1600" b="1" dirty="0">
              <a:latin typeface="Calibri" pitchFamily="34" charset="0"/>
              <a:ea typeface="Calibri"/>
              <a:cs typeface="Calibri"/>
            </a:endParaRPr>
          </a:p>
        </p:txBody>
      </p:sp>
      <p:sp>
        <p:nvSpPr>
          <p:cNvPr id="16" name="Rectangle 15"/>
          <p:cNvSpPr/>
          <p:nvPr/>
        </p:nvSpPr>
        <p:spPr>
          <a:xfrm>
            <a:off x="87830" y="794544"/>
            <a:ext cx="2241704" cy="507831"/>
          </a:xfrm>
          <a:prstGeom prst="rect">
            <a:avLst/>
          </a:prstGeom>
        </p:spPr>
        <p:txBody>
          <a:bodyPr wrap="none">
            <a:spAutoFit/>
          </a:bodyPr>
          <a:lstStyle/>
          <a:p>
            <a:pPr algn="just">
              <a:lnSpc>
                <a:spcPct val="150000"/>
              </a:lnSpc>
              <a:spcBef>
                <a:spcPts val="0"/>
              </a:spcBef>
              <a:buClr>
                <a:srgbClr val="A5A5A5"/>
              </a:buClr>
              <a:buSzPct val="100000"/>
              <a:defRPr/>
            </a:pPr>
            <a:r>
              <a:rPr lang="en-US" b="1" dirty="0">
                <a:solidFill>
                  <a:srgbClr val="31859B"/>
                </a:solidFill>
                <a:latin typeface="Calibri" pitchFamily="34" charset="0"/>
                <a:ea typeface="Calibri"/>
                <a:cs typeface="Calibri"/>
              </a:rPr>
              <a:t>3. Quick Investigation</a:t>
            </a:r>
          </a:p>
        </p:txBody>
      </p:sp>
      <p:grpSp>
        <p:nvGrpSpPr>
          <p:cNvPr id="17" name="Group 16"/>
          <p:cNvGrpSpPr/>
          <p:nvPr/>
        </p:nvGrpSpPr>
        <p:grpSpPr>
          <a:xfrm>
            <a:off x="91630" y="381080"/>
            <a:ext cx="1904520" cy="380990"/>
            <a:chOff x="91630" y="152486"/>
            <a:chExt cx="1904520" cy="380990"/>
          </a:xfrm>
        </p:grpSpPr>
        <p:grpSp>
          <p:nvGrpSpPr>
            <p:cNvPr id="18" name="Group 17"/>
            <p:cNvGrpSpPr/>
            <p:nvPr/>
          </p:nvGrpSpPr>
          <p:grpSpPr>
            <a:xfrm>
              <a:off x="152516" y="533476"/>
              <a:ext cx="1573984" cy="0"/>
              <a:chOff x="192622" y="457255"/>
              <a:chExt cx="1904520" cy="0"/>
            </a:xfrm>
          </p:grpSpPr>
          <p:cxnSp>
            <p:nvCxnSpPr>
              <p:cNvPr id="20" name="Straight Connector 19"/>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18"/>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Solution</a:t>
              </a:r>
            </a:p>
          </p:txBody>
        </p:sp>
      </p:grpSp>
      <p:sp>
        <p:nvSpPr>
          <p:cNvPr id="10" name="TextBox 9"/>
          <p:cNvSpPr txBox="1"/>
          <p:nvPr/>
        </p:nvSpPr>
        <p:spPr>
          <a:xfrm>
            <a:off x="2200196" y="1295456"/>
            <a:ext cx="4743609" cy="338554"/>
          </a:xfrm>
          <a:prstGeom prst="rect">
            <a:avLst/>
          </a:prstGeom>
          <a:noFill/>
        </p:spPr>
        <p:txBody>
          <a:bodyPr wrap="square" rtlCol="0">
            <a:spAutoFit/>
          </a:bodyPr>
          <a:lstStyle/>
          <a:p>
            <a:r>
              <a:rPr lang="en-US" sz="1600" b="1" dirty="0">
                <a:latin typeface="Calibri" pitchFamily="34" charset="0"/>
                <a:ea typeface="Calibri"/>
                <a:cs typeface="Calibri"/>
              </a:rPr>
              <a:t>Paying for patients’ or visitors’ false insurance claims?</a:t>
            </a:r>
          </a:p>
        </p:txBody>
      </p:sp>
      <p:pic>
        <p:nvPicPr>
          <p:cNvPr id="2" name="Picture 2" descr="C:\Users\Nidhi\Google Drive\SATATYA\SOCIAL MEDIA PROMOTION\Healthcare\Hospitals_False Insurance Claim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00840" y="1745673"/>
            <a:ext cx="4542321" cy="236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8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04" y="5562544"/>
            <a:ext cx="8534176" cy="523220"/>
          </a:xfrm>
          <a:prstGeom prst="rect">
            <a:avLst/>
          </a:prstGeom>
          <a:noFill/>
        </p:spPr>
        <p:txBody>
          <a:bodyPr wrap="square" rtlCol="0">
            <a:spAutoFit/>
          </a:bodyPr>
          <a:lstStyle/>
          <a:p>
            <a:endParaRPr lang="en-US" sz="1400" dirty="0">
              <a:latin typeface="Calibri" pitchFamily="34" charset="0"/>
            </a:endParaRPr>
          </a:p>
          <a:p>
            <a:endParaRPr lang="en-US" sz="1400" dirty="0">
              <a:latin typeface="Calibri" pitchFamily="34" charset="0"/>
            </a:endParaRPr>
          </a:p>
        </p:txBody>
      </p:sp>
      <p:sp>
        <p:nvSpPr>
          <p:cNvPr id="13" name="Rectangle 12"/>
          <p:cNvSpPr/>
          <p:nvPr/>
        </p:nvSpPr>
        <p:spPr bwMode="auto">
          <a:xfrm>
            <a:off x="1143090" y="2844605"/>
            <a:ext cx="8000910" cy="660593"/>
          </a:xfrm>
          <a:prstGeom prst="rect">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Font typeface="Arial" panose="020B0604020202020204" pitchFamily="34" charset="0"/>
              <a:buNone/>
            </a:pPr>
            <a:r>
              <a:rPr lang="en-US" sz="2800" b="1" dirty="0">
                <a:solidFill>
                  <a:schemeClr val="bg1"/>
                </a:solidFill>
                <a:latin typeface="Calibri" pitchFamily="34" charset="0"/>
              </a:rPr>
              <a:t>Ensure Process Compliance</a:t>
            </a:r>
          </a:p>
          <a:p>
            <a:pPr lvl="3">
              <a:buFont typeface="Arial" panose="020B0604020202020204" pitchFamily="34" charset="0"/>
              <a:buNone/>
            </a:pPr>
            <a:r>
              <a:rPr lang="en-US" sz="1400" b="1" i="1" dirty="0">
                <a:solidFill>
                  <a:schemeClr val="bg1"/>
                </a:solidFill>
                <a:latin typeface="Calibri" pitchFamily="34" charset="0"/>
              </a:rPr>
              <a:t>~ For greater productivity </a:t>
            </a:r>
          </a:p>
        </p:txBody>
      </p:sp>
      <p:grpSp>
        <p:nvGrpSpPr>
          <p:cNvPr id="2" name="Group 1"/>
          <p:cNvGrpSpPr/>
          <p:nvPr/>
        </p:nvGrpSpPr>
        <p:grpSpPr>
          <a:xfrm>
            <a:off x="3755" y="2590822"/>
            <a:ext cx="1063137" cy="1180110"/>
            <a:chOff x="-34639" y="2553682"/>
            <a:chExt cx="1063137" cy="1180110"/>
          </a:xfrm>
        </p:grpSpPr>
        <p:sp>
          <p:nvSpPr>
            <p:cNvPr id="10" name="Hexagon 9"/>
            <p:cNvSpPr/>
            <p:nvPr/>
          </p:nvSpPr>
          <p:spPr bwMode="auto">
            <a:xfrm rot="5400000">
              <a:off x="-93125" y="2612168"/>
              <a:ext cx="1180110" cy="1063137"/>
            </a:xfrm>
            <a:prstGeom prst="hexagon">
              <a:avLst/>
            </a:prstGeom>
            <a:solidFill>
              <a:srgbClr val="47AFA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11" name="Picture 3" descr="C:\Users\Nidhi\Downloads\checked-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37" y="2772250"/>
              <a:ext cx="657763" cy="6577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734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98" y="1524050"/>
            <a:ext cx="7695998" cy="2031325"/>
          </a:xfrm>
          <a:prstGeom prst="rect">
            <a:avLst/>
          </a:prstGeom>
          <a:noFill/>
        </p:spPr>
        <p:txBody>
          <a:bodyPr wrap="square" rtlCol="0">
            <a:spAutoFit/>
          </a:bodyPr>
          <a:lstStyle/>
          <a:p>
            <a:endParaRPr lang="en-US" sz="1400" b="1" dirty="0">
              <a:latin typeface="Calibri" pitchFamily="34" charset="0"/>
            </a:endParaRPr>
          </a:p>
          <a:p>
            <a:pPr marL="285750" indent="-285750">
              <a:buFont typeface="Arial" pitchFamily="34" charset="0"/>
              <a:buChar char="•"/>
            </a:pPr>
            <a:r>
              <a:rPr lang="en-US" sz="1600" b="1" dirty="0">
                <a:latin typeface="Calibri" pitchFamily="34" charset="0"/>
              </a:rPr>
              <a:t>Ensure staff follows cleanliness standards to avoid hospital acquired Infections: </a:t>
            </a:r>
            <a:r>
              <a:rPr lang="en-US" sz="1600" dirty="0">
                <a:latin typeface="Calibri" pitchFamily="34" charset="0"/>
              </a:rPr>
              <a:t>Daily Highlights </a:t>
            </a:r>
          </a:p>
          <a:p>
            <a:pPr marL="285750" indent="-285750">
              <a:buFont typeface="Arial" pitchFamily="34" charset="0"/>
              <a:buChar char="•"/>
            </a:pPr>
            <a:r>
              <a:rPr lang="en-US" sz="1600" b="1" dirty="0">
                <a:latin typeface="Calibri" pitchFamily="34" charset="0"/>
              </a:rPr>
              <a:t>Ensure timely response: </a:t>
            </a:r>
            <a:r>
              <a:rPr lang="en-US" sz="1600" dirty="0">
                <a:latin typeface="Calibri" pitchFamily="34" charset="0"/>
              </a:rPr>
              <a:t>Edge Recording</a:t>
            </a:r>
            <a:endParaRPr lang="en-US" sz="1600" b="1" dirty="0">
              <a:latin typeface="Calibri" pitchFamily="34" charset="0"/>
            </a:endParaRPr>
          </a:p>
          <a:p>
            <a:pPr marL="285750" indent="-285750">
              <a:buFont typeface="Arial" pitchFamily="34" charset="0"/>
              <a:buChar char="•"/>
            </a:pPr>
            <a:r>
              <a:rPr lang="en-US" sz="1600" b="1" dirty="0">
                <a:latin typeface="Calibri" pitchFamily="34" charset="0"/>
              </a:rPr>
              <a:t>Ensure trainees/nurses follow proper processes during surgeries: </a:t>
            </a:r>
            <a:r>
              <a:rPr lang="en-US" sz="1600" dirty="0">
                <a:latin typeface="Calibri" pitchFamily="34" charset="0"/>
              </a:rPr>
              <a:t>Centralized monitoring through CMS</a:t>
            </a:r>
            <a:endParaRPr lang="en-US" sz="1600" b="1" dirty="0">
              <a:latin typeface="Calibri" pitchFamily="34" charset="0"/>
            </a:endParaRPr>
          </a:p>
          <a:p>
            <a:pPr marL="285750" indent="-285750">
              <a:buFont typeface="Arial" pitchFamily="34" charset="0"/>
              <a:buChar char="•"/>
            </a:pPr>
            <a:r>
              <a:rPr lang="en-US" sz="1600" b="1" dirty="0">
                <a:latin typeface="Calibri" pitchFamily="34" charset="0"/>
              </a:rPr>
              <a:t>Use recordings as teaching/training material  for interns and  staff: </a:t>
            </a:r>
            <a:r>
              <a:rPr lang="en-US" sz="1600" dirty="0">
                <a:latin typeface="Calibri" pitchFamily="34" charset="0"/>
              </a:rPr>
              <a:t>Clip export</a:t>
            </a:r>
          </a:p>
          <a:p>
            <a:pPr marL="285750" indent="-285750">
              <a:buFont typeface="Arial" pitchFamily="34" charset="0"/>
              <a:buChar char="•"/>
            </a:pPr>
            <a:r>
              <a:rPr lang="en-US" sz="1600" b="1" dirty="0">
                <a:latin typeface="Calibri" pitchFamily="34" charset="0"/>
              </a:rPr>
              <a:t>Ensure visitors or employees do not smoke: </a:t>
            </a:r>
            <a:r>
              <a:rPr lang="en-US" sz="1600" dirty="0">
                <a:latin typeface="Calibri" pitchFamily="34" charset="0"/>
              </a:rPr>
              <a:t>Integration with smoke detectors</a:t>
            </a:r>
          </a:p>
        </p:txBody>
      </p:sp>
      <p:sp>
        <p:nvSpPr>
          <p:cNvPr id="11" name="Rectangle 10"/>
          <p:cNvSpPr/>
          <p:nvPr/>
        </p:nvSpPr>
        <p:spPr>
          <a:xfrm>
            <a:off x="31364" y="787625"/>
            <a:ext cx="3003771" cy="507831"/>
          </a:xfrm>
          <a:prstGeom prst="rect">
            <a:avLst/>
          </a:prstGeom>
        </p:spPr>
        <p:txBody>
          <a:bodyPr wrap="none">
            <a:spAutoFit/>
          </a:bodyPr>
          <a:lstStyle/>
          <a:p>
            <a:pPr algn="just">
              <a:lnSpc>
                <a:spcPct val="150000"/>
              </a:lnSpc>
              <a:spcBef>
                <a:spcPts val="0"/>
              </a:spcBef>
              <a:buClr>
                <a:srgbClr val="A5A5A5"/>
              </a:buClr>
              <a:buSzPct val="100000"/>
              <a:defRPr/>
            </a:pPr>
            <a:r>
              <a:rPr lang="en-US" b="1" dirty="0">
                <a:solidFill>
                  <a:srgbClr val="31859B"/>
                </a:solidFill>
                <a:latin typeface="Calibri" pitchFamily="34" charset="0"/>
                <a:ea typeface="Calibri"/>
                <a:cs typeface="Calibri"/>
              </a:rPr>
              <a:t>1. Ensure Process Compliance</a:t>
            </a:r>
          </a:p>
        </p:txBody>
      </p:sp>
      <p:grpSp>
        <p:nvGrpSpPr>
          <p:cNvPr id="12" name="Group 11"/>
          <p:cNvGrpSpPr/>
          <p:nvPr/>
        </p:nvGrpSpPr>
        <p:grpSpPr>
          <a:xfrm>
            <a:off x="91630" y="381080"/>
            <a:ext cx="1904520" cy="380990"/>
            <a:chOff x="91630" y="152486"/>
            <a:chExt cx="1904520" cy="380990"/>
          </a:xfrm>
        </p:grpSpPr>
        <p:grpSp>
          <p:nvGrpSpPr>
            <p:cNvPr id="13" name="Group 12"/>
            <p:cNvGrpSpPr/>
            <p:nvPr/>
          </p:nvGrpSpPr>
          <p:grpSpPr>
            <a:xfrm>
              <a:off x="152516" y="533476"/>
              <a:ext cx="1573984" cy="0"/>
              <a:chOff x="192622" y="457255"/>
              <a:chExt cx="1904520" cy="0"/>
            </a:xfrm>
          </p:grpSpPr>
          <p:cxnSp>
            <p:nvCxnSpPr>
              <p:cNvPr id="15" name="Straight Connector 14"/>
              <p:cNvCxnSpPr/>
              <p:nvPr/>
            </p:nvCxnSpPr>
            <p:spPr bwMode="auto">
              <a:xfrm>
                <a:off x="207936" y="457255"/>
                <a:ext cx="1889206" cy="0"/>
              </a:xfrm>
              <a:prstGeom prst="line">
                <a:avLst/>
              </a:prstGeom>
              <a:solidFill>
                <a:schemeClr val="accent1"/>
              </a:solidFill>
              <a:ln w="28575" cap="flat" cmpd="sng" algn="ctr">
                <a:solidFill>
                  <a:srgbClr val="01A3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92622" y="457255"/>
                <a:ext cx="1290353" cy="0"/>
              </a:xfrm>
              <a:prstGeom prst="line">
                <a:avLst/>
              </a:prstGeom>
              <a:solidFill>
                <a:schemeClr val="accent1"/>
              </a:solidFill>
              <a:ln w="28575"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p:nvPr/>
          </p:nvSpPr>
          <p:spPr>
            <a:xfrm>
              <a:off x="91630" y="152486"/>
              <a:ext cx="1904520" cy="369332"/>
            </a:xfrm>
            <a:prstGeom prst="rect">
              <a:avLst/>
            </a:prstGeom>
            <a:noFill/>
          </p:spPr>
          <p:txBody>
            <a:bodyPr wrap="square" rtlCol="0">
              <a:spAutoFit/>
            </a:bodyPr>
            <a:lstStyle/>
            <a:p>
              <a:r>
                <a:rPr lang="en-US" b="1" dirty="0">
                  <a:latin typeface="Calibri" pitchFamily="34" charset="0"/>
                  <a:cs typeface="Arial" pitchFamily="34" charset="0"/>
                </a:rPr>
                <a:t>Our Solution</a:t>
              </a:r>
            </a:p>
          </p:txBody>
        </p:sp>
      </p:grpSp>
    </p:spTree>
    <p:extLst>
      <p:ext uri="{BB962C8B-B14F-4D97-AF65-F5344CB8AC3E}">
        <p14:creationId xmlns:p14="http://schemas.microsoft.com/office/powerpoint/2010/main" val="3007984908"/>
      </p:ext>
    </p:extLst>
  </p:cSld>
  <p:clrMapOvr>
    <a:masterClrMapping/>
  </p:clrMapOvr>
</p:sld>
</file>

<file path=ppt/theme/theme1.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5_Office Theme">
  <a:themeElements>
    <a:clrScheme name="2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5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29301</TotalTime>
  <Pages>0</Pages>
  <Words>942</Words>
  <Characters>0</Characters>
  <Application>Microsoft Office PowerPoint</Application>
  <DocSecurity>0</DocSecurity>
  <PresentationFormat>On-screen Show (4:3)</PresentationFormat>
  <Lines>0</Lines>
  <Paragraphs>120</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SimSun</vt:lpstr>
      <vt:lpstr>Arial</vt:lpstr>
      <vt:lpstr>Calibri</vt:lpstr>
      <vt:lpstr>13_Office Theme</vt:lpstr>
      <vt:lpstr>25_Office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MatrixComSec Pvt.Ltd.</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MatrixComSec Pvt.Ltd.</dc:creator>
  <cp:lastModifiedBy>Nidhi Nair</cp:lastModifiedBy>
  <cp:revision>1994</cp:revision>
  <cp:lastPrinted>2014-12-03T11:38:00Z</cp:lastPrinted>
  <dcterms:created xsi:type="dcterms:W3CDTF">2014-10-29T05:57:00Z</dcterms:created>
  <dcterms:modified xsi:type="dcterms:W3CDTF">2016-12-01T09:08:59Z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1033-9.1.0.4759</vt:lpwstr>
  </property>
</Properties>
</file>