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37"/>
  </p:notesMasterIdLst>
  <p:handoutMasterIdLst>
    <p:handoutMasterId r:id="rId38"/>
  </p:handoutMasterIdLst>
  <p:sldIdLst>
    <p:sldId id="256" r:id="rId3"/>
    <p:sldId id="467" r:id="rId4"/>
    <p:sldId id="499" r:id="rId5"/>
    <p:sldId id="469" r:id="rId6"/>
    <p:sldId id="468" r:id="rId7"/>
    <p:sldId id="500" r:id="rId8"/>
    <p:sldId id="470" r:id="rId9"/>
    <p:sldId id="473" r:id="rId10"/>
    <p:sldId id="474" r:id="rId11"/>
    <p:sldId id="476" r:id="rId12"/>
    <p:sldId id="475" r:id="rId13"/>
    <p:sldId id="477" r:id="rId14"/>
    <p:sldId id="478" r:id="rId15"/>
    <p:sldId id="479" r:id="rId16"/>
    <p:sldId id="480" r:id="rId17"/>
    <p:sldId id="481" r:id="rId18"/>
    <p:sldId id="482" r:id="rId19"/>
    <p:sldId id="483" r:id="rId20"/>
    <p:sldId id="501" r:id="rId21"/>
    <p:sldId id="485" r:id="rId22"/>
    <p:sldId id="486" r:id="rId23"/>
    <p:sldId id="487" r:id="rId24"/>
    <p:sldId id="488" r:id="rId25"/>
    <p:sldId id="489" r:id="rId26"/>
    <p:sldId id="490" r:id="rId27"/>
    <p:sldId id="491" r:id="rId28"/>
    <p:sldId id="492" r:id="rId29"/>
    <p:sldId id="493" r:id="rId30"/>
    <p:sldId id="494" r:id="rId31"/>
    <p:sldId id="502" r:id="rId32"/>
    <p:sldId id="496" r:id="rId33"/>
    <p:sldId id="497" r:id="rId34"/>
    <p:sldId id="498" r:id="rId35"/>
    <p:sldId id="431" r:id="rId36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9CB2"/>
    <a:srgbClr val="D8B887"/>
    <a:srgbClr val="E4E2E1"/>
    <a:srgbClr val="47AFAD"/>
    <a:srgbClr val="4DB39F"/>
    <a:srgbClr val="01A3B0"/>
    <a:srgbClr val="00A3B1"/>
    <a:srgbClr val="4BAE9A"/>
    <a:srgbClr val="663300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5" autoAdjust="0"/>
    <p:restoredTop sz="93250" autoAdjust="0"/>
  </p:normalViewPr>
  <p:slideViewPr>
    <p:cSldViewPr>
      <p:cViewPr varScale="1">
        <p:scale>
          <a:sx n="64" d="100"/>
          <a:sy n="64" d="100"/>
        </p:scale>
        <p:origin x="1416" y="60"/>
      </p:cViewPr>
      <p:guideLst>
        <p:guide orient="horz" pos="2141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56" y="-84"/>
      </p:cViewPr>
      <p:guideLst>
        <p:guide orient="horz" pos="2880"/>
        <p:guide pos="2160"/>
      </p:guideLst>
    </p:cSldViewPr>
  </p:notes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669D85-4227-4FED-AF8A-23916408831B}" type="datetimeFigureOut">
              <a:rPr lang="en-US"/>
              <a:pPr>
                <a:defRPr/>
              </a:pPr>
              <a:t>19-Dec-16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271E4C4-3CAE-4F36-B131-7FF539569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08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Header Placeholder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Date Placeholder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F6A6357-07AC-47C3-A1E8-A12F45624E91}" type="datetime1">
              <a:rPr lang="en-US" altLang="en-US"/>
              <a:pPr>
                <a:defRPr/>
              </a:pPr>
              <a:t>19-Dec-16</a:t>
            </a:fld>
            <a:endParaRPr lang="en-US" altLang="en-US" sz="1200" dirty="0"/>
          </a:p>
        </p:txBody>
      </p:sp>
      <p:sp>
        <p:nvSpPr>
          <p:cNvPr id="12292" name="Slide Image Placeholder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Notes Placeholder 4"/>
          <p:cNvSpPr>
            <a:spLocks noGrp="1" noRot="1" noChangeAspect="1" noChangeArrowheads="1"/>
          </p:cNvSpPr>
          <p:nvPr/>
        </p:nvSpPr>
        <p:spPr bwMode="auto">
          <a:xfrm>
            <a:off x="684213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31" tIns="47265" rIns="94531" bIns="4726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200" dirty="0"/>
              <a:t>Click to edit Master text styles</a:t>
            </a:r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200" dirty="0"/>
              <a:t>Second level</a:t>
            </a:r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200" dirty="0"/>
              <a:t>Third level</a:t>
            </a:r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200" dirty="0"/>
              <a:t>Fourth level</a:t>
            </a:r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200" dirty="0"/>
              <a:t>Fifth level</a:t>
            </a:r>
          </a:p>
        </p:txBody>
      </p:sp>
      <p:sp>
        <p:nvSpPr>
          <p:cNvPr id="3078" name="Footer Placeholder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3625"/>
            <a:ext cx="29702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3625"/>
            <a:ext cx="297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/>
            </a:lvl1pPr>
          </a:lstStyle>
          <a:p>
            <a:pPr>
              <a:defRPr/>
            </a:pPr>
            <a:fld id="{1A404602-C881-42B6-9236-DF5F30583554}" type="slidenum">
              <a:rPr lang="en-US" altLang="en-US"/>
              <a:pPr>
                <a:defRPr/>
              </a:pPr>
              <a:t>‹#›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29576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fld id="{6B83477C-62BC-4BA8-9B7B-76141F385F1F}" type="slidenum">
              <a:rPr lang="en-US" altLang="en-US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79052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19303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78697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80536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63892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47131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91385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84898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96971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7378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11635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31419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6188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542603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87961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07646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65204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4663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37031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8783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88390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067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37398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4499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45618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6387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04602-C881-42B6-9236-DF5F30583554}" type="slidenum">
              <a:rPr lang="en-US" altLang="en-US" smtClean="0"/>
              <a:pPr>
                <a:defRPr/>
              </a:pPr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710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9FB9A-8AC3-47C2-9D16-D4BA0B73F0E2}" type="datetime1">
              <a:rPr lang="en-US" altLang="en-US"/>
              <a:pPr>
                <a:defRPr/>
              </a:pPr>
              <a:t>19-Dec-16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84AC2-0376-4622-92DD-7E71DBB62CA9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1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3C176-B226-4537-9556-268F53D902BB}" type="datetime1">
              <a:rPr lang="en-US" altLang="en-US"/>
              <a:pPr>
                <a:defRPr/>
              </a:pPr>
              <a:t>19-Dec-16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DE47-8D6C-495D-85D6-30A24B9CA42D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0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185"/>
            <a:ext cx="2057400" cy="57594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185"/>
            <a:ext cx="6019800" cy="57594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63DC-6FC3-471D-8CC1-C0E137A9F8F9}" type="datetime1">
              <a:rPr lang="en-US" altLang="en-US"/>
              <a:pPr>
                <a:defRPr/>
              </a:pPr>
              <a:t>19-Dec-16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15C78-7CD6-4C77-9422-BA3714D85EED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4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7DAEC-47A1-4C69-A5C4-4FF466BE224B}" type="datetime1">
              <a:rPr lang="en-US" altLang="en-US"/>
              <a:pPr>
                <a:defRPr/>
              </a:pPr>
              <a:t>19-Dec-16</a:t>
            </a:fld>
            <a:endParaRPr lang="en-US" altLang="en-US" sz="1800" dirty="0"/>
          </a:p>
        </p:txBody>
      </p:sp>
      <p:sp>
        <p:nvSpPr>
          <p:cNvPr id="5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EB71B-8496-410D-8B45-539EAD93EE95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071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B883F-9C5B-41C0-8745-D334A5E06710}" type="datetime1">
              <a:rPr lang="en-US" altLang="en-US"/>
              <a:pPr>
                <a:defRPr/>
              </a:pPr>
              <a:t>19-Dec-16</a:t>
            </a:fld>
            <a:endParaRPr lang="en-US" altLang="en-US" sz="1800" dirty="0"/>
          </a:p>
        </p:txBody>
      </p:sp>
      <p:sp>
        <p:nvSpPr>
          <p:cNvPr id="5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BCAE1-B1CA-4BFF-84C6-CB0F77115AD6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108862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9025D-2EA6-4B92-A8D4-53C49C257381}" type="datetime1">
              <a:rPr lang="en-US" altLang="en-US"/>
              <a:pPr>
                <a:defRPr/>
              </a:pPr>
              <a:t>19-Dec-16</a:t>
            </a:fld>
            <a:endParaRPr lang="en-US" altLang="en-US" sz="1800" dirty="0"/>
          </a:p>
        </p:txBody>
      </p:sp>
      <p:sp>
        <p:nvSpPr>
          <p:cNvPr id="5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18110-9AE3-4B50-848B-E95B6EE8BEDA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861232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017D8-E9F4-4D2D-969D-75F94E04BA6F}" type="datetime1">
              <a:rPr lang="en-US" altLang="en-US"/>
              <a:pPr>
                <a:defRPr/>
              </a:pPr>
              <a:t>19-Dec-16</a:t>
            </a:fld>
            <a:endParaRPr lang="en-US" altLang="en-US" sz="1800" dirty="0"/>
          </a:p>
        </p:txBody>
      </p:sp>
      <p:sp>
        <p:nvSpPr>
          <p:cNvPr id="6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D73FF-4D52-4D38-9118-9E93A4832C64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47320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86565-0F26-4E16-B0EB-6177BF56E625}" type="datetime1">
              <a:rPr lang="en-US" altLang="en-US"/>
              <a:pPr>
                <a:defRPr/>
              </a:pPr>
              <a:t>19-Dec-16</a:t>
            </a:fld>
            <a:endParaRPr lang="en-US" altLang="en-US" sz="1800" dirty="0"/>
          </a:p>
        </p:txBody>
      </p:sp>
      <p:sp>
        <p:nvSpPr>
          <p:cNvPr id="8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BF347-0DC4-4157-9A56-7662D028A6FC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931821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7AA3F-9205-4E0B-AEBA-BECBA3BDE0D4}" type="datetime1">
              <a:rPr lang="en-US" altLang="en-US"/>
              <a:pPr>
                <a:defRPr/>
              </a:pPr>
              <a:t>19-Dec-16</a:t>
            </a:fld>
            <a:endParaRPr lang="en-US" altLang="en-US" sz="1800" dirty="0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50BA-992C-4DD4-8793-F38F3F1979A9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889374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C8330-DD13-4F04-A83F-4F0D74069C95}" type="datetime1">
              <a:rPr lang="en-US" altLang="en-US"/>
              <a:pPr>
                <a:defRPr/>
              </a:pPr>
              <a:t>19-Dec-16</a:t>
            </a:fld>
            <a:endParaRPr lang="en-US" altLang="en-US" sz="1800" dirty="0"/>
          </a:p>
        </p:txBody>
      </p:sp>
      <p:sp>
        <p:nvSpPr>
          <p:cNvPr id="3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D87FA-C68C-4A96-9D25-EA88D2A9053E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62421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632CA-CDCE-410A-A708-5024953BE925}" type="datetime1">
              <a:rPr lang="en-US" altLang="en-US"/>
              <a:pPr>
                <a:defRPr/>
              </a:pPr>
              <a:t>19-Dec-16</a:t>
            </a:fld>
            <a:endParaRPr lang="en-US" altLang="en-US" sz="1800" dirty="0"/>
          </a:p>
        </p:txBody>
      </p:sp>
      <p:sp>
        <p:nvSpPr>
          <p:cNvPr id="6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920C7-9483-4BA8-96E7-153DF4AA2FD4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69266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97306-2538-4942-BAF7-227F0E32E0A5}" type="datetime1">
              <a:rPr lang="en-US" altLang="en-US"/>
              <a:pPr>
                <a:defRPr/>
              </a:pPr>
              <a:t>19-Dec-16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96491-AAAF-498A-8C8A-D5E6AE60B357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80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6A92B-42AA-42EF-B913-B6AD74EE79C5}" type="datetime1">
              <a:rPr lang="en-US" altLang="en-US"/>
              <a:pPr>
                <a:defRPr/>
              </a:pPr>
              <a:t>19-Dec-16</a:t>
            </a:fld>
            <a:endParaRPr lang="en-US" altLang="en-US" sz="1800" dirty="0"/>
          </a:p>
        </p:txBody>
      </p:sp>
      <p:sp>
        <p:nvSpPr>
          <p:cNvPr id="6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1E122-BFA5-42AC-87A8-F43850E5B29D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607893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9542-F5C7-41E2-AF91-8D4C70A3B662}" type="datetime1">
              <a:rPr lang="en-US" altLang="en-US"/>
              <a:pPr>
                <a:defRPr/>
              </a:pPr>
              <a:t>19-Dec-16</a:t>
            </a:fld>
            <a:endParaRPr lang="en-US" altLang="en-US" sz="1800" dirty="0"/>
          </a:p>
        </p:txBody>
      </p:sp>
      <p:sp>
        <p:nvSpPr>
          <p:cNvPr id="5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E04F8-27F0-4838-90F3-ABA5D7E24E38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454685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185"/>
            <a:ext cx="2057400" cy="57594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185"/>
            <a:ext cx="6019800" cy="57594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289BF-A336-4B1B-B4A9-05A9A74D61CE}" type="datetime1">
              <a:rPr lang="en-US" altLang="en-US"/>
              <a:pPr>
                <a:defRPr/>
              </a:pPr>
              <a:t>19-Dec-16</a:t>
            </a:fld>
            <a:endParaRPr lang="en-US" altLang="en-US" sz="1800" dirty="0"/>
          </a:p>
        </p:txBody>
      </p:sp>
      <p:sp>
        <p:nvSpPr>
          <p:cNvPr id="5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54D6F-676D-4674-A855-D3EAE6E26EAD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69783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67A54-76F0-482F-99BD-0DCDF65BE41F}" type="datetime1">
              <a:rPr lang="en-US" altLang="en-US"/>
              <a:pPr>
                <a:defRPr/>
              </a:pPr>
              <a:t>19-Dec-16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DCFE2-15D2-46C7-8227-1E922451D352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E3350-F99C-488E-8CB2-F0E8FFDF8D99}" type="datetime1">
              <a:rPr lang="en-US" altLang="en-US"/>
              <a:pPr>
                <a:defRPr/>
              </a:pPr>
              <a:t>19-Dec-16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6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8CDB8-B4FC-4BC8-9E14-189D85F12543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32A4D-A0EC-4037-A47C-06A262C14B12}" type="datetime1">
              <a:rPr lang="en-US" altLang="en-US"/>
              <a:pPr>
                <a:defRPr/>
              </a:pPr>
              <a:t>19-Dec-16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1B180-912D-4B18-A45B-13CEC8BA2090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8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97FF3-EC4C-436A-92E2-16C8EBCD6960}" type="datetime1">
              <a:rPr lang="en-US" altLang="en-US"/>
              <a:pPr>
                <a:defRPr/>
              </a:pPr>
              <a:t>19-Dec-16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7F030-5B67-4679-8BD6-2A8108B5DDC8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14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D7A07-3418-4546-95EB-B6466D6A6E5B}" type="datetime1">
              <a:rPr lang="en-US" altLang="en-US"/>
              <a:pPr>
                <a:defRPr/>
              </a:pPr>
              <a:t>19-Dec-16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3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3DC20-1F34-4BB1-BD6E-B54D3AD1A142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20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99F4A-9933-422A-8CF3-4BE59430EFEA}" type="datetime1">
              <a:rPr lang="en-US" altLang="en-US"/>
              <a:pPr>
                <a:defRPr/>
              </a:pPr>
              <a:t>19-Dec-16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6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4468F-B7C6-45C1-B115-1CC2F719071A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18EC7-F84E-4923-AE0E-1E275F718A87}" type="datetime1">
              <a:rPr lang="en-US" altLang="en-US"/>
              <a:pPr>
                <a:defRPr/>
              </a:pPr>
              <a:t>19-Dec-16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6" name="Footer Placeholder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ADE19-48E8-4ECE-8FE3-56CDB2DA4C89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12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Calibri" pitchFamily="34" charset="0"/>
              </a:rPr>
              <a:t>Second level</a:t>
            </a:r>
          </a:p>
          <a:p>
            <a:pPr lvl="2"/>
            <a:r>
              <a:rPr lang="en-US" altLang="zh-CN">
                <a:sym typeface="Calibri" pitchFamily="34" charset="0"/>
              </a:rPr>
              <a:t>Third level</a:t>
            </a:r>
          </a:p>
          <a:p>
            <a:pPr lvl="3"/>
            <a:r>
              <a:rPr lang="en-US" altLang="zh-CN">
                <a:sym typeface="Calibri" pitchFamily="34" charset="0"/>
              </a:rPr>
              <a:t>Fourth level</a:t>
            </a:r>
          </a:p>
          <a:p>
            <a:pPr lvl="4"/>
            <a:r>
              <a:rPr lang="en-US" altLang="zh-CN">
                <a:sym typeface="Calibri" pitchFamily="34" charset="0"/>
              </a:rPr>
              <a:t>Fifth level</a:t>
            </a:r>
          </a:p>
        </p:txBody>
      </p:sp>
      <p:sp>
        <p:nvSpPr>
          <p:cNvPr id="1027" name="Date Placeholder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A135969-493D-497A-9A5A-143A4DF927D7}" type="datetime1">
              <a:rPr lang="en-US" altLang="en-US"/>
              <a:pPr>
                <a:defRPr/>
              </a:pPr>
              <a:t>19-Dec-16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1028" name="Footer Placeholder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Slide Number Placeholder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1948D7F-EEEE-4AA9-B06C-56F3311DAB8E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Calibri" pitchFamily="34" charset="0"/>
              </a:rPr>
              <a:t>Second level</a:t>
            </a:r>
          </a:p>
          <a:p>
            <a:pPr lvl="2"/>
            <a:r>
              <a:rPr lang="en-US" altLang="zh-CN">
                <a:sym typeface="Calibri" pitchFamily="34" charset="0"/>
              </a:rPr>
              <a:t>Third level</a:t>
            </a:r>
          </a:p>
          <a:p>
            <a:pPr lvl="3"/>
            <a:r>
              <a:rPr lang="en-US" altLang="zh-CN">
                <a:sym typeface="Calibri" pitchFamily="34" charset="0"/>
              </a:rPr>
              <a:t>Fourth level</a:t>
            </a:r>
          </a:p>
          <a:p>
            <a:pPr lvl="4"/>
            <a:r>
              <a:rPr lang="en-US" altLang="zh-CN">
                <a:sym typeface="Calibri" pitchFamily="34" charset="0"/>
              </a:rPr>
              <a:t>Fifth level</a:t>
            </a:r>
          </a:p>
        </p:txBody>
      </p:sp>
      <p:sp>
        <p:nvSpPr>
          <p:cNvPr id="2051" name="Date Placeholder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E13FF52-AC74-4F06-B740-033747BAA5B1}" type="datetime1">
              <a:rPr lang="en-US" altLang="en-US"/>
              <a:pPr>
                <a:defRPr/>
              </a:pPr>
              <a:t>19-Dec-16</a:t>
            </a:fld>
            <a:endParaRPr lang="en-US" altLang="en-US" sz="1800" dirty="0"/>
          </a:p>
        </p:txBody>
      </p:sp>
      <p:sp>
        <p:nvSpPr>
          <p:cNvPr id="2052" name="Footer Placeholder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3" name="Slide Number Placeholder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C57C72A-1404-43D1-B41A-7D8D8FA2CB6E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>
            <a:spLocks noChangeArrowheads="1"/>
          </p:cNvSpPr>
          <p:nvPr/>
        </p:nvSpPr>
        <p:spPr bwMode="auto">
          <a:xfrm>
            <a:off x="3200436" y="2895613"/>
            <a:ext cx="56386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2800" b="1" dirty="0">
                <a:latin typeface="+mn-lt"/>
                <a:sym typeface="Calibri" pitchFamily="34" charset="0"/>
              </a:rPr>
              <a:t>Matrix Video Surveillance Solution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Proactive Solution, Reactive Security, Notifies the Right Person at the Right Time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Video Pop-up, Email with Snapshot, SMS, Audio Alarms, Buzzers, etc.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43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Instant Notifications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 b="16066"/>
          <a:stretch/>
        </p:blipFill>
        <p:spPr>
          <a:xfrm>
            <a:off x="2781347" y="2333095"/>
            <a:ext cx="3581306" cy="391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8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Reduce Recurring Cost of Bandwidth, No Public IP Required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Device Initiation, Adaptive Recording, Configurable Bit-rate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43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Optimized Bandwidth</a:t>
            </a:r>
          </a:p>
        </p:txBody>
      </p:sp>
      <p:pic>
        <p:nvPicPr>
          <p:cNvPr id="14" name="Centralized Video Surveillance Management without Public 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2438346"/>
            <a:ext cx="4724400" cy="3048000"/>
          </a:xfrm>
          <a:prstGeom prst="rect">
            <a:avLst/>
          </a:prstGeom>
          <a:ln>
            <a:solidFill>
              <a:srgbClr val="01A2B1"/>
            </a:solidFill>
            <a:prstDash val="sysDash"/>
          </a:ln>
          <a:effectLst/>
        </p:spPr>
      </p:pic>
    </p:spTree>
    <p:extLst>
      <p:ext uri="{BB962C8B-B14F-4D97-AF65-F5344CB8AC3E}">
        <p14:creationId xmlns:p14="http://schemas.microsoft.com/office/powerpoint/2010/main" val="16113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Reduce Storage Requirement by up to 50%, Get Higher Storage Days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Adaptive Recording, Camera-wise Recording Retention, Two Level Data Compression &amp; Archiving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43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Optimized Storage</a:t>
            </a:r>
          </a:p>
        </p:txBody>
      </p:sp>
      <p:pic>
        <p:nvPicPr>
          <p:cNvPr id="11" name="Storage Sol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1750" y="2438346"/>
            <a:ext cx="4000500" cy="3048000"/>
          </a:xfrm>
          <a:prstGeom prst="rect">
            <a:avLst/>
          </a:prstGeom>
          <a:ln>
            <a:solidFill>
              <a:srgbClr val="01A2B1"/>
            </a:solidFill>
            <a:prstDash val="sysDash"/>
          </a:ln>
          <a:effectLst/>
        </p:spPr>
      </p:pic>
    </p:spTree>
    <p:extLst>
      <p:ext uri="{BB962C8B-B14F-4D97-AF65-F5344CB8AC3E}">
        <p14:creationId xmlns:p14="http://schemas.microsoft.com/office/powerpoint/2010/main" val="163510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Synchronous Functioning, Prevent Unauthorized Access, Quick Search of Records, Bookmark Evidence Clips 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Integration with Access Control, Fire alarms and other Sensors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43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Integrated Security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9569" r="4436" b="14302"/>
          <a:stretch>
            <a:fillRect/>
          </a:stretch>
        </p:blipFill>
        <p:spPr bwMode="auto">
          <a:xfrm>
            <a:off x="3124223" y="2362228"/>
            <a:ext cx="2895554" cy="38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955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Synchronous Functioning, Automate System, Eliminate Manipulation, Quick Search of Records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Integration with Weigh Bridge, POS, Dispatch System, Visitor </a:t>
              </a:r>
              <a:r>
                <a:rPr lang="en-US" sz="1350" dirty="0">
                  <a:solidFill>
                    <a:schemeClr val="tx1"/>
                  </a:solidFill>
                </a:rPr>
                <a:t>Management, etc. 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43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Process Automation</a:t>
            </a:r>
          </a:p>
        </p:txBody>
      </p:sp>
      <p:pic>
        <p:nvPicPr>
          <p:cNvPr id="11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11440" r="2629" b="14294"/>
          <a:stretch>
            <a:fillRect/>
          </a:stretch>
        </p:blipFill>
        <p:spPr bwMode="auto">
          <a:xfrm>
            <a:off x="2019300" y="2387186"/>
            <a:ext cx="5105400" cy="294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355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Parking Space Optimization, Automate Parking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License Plate Recognition with Blacklist and Whitelist, Vehicle Counting, Unauthorized Parking, Improper Parking, Wrong Way Parking and Prohibited Parking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43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Parking Management</a:t>
            </a:r>
          </a:p>
        </p:txBody>
      </p:sp>
      <p:pic>
        <p:nvPicPr>
          <p:cNvPr id="12" name="Parking Solution with Matrix Video Management Softwa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2419301"/>
            <a:ext cx="5175738" cy="2914649"/>
          </a:xfrm>
          <a:prstGeom prst="rect">
            <a:avLst/>
          </a:prstGeom>
          <a:ln>
            <a:solidFill>
              <a:srgbClr val="01A2B1"/>
            </a:solidFill>
            <a:prstDash val="sysDash"/>
          </a:ln>
          <a:effectLst/>
        </p:spPr>
      </p:pic>
    </p:spTree>
    <p:extLst>
      <p:ext uri="{BB962C8B-B14F-4D97-AF65-F5344CB8AC3E}">
        <p14:creationId xmlns:p14="http://schemas.microsoft.com/office/powerpoint/2010/main" val="10379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Occupancy Control, Easy Crowd Management, Employee Safety, Avoid Tail-gating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Face Detection, People Counting, Tail-gating Detection and Loitering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43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Crowd Management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5"/>
          <a:stretch>
            <a:fillRect/>
          </a:stretch>
        </p:blipFill>
        <p:spPr bwMode="auto">
          <a:xfrm>
            <a:off x="2628900" y="2391765"/>
            <a:ext cx="3886200" cy="301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914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24x7 Security of Outdoor Properties, Secure Premises, Asset Protection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Intrusion Detection, Trip Wire, Missing Object Detection and Tail-gating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43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Perimeter Security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t="13548" r="4437" b="22580"/>
          <a:stretch>
            <a:fillRect/>
          </a:stretch>
        </p:blipFill>
        <p:spPr bwMode="auto">
          <a:xfrm>
            <a:off x="2038350" y="2307523"/>
            <a:ext cx="5067300" cy="310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778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Safeguard Data Against Breakdowns, Safeguard Evidence 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Redundant Server, Evidence Lock, Clip Export and SSL Communication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43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Data Security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90800" y="2362228"/>
            <a:ext cx="4043363" cy="2362200"/>
            <a:chOff x="2590800" y="2266950"/>
            <a:chExt cx="4043363" cy="23622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5124"/>
            <a:stretch/>
          </p:blipFill>
          <p:spPr>
            <a:xfrm>
              <a:off x="3093156" y="2343150"/>
              <a:ext cx="3541007" cy="21717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667000" y="2266950"/>
              <a:ext cx="1676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Management 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Server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14800" y="2266950"/>
              <a:ext cx="1676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Recording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 Server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38600" y="4248150"/>
              <a:ext cx="1676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Redundant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 Server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0" y="2800350"/>
              <a:ext cx="152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590800" y="4171950"/>
              <a:ext cx="1676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Data Storage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57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/>
          <p:cNvSpPr/>
          <p:nvPr/>
        </p:nvSpPr>
        <p:spPr bwMode="auto">
          <a:xfrm>
            <a:off x="0" y="2590822"/>
            <a:ext cx="5867366" cy="1142970"/>
          </a:xfrm>
          <a:prstGeom prst="homePlate">
            <a:avLst/>
          </a:prstGeom>
          <a:solidFill>
            <a:srgbClr val="049C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Arrow: Pentagon 2"/>
          <p:cNvSpPr/>
          <p:nvPr/>
        </p:nvSpPr>
        <p:spPr bwMode="auto">
          <a:xfrm>
            <a:off x="76318" y="2667024"/>
            <a:ext cx="5638652" cy="990570"/>
          </a:xfrm>
          <a:prstGeom prst="homePlate">
            <a:avLst/>
          </a:prstGeom>
          <a:solidFill>
            <a:schemeClr val="bg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fr-FR" sz="2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Video</a:t>
            </a:r>
            <a:r>
              <a:rPr lang="fr-FR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Recorders</a:t>
            </a:r>
            <a:endParaRPr lang="fr-FR" sz="2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88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"/>
          <p:cNvGrpSpPr>
            <a:grpSpLocks/>
          </p:cNvGrpSpPr>
          <p:nvPr/>
        </p:nvGrpSpPr>
        <p:grpSpPr bwMode="auto">
          <a:xfrm>
            <a:off x="228714" y="1371654"/>
            <a:ext cx="8565444" cy="3048000"/>
            <a:chOff x="-76076" y="1371654"/>
            <a:chExt cx="9230598" cy="3352800"/>
          </a:xfrm>
        </p:grpSpPr>
        <p:grpSp>
          <p:nvGrpSpPr>
            <p:cNvPr id="17" name="Group 89"/>
            <p:cNvGrpSpPr>
              <a:grpSpLocks/>
            </p:cNvGrpSpPr>
            <p:nvPr/>
          </p:nvGrpSpPr>
          <p:grpSpPr bwMode="auto">
            <a:xfrm>
              <a:off x="-76076" y="1371654"/>
              <a:ext cx="9230598" cy="3352800"/>
              <a:chOff x="-117797" y="1276384"/>
              <a:chExt cx="9231111" cy="3352712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-41599" y="1276384"/>
                <a:ext cx="3068571" cy="207958"/>
              </a:xfrm>
              <a:prstGeom prst="rect">
                <a:avLst/>
              </a:prstGeom>
              <a:solidFill>
                <a:srgbClr val="01A3B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j-lt"/>
                  </a:rPr>
                  <a:t>Proficient </a:t>
                </a:r>
              </a:p>
            </p:txBody>
          </p:sp>
          <p:grpSp>
            <p:nvGrpSpPr>
              <p:cNvPr id="24" name="Group 58"/>
              <p:cNvGrpSpPr>
                <a:grpSpLocks/>
              </p:cNvGrpSpPr>
              <p:nvPr/>
            </p:nvGrpSpPr>
            <p:grpSpPr bwMode="auto">
              <a:xfrm>
                <a:off x="-117797" y="1581176"/>
                <a:ext cx="3189025" cy="3047920"/>
                <a:chOff x="-152903" y="1200186"/>
                <a:chExt cx="3189025" cy="3047920"/>
              </a:xfrm>
            </p:grpSpPr>
            <p:sp>
              <p:nvSpPr>
                <p:cNvPr id="46" name="Round Diagonal Corner Rectangle 10"/>
                <p:cNvSpPr/>
                <p:nvPr/>
              </p:nvSpPr>
              <p:spPr bwMode="auto">
                <a:xfrm>
                  <a:off x="-68767" y="1200186"/>
                  <a:ext cx="3062220" cy="304792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lvl="1" eaLnBrk="1" hangingPunct="1">
                    <a:defRPr/>
                  </a:pPr>
                  <a:endParaRPr lang="en-US" altLang="en-US" sz="1600" dirty="0">
                    <a:latin typeface="+mn-lt"/>
                  </a:endParaRPr>
                </a:p>
              </p:txBody>
            </p:sp>
            <p:grpSp>
              <p:nvGrpSpPr>
                <p:cNvPr id="47" name="Group 56"/>
                <p:cNvGrpSpPr>
                  <a:grpSpLocks/>
                </p:cNvGrpSpPr>
                <p:nvPr/>
              </p:nvGrpSpPr>
              <p:grpSpPr bwMode="auto">
                <a:xfrm>
                  <a:off x="-152903" y="2533651"/>
                  <a:ext cx="3189025" cy="609584"/>
                  <a:chOff x="-152903" y="2647948"/>
                  <a:chExt cx="3189025" cy="609584"/>
                </a:xfrm>
              </p:grpSpPr>
              <p:sp>
                <p:nvSpPr>
                  <p:cNvPr id="51" name="Rectangle 50"/>
                  <p:cNvSpPr/>
                  <p:nvPr/>
                </p:nvSpPr>
                <p:spPr bwMode="auto">
                  <a:xfrm>
                    <a:off x="-65592" y="2647948"/>
                    <a:ext cx="3101907" cy="609584"/>
                  </a:xfrm>
                  <a:prstGeom prst="rect">
                    <a:avLst/>
                  </a:prstGeom>
                  <a:solidFill>
                    <a:schemeClr val="bg1">
                      <a:alpha val="40000"/>
                    </a:scheme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anchor="ctr"/>
                  <a:lstStyle/>
                  <a:p>
                    <a:pPr algn="r">
                      <a:buFont typeface="Arial" panose="020B0604020202020204" pitchFamily="34" charset="0"/>
                      <a:buNone/>
                      <a:defRPr/>
                    </a:pPr>
                    <a:r>
                      <a:rPr lang="en-US" sz="1200" dirty="0">
                        <a:latin typeface="+mj-lt"/>
                      </a:rPr>
                      <a:t> Improved productivity, process </a:t>
                    </a:r>
                  </a:p>
                  <a:p>
                    <a:pPr algn="r">
                      <a:buFont typeface="Arial" panose="020B0604020202020204" pitchFamily="34" charset="0"/>
                      <a:buNone/>
                      <a:defRPr/>
                    </a:pPr>
                    <a:r>
                      <a:rPr lang="en-US" sz="1200" dirty="0">
                        <a:latin typeface="+mj-lt"/>
                      </a:rPr>
                      <a:t>compliance and employee discipline</a:t>
                    </a:r>
                  </a:p>
                </p:txBody>
              </p:sp>
              <p:pic>
                <p:nvPicPr>
                  <p:cNvPr id="52" name="Picture 8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52903" y="2647948"/>
                    <a:ext cx="533419" cy="5335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8" name="Group 55"/>
                <p:cNvGrpSpPr>
                  <a:grpSpLocks/>
                </p:cNvGrpSpPr>
                <p:nvPr/>
              </p:nvGrpSpPr>
              <p:grpSpPr bwMode="auto">
                <a:xfrm>
                  <a:off x="-65391" y="1657374"/>
                  <a:ext cx="3101513" cy="609584"/>
                  <a:chOff x="-65391" y="1657374"/>
                  <a:chExt cx="3101513" cy="609584"/>
                </a:xfrm>
              </p:grpSpPr>
              <p:sp>
                <p:nvSpPr>
                  <p:cNvPr id="49" name="Rectangle 48"/>
                  <p:cNvSpPr/>
                  <p:nvPr/>
                </p:nvSpPr>
                <p:spPr bwMode="auto">
                  <a:xfrm>
                    <a:off x="-65592" y="1657374"/>
                    <a:ext cx="3101907" cy="609584"/>
                  </a:xfrm>
                  <a:prstGeom prst="rect">
                    <a:avLst/>
                  </a:prstGeom>
                  <a:solidFill>
                    <a:schemeClr val="bg1">
                      <a:alpha val="40000"/>
                    </a:scheme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anchor="ctr"/>
                  <a:lstStyle/>
                  <a:p>
                    <a:pPr algn="r">
                      <a:buFont typeface="Arial" panose="020B0604020202020204" pitchFamily="34" charset="0"/>
                      <a:buNone/>
                      <a:defRPr/>
                    </a:pPr>
                    <a:r>
                      <a:rPr lang="en-US" sz="1200" dirty="0">
                        <a:latin typeface="+mj-lt"/>
                      </a:rPr>
                      <a:t>Reduction in solution cost of </a:t>
                    </a:r>
                  </a:p>
                  <a:p>
                    <a:pPr algn="r">
                      <a:buFont typeface="Arial" panose="020B0604020202020204" pitchFamily="34" charset="0"/>
                      <a:buNone/>
                      <a:defRPr/>
                    </a:pPr>
                    <a:r>
                      <a:rPr lang="en-US" sz="1200" dirty="0">
                        <a:latin typeface="+mj-lt"/>
                      </a:rPr>
                      <a:t>bandwidth, storage &amp; manpower</a:t>
                    </a:r>
                  </a:p>
                </p:txBody>
              </p:sp>
              <p:pic>
                <p:nvPicPr>
                  <p:cNvPr id="50" name="Picture 22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38595" y="1657408"/>
                    <a:ext cx="457200" cy="457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25" name="Rectangle 24"/>
              <p:cNvSpPr/>
              <p:nvPr/>
            </p:nvSpPr>
            <p:spPr bwMode="auto">
              <a:xfrm>
                <a:off x="3087296" y="1276384"/>
                <a:ext cx="2779651" cy="207958"/>
              </a:xfrm>
              <a:prstGeom prst="rect">
                <a:avLst/>
              </a:prstGeom>
              <a:solidFill>
                <a:srgbClr val="01A3B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j-lt"/>
                  </a:rPr>
                  <a:t>Persistent </a:t>
                </a:r>
              </a:p>
            </p:txBody>
          </p:sp>
          <p:grpSp>
            <p:nvGrpSpPr>
              <p:cNvPr id="31" name="Group 60"/>
              <p:cNvGrpSpPr>
                <a:grpSpLocks/>
              </p:cNvGrpSpPr>
              <p:nvPr/>
            </p:nvGrpSpPr>
            <p:grpSpPr bwMode="auto">
              <a:xfrm>
                <a:off x="-30206" y="1581176"/>
                <a:ext cx="5937223" cy="3047920"/>
                <a:chOff x="-3113232" y="1200187"/>
                <a:chExt cx="5937223" cy="3047920"/>
              </a:xfrm>
            </p:grpSpPr>
            <p:sp>
              <p:nvSpPr>
                <p:cNvPr id="43" name="Round Diagonal Corner Rectangle 10"/>
                <p:cNvSpPr/>
                <p:nvPr/>
              </p:nvSpPr>
              <p:spPr bwMode="auto">
                <a:xfrm>
                  <a:off x="28081" y="1200187"/>
                  <a:ext cx="2782827" cy="304792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lvl="1" eaLnBrk="1" hangingPunct="1">
                    <a:defRPr/>
                  </a:pPr>
                  <a:endParaRPr lang="en-US" altLang="en-US" sz="1400" dirty="0">
                    <a:latin typeface="+mn-lt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 bwMode="auto">
                <a:xfrm>
                  <a:off x="-3113512" y="3409929"/>
                  <a:ext cx="3100319" cy="609584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algn="r">
                    <a:buFont typeface="Arial" panose="020B0604020202020204" pitchFamily="34" charset="0"/>
                    <a:buNone/>
                    <a:defRPr/>
                  </a:pPr>
                  <a:r>
                    <a:rPr lang="en-US" sz="1200" dirty="0">
                      <a:latin typeface="+mj-lt"/>
                    </a:rPr>
                    <a:t>Ease of management</a:t>
                  </a:r>
                </a:p>
              </p:txBody>
            </p:sp>
            <p:sp>
              <p:nvSpPr>
                <p:cNvPr id="45" name="Rectangle 44"/>
                <p:cNvSpPr/>
                <p:nvPr/>
              </p:nvSpPr>
              <p:spPr bwMode="auto">
                <a:xfrm>
                  <a:off x="5857" y="1657375"/>
                  <a:ext cx="2817751" cy="609584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algn="r">
                    <a:buFont typeface="Arial" panose="020B0604020202020204" pitchFamily="34" charset="0"/>
                    <a:buNone/>
                    <a:defRPr/>
                  </a:pPr>
                  <a:r>
                    <a:rPr lang="en-US" sz="1200" dirty="0">
                      <a:latin typeface="+mj-lt"/>
                    </a:rPr>
                    <a:t>Better reliability against </a:t>
                  </a:r>
                </a:p>
                <a:p>
                  <a:pPr algn="r">
                    <a:buFont typeface="Arial" panose="020B0604020202020204" pitchFamily="34" charset="0"/>
                    <a:buNone/>
                    <a:defRPr/>
                  </a:pPr>
                  <a:r>
                    <a:rPr lang="en-US" sz="1200" dirty="0">
                      <a:latin typeface="+mj-lt"/>
                    </a:rPr>
                    <a:t>downtime &amp; breakdowns</a:t>
                  </a:r>
                </a:p>
              </p:txBody>
            </p:sp>
          </p:grpSp>
          <p:sp>
            <p:nvSpPr>
              <p:cNvPr id="32" name="Rectangle 31"/>
              <p:cNvSpPr/>
              <p:nvPr/>
            </p:nvSpPr>
            <p:spPr bwMode="auto">
              <a:xfrm>
                <a:off x="5957433" y="1276384"/>
                <a:ext cx="3144768" cy="228594"/>
              </a:xfrm>
              <a:prstGeom prst="rect">
                <a:avLst/>
              </a:prstGeom>
              <a:solidFill>
                <a:srgbClr val="01A3B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j-lt"/>
                  </a:rPr>
                  <a:t>Preventive </a:t>
                </a:r>
              </a:p>
            </p:txBody>
          </p:sp>
          <p:grpSp>
            <p:nvGrpSpPr>
              <p:cNvPr id="33" name="Group 72"/>
              <p:cNvGrpSpPr>
                <a:grpSpLocks/>
              </p:cNvGrpSpPr>
              <p:nvPr/>
            </p:nvGrpSpPr>
            <p:grpSpPr bwMode="auto">
              <a:xfrm>
                <a:off x="5978380" y="1581176"/>
                <a:ext cx="3134934" cy="3047920"/>
                <a:chOff x="-152566" y="1200187"/>
                <a:chExt cx="3134934" cy="3047920"/>
              </a:xfrm>
            </p:grpSpPr>
            <p:sp>
              <p:nvSpPr>
                <p:cNvPr id="39" name="Round Diagonal Corner Rectangle 10"/>
                <p:cNvSpPr/>
                <p:nvPr/>
              </p:nvSpPr>
              <p:spPr bwMode="auto">
                <a:xfrm>
                  <a:off x="-152876" y="1200187"/>
                  <a:ext cx="3124131" cy="304792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lvl="1" eaLnBrk="1" hangingPunct="1">
                    <a:defRPr/>
                  </a:pPr>
                  <a:endParaRPr lang="en-US" altLang="en-US" sz="1400" dirty="0">
                    <a:latin typeface="+mn-lt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 bwMode="auto">
                <a:xfrm>
                  <a:off x="-119539" y="2533652"/>
                  <a:ext cx="3101907" cy="609584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algn="r">
                    <a:buFont typeface="Arial" panose="020B0604020202020204" pitchFamily="34" charset="0"/>
                    <a:buNone/>
                    <a:defRPr/>
                  </a:pPr>
                  <a:r>
                    <a:rPr lang="en-US" sz="1200" dirty="0">
                      <a:latin typeface="+mj-lt"/>
                    </a:rPr>
                    <a:t>Improved safety of human assets </a:t>
                  </a:r>
                </a:p>
                <a:p>
                  <a:pPr algn="r">
                    <a:buFont typeface="Arial" panose="020B0604020202020204" pitchFamily="34" charset="0"/>
                    <a:buNone/>
                    <a:defRPr/>
                  </a:pPr>
                  <a:r>
                    <a:rPr lang="en-US" sz="1200" dirty="0">
                      <a:latin typeface="+mj-lt"/>
                    </a:rPr>
                    <a:t>from accidents, hazards and injuries</a:t>
                  </a:r>
                </a:p>
              </p:txBody>
            </p:sp>
            <p:sp>
              <p:nvSpPr>
                <p:cNvPr id="41" name="Rectangle 40"/>
                <p:cNvSpPr/>
                <p:nvPr/>
              </p:nvSpPr>
              <p:spPr bwMode="auto">
                <a:xfrm>
                  <a:off x="-119539" y="3409929"/>
                  <a:ext cx="3101907" cy="609584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algn="r">
                    <a:buFont typeface="Arial" panose="020B0604020202020204" pitchFamily="34" charset="0"/>
                    <a:buNone/>
                    <a:defRPr/>
                  </a:pPr>
                  <a:endParaRPr lang="en-US" sz="1200" dirty="0">
                    <a:latin typeface="+mj-lt"/>
                  </a:endParaRPr>
                </a:p>
                <a:p>
                  <a:pPr algn="r">
                    <a:buFont typeface="Arial" panose="020B0604020202020204" pitchFamily="34" charset="0"/>
                    <a:buNone/>
                    <a:defRPr/>
                  </a:pPr>
                  <a:r>
                    <a:rPr lang="en-US" sz="1200" dirty="0">
                      <a:latin typeface="+mj-lt"/>
                    </a:rPr>
                    <a:t>Proactive solution with early </a:t>
                  </a:r>
                </a:p>
                <a:p>
                  <a:pPr algn="r">
                    <a:buFont typeface="Arial" panose="020B0604020202020204" pitchFamily="34" charset="0"/>
                    <a:buNone/>
                    <a:defRPr/>
                  </a:pPr>
                  <a:r>
                    <a:rPr lang="en-US" sz="1200" dirty="0">
                      <a:latin typeface="+mj-lt"/>
                    </a:rPr>
                    <a:t>detection and instant notification </a:t>
                  </a:r>
                </a:p>
                <a:p>
                  <a:pPr algn="r">
                    <a:buFont typeface="Arial" panose="020B0604020202020204" pitchFamily="34" charset="0"/>
                    <a:buNone/>
                    <a:defRPr/>
                  </a:pPr>
                  <a:endParaRPr lang="en-US" sz="1200" dirty="0">
                    <a:latin typeface="+mj-lt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 bwMode="auto">
                <a:xfrm>
                  <a:off x="-119539" y="1657375"/>
                  <a:ext cx="3101907" cy="609584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algn="r">
                    <a:defRPr/>
                  </a:pPr>
                  <a:endParaRPr lang="en-US" sz="1200" dirty="0">
                    <a:latin typeface="+mj-lt"/>
                  </a:endParaRPr>
                </a:p>
                <a:p>
                  <a:pPr algn="r">
                    <a:defRPr/>
                  </a:pPr>
                  <a:r>
                    <a:rPr lang="en-US" sz="1200" dirty="0">
                      <a:latin typeface="+mj-lt"/>
                    </a:rPr>
                    <a:t>Enhanced security</a:t>
                  </a:r>
                </a:p>
                <a:p>
                  <a:pPr algn="r">
                    <a:defRPr/>
                  </a:pPr>
                  <a:r>
                    <a:rPr lang="en-US" sz="1200" dirty="0">
                      <a:latin typeface="+mj-lt"/>
                    </a:rPr>
                    <a:t>  of physical assets</a:t>
                  </a:r>
                </a:p>
                <a:p>
                  <a:pPr algn="r">
                    <a:defRPr/>
                  </a:pPr>
                  <a:r>
                    <a:rPr lang="en-US" sz="1200" dirty="0">
                      <a:latin typeface="+mj-lt"/>
                    </a:rPr>
                    <a:t> from theft, snooping etc.</a:t>
                  </a:r>
                </a:p>
                <a:p>
                  <a:pPr algn="r">
                    <a:buFont typeface="Arial" panose="020B0604020202020204" pitchFamily="34" charset="0"/>
                    <a:buNone/>
                    <a:defRPr/>
                  </a:pPr>
                  <a:endParaRPr lang="en-US" sz="1200" dirty="0">
                    <a:latin typeface="+mj-lt"/>
                  </a:endParaRPr>
                </a:p>
              </p:txBody>
            </p:sp>
          </p:grpSp>
          <p:pic>
            <p:nvPicPr>
              <p:cNvPr id="34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6494" y="2190770"/>
                <a:ext cx="380990" cy="326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8395" y="3028938"/>
                <a:ext cx="457188" cy="391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4561" y="3943314"/>
                <a:ext cx="304856" cy="304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8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9032" y="2114562"/>
                <a:ext cx="457938" cy="45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8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6" y="3905183"/>
                <a:ext cx="380990" cy="380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Rectangle 17"/>
            <p:cNvSpPr/>
            <p:nvPr/>
          </p:nvSpPr>
          <p:spPr bwMode="auto">
            <a:xfrm>
              <a:off x="3128839" y="3048054"/>
              <a:ext cx="2819182" cy="6096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r">
                <a:buFont typeface="Arial" panose="020B0604020202020204" pitchFamily="34" charset="0"/>
                <a:buNone/>
                <a:defRPr/>
              </a:pPr>
              <a:r>
                <a:rPr lang="en-US" sz="1200" dirty="0">
                  <a:latin typeface="+mj-lt"/>
                </a:rPr>
                <a:t>Greater visibility &amp; control</a:t>
              </a:r>
            </a:p>
          </p:txBody>
        </p:sp>
        <p:pic>
          <p:nvPicPr>
            <p:cNvPr id="21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9000" y="3124254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17947" y="1128069"/>
            <a:ext cx="4939834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6" name="TextBox 55"/>
          <p:cNvSpPr txBox="1"/>
          <p:nvPr/>
        </p:nvSpPr>
        <p:spPr>
          <a:xfrm>
            <a:off x="228714" y="747079"/>
            <a:ext cx="4876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Matrix SATATYA: Three Dimensional Benefits</a:t>
            </a:r>
          </a:p>
        </p:txBody>
      </p:sp>
    </p:spTree>
    <p:extLst>
      <p:ext uri="{BB962C8B-B14F-4D97-AF65-F5344CB8AC3E}">
        <p14:creationId xmlns:p14="http://schemas.microsoft.com/office/powerpoint/2010/main" val="1027959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912" y="1128069"/>
            <a:ext cx="2094971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6" name="TextBox 55"/>
          <p:cNvSpPr txBox="1"/>
          <p:nvPr/>
        </p:nvSpPr>
        <p:spPr>
          <a:xfrm>
            <a:off x="228714" y="747079"/>
            <a:ext cx="4876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Video Recorders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516" y="1447758"/>
            <a:ext cx="8610374" cy="4038588"/>
            <a:chOff x="228600" y="819150"/>
            <a:chExt cx="7716982" cy="3581400"/>
          </a:xfrm>
        </p:grpSpPr>
        <p:grpSp>
          <p:nvGrpSpPr>
            <p:cNvPr id="32" name="Group 3"/>
            <p:cNvGrpSpPr>
              <a:grpSpLocks/>
            </p:cNvGrpSpPr>
            <p:nvPr/>
          </p:nvGrpSpPr>
          <p:grpSpPr bwMode="auto">
            <a:xfrm>
              <a:off x="381000" y="819150"/>
              <a:ext cx="7564582" cy="1005777"/>
              <a:chOff x="609704" y="1219258"/>
              <a:chExt cx="8000790" cy="1069848"/>
            </a:xfrm>
          </p:grpSpPr>
          <p:sp>
            <p:nvSpPr>
              <p:cNvPr id="33" name="Arrow: Pentagon 1"/>
              <p:cNvSpPr>
                <a:spLocks noChangeArrowheads="1"/>
              </p:cNvSpPr>
              <p:nvPr/>
            </p:nvSpPr>
            <p:spPr bwMode="auto">
              <a:xfrm>
                <a:off x="609704" y="1371654"/>
                <a:ext cx="8000790" cy="761980"/>
              </a:xfrm>
              <a:prstGeom prst="homePlate">
                <a:avLst>
                  <a:gd name="adj" fmla="val 50021"/>
                </a:avLst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en-US" alt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Oval 2"/>
              <p:cNvSpPr>
                <a:spLocks noChangeArrowheads="1"/>
              </p:cNvSpPr>
              <p:nvPr/>
            </p:nvSpPr>
            <p:spPr bwMode="auto">
              <a:xfrm>
                <a:off x="873466" y="1219258"/>
                <a:ext cx="1066772" cy="10698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en-US" alt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Arrow: Pentagon 34"/>
              <p:cNvSpPr/>
              <p:nvPr/>
            </p:nvSpPr>
            <p:spPr bwMode="auto">
              <a:xfrm>
                <a:off x="685902" y="1447831"/>
                <a:ext cx="7824583" cy="609528"/>
              </a:xfrm>
              <a:prstGeom prst="homePlate">
                <a:avLst/>
              </a:prstGeom>
              <a:solidFill>
                <a:schemeClr val="bg1">
                  <a:alpha val="2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r>
                  <a:rPr lang="en-US" sz="1600" dirty="0">
                    <a:cs typeface="Arial" panose="020B0604020202020204" pitchFamily="34" charset="0"/>
                  </a:rPr>
                  <a:t> 	      </a:t>
                </a:r>
                <a:r>
                  <a:rPr lang="en-US" sz="1600" b="1" dirty="0">
                    <a:cs typeface="Arial" panose="020B0604020202020204" pitchFamily="34" charset="0"/>
                  </a:rPr>
                  <a:t>Recording Resolution: </a:t>
                </a:r>
                <a:r>
                  <a:rPr lang="en-US" sz="1600" dirty="0">
                    <a:cs typeface="Arial" panose="020B0604020202020204" pitchFamily="34" charset="0"/>
                  </a:rPr>
                  <a:t>Up to 5MP</a:t>
                </a:r>
                <a:endParaRPr lang="en-US" sz="1600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11"/>
            <p:cNvGrpSpPr>
              <a:grpSpLocks/>
            </p:cNvGrpSpPr>
            <p:nvPr/>
          </p:nvGrpSpPr>
          <p:grpSpPr bwMode="auto">
            <a:xfrm flipH="1">
              <a:off x="249382" y="1678686"/>
              <a:ext cx="7564582" cy="1005777"/>
              <a:chOff x="609704" y="1219258"/>
              <a:chExt cx="8000790" cy="1069848"/>
            </a:xfrm>
          </p:grpSpPr>
          <p:sp>
            <p:nvSpPr>
              <p:cNvPr id="37" name="Arrow: Pentagon 12"/>
              <p:cNvSpPr>
                <a:spLocks noChangeArrowheads="1"/>
              </p:cNvSpPr>
              <p:nvPr/>
            </p:nvSpPr>
            <p:spPr bwMode="auto">
              <a:xfrm>
                <a:off x="609704" y="1371654"/>
                <a:ext cx="8000790" cy="761980"/>
              </a:xfrm>
              <a:prstGeom prst="homePlate">
                <a:avLst>
                  <a:gd name="adj" fmla="val 50021"/>
                </a:avLst>
              </a:prstGeom>
              <a:solidFill>
                <a:srgbClr val="01A3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en-US" alt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Oval 13"/>
              <p:cNvSpPr>
                <a:spLocks noChangeArrowheads="1"/>
              </p:cNvSpPr>
              <p:nvPr/>
            </p:nvSpPr>
            <p:spPr bwMode="auto">
              <a:xfrm>
                <a:off x="873466" y="1219258"/>
                <a:ext cx="1066772" cy="10698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en-US" alt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Arrow: Pentagon 38"/>
              <p:cNvSpPr/>
              <p:nvPr/>
            </p:nvSpPr>
            <p:spPr bwMode="auto">
              <a:xfrm>
                <a:off x="685902" y="1447831"/>
                <a:ext cx="7824582" cy="609528"/>
              </a:xfrm>
              <a:prstGeom prst="homePlate">
                <a:avLst/>
              </a:prstGeom>
              <a:solidFill>
                <a:schemeClr val="bg1">
                  <a:alpha val="2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r>
                  <a:rPr lang="en-US" sz="1600" dirty="0"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cs typeface="Arial" panose="020B0604020202020204" pitchFamily="34" charset="0"/>
                  </a:rPr>
                  <a:t>Throughput: </a:t>
                </a:r>
                <a:r>
                  <a:rPr lang="en-US" sz="1600" dirty="0">
                    <a:cs typeface="Arial" panose="020B0604020202020204" pitchFamily="34" charset="0"/>
                  </a:rPr>
                  <a:t>48Mbps to 354Mbps(Depending on the number of </a:t>
                </a:r>
              </a:p>
              <a:p>
                <a:pPr>
                  <a:buFont typeface="Arial" panose="020B0604020202020204" pitchFamily="34" charset="0"/>
                  <a:buNone/>
                  <a:defRPr/>
                </a:pPr>
                <a:r>
                  <a:rPr lang="en-US" sz="1600" dirty="0">
                    <a:cs typeface="Arial" panose="020B0604020202020204" pitchFamily="34" charset="0"/>
                  </a:rPr>
                  <a:t>	     channels)</a:t>
                </a:r>
                <a:endParaRPr lang="en-US" sz="1600" b="1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81000" y="2538222"/>
              <a:ext cx="7564582" cy="1005777"/>
              <a:chOff x="436418" y="2538222"/>
              <a:chExt cx="7564582" cy="1005777"/>
            </a:xfrm>
          </p:grpSpPr>
          <p:pic>
            <p:nvPicPr>
              <p:cNvPr id="41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730" y="2681478"/>
                <a:ext cx="759460" cy="755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2" name="Group 15"/>
              <p:cNvGrpSpPr>
                <a:grpSpLocks/>
              </p:cNvGrpSpPr>
              <p:nvPr/>
            </p:nvGrpSpPr>
            <p:grpSpPr bwMode="auto">
              <a:xfrm>
                <a:off x="436418" y="2538222"/>
                <a:ext cx="7564582" cy="1005777"/>
                <a:chOff x="609704" y="1219258"/>
                <a:chExt cx="8000790" cy="1069848"/>
              </a:xfrm>
            </p:grpSpPr>
            <p:sp>
              <p:nvSpPr>
                <p:cNvPr id="43" name="Arrow: Pentagon 16"/>
                <p:cNvSpPr>
                  <a:spLocks noChangeArrowheads="1"/>
                </p:cNvSpPr>
                <p:nvPr/>
              </p:nvSpPr>
              <p:spPr bwMode="auto">
                <a:xfrm>
                  <a:off x="609704" y="1371654"/>
                  <a:ext cx="8000790" cy="761980"/>
                </a:xfrm>
                <a:prstGeom prst="homePlate">
                  <a:avLst>
                    <a:gd name="adj" fmla="val 50021"/>
                  </a:avLst>
                </a:pr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en-US" altLang="en-US" sz="18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Oval 17"/>
                <p:cNvSpPr>
                  <a:spLocks noChangeArrowheads="1"/>
                </p:cNvSpPr>
                <p:nvPr/>
              </p:nvSpPr>
              <p:spPr bwMode="auto">
                <a:xfrm>
                  <a:off x="873466" y="1219258"/>
                  <a:ext cx="1066772" cy="10698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en-US" altLang="en-US" sz="18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Arrow: Pentagon 44"/>
                <p:cNvSpPr/>
                <p:nvPr/>
              </p:nvSpPr>
              <p:spPr bwMode="auto">
                <a:xfrm>
                  <a:off x="685902" y="1447831"/>
                  <a:ext cx="7824583" cy="609528"/>
                </a:xfrm>
                <a:prstGeom prst="homePlate">
                  <a:avLst/>
                </a:prstGeom>
                <a:solidFill>
                  <a:schemeClr val="bg1">
                    <a:alpha val="2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600" dirty="0">
                      <a:cs typeface="Arial" panose="020B0604020202020204" pitchFamily="34" charset="0"/>
                    </a:rPr>
                    <a:t> 	      </a:t>
                  </a:r>
                  <a:r>
                    <a:rPr lang="en-US" sz="1600" b="1" dirty="0">
                      <a:cs typeface="Arial" panose="020B0604020202020204" pitchFamily="34" charset="0"/>
                    </a:rPr>
                    <a:t>Storage Capability: </a:t>
                  </a:r>
                  <a:r>
                    <a:rPr lang="en-US" sz="1600" dirty="0">
                      <a:cs typeface="Arial" panose="020B0604020202020204" pitchFamily="34" charset="0"/>
                    </a:rPr>
                    <a:t>6TB-24TB(Depending on the number of channels)</a:t>
                  </a:r>
                  <a:endParaRPr lang="en-US" sz="1600" dirty="0">
                    <a:latin typeface="+mn-lt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6" name="Group 45"/>
            <p:cNvGrpSpPr/>
            <p:nvPr/>
          </p:nvGrpSpPr>
          <p:grpSpPr>
            <a:xfrm>
              <a:off x="228600" y="3394773"/>
              <a:ext cx="7564582" cy="1005777"/>
              <a:chOff x="76200" y="3394773"/>
              <a:chExt cx="7564582" cy="1005777"/>
            </a:xfrm>
          </p:grpSpPr>
          <p:grpSp>
            <p:nvGrpSpPr>
              <p:cNvPr id="47" name="Group 19"/>
              <p:cNvGrpSpPr>
                <a:grpSpLocks/>
              </p:cNvGrpSpPr>
              <p:nvPr/>
            </p:nvGrpSpPr>
            <p:grpSpPr bwMode="auto">
              <a:xfrm flipH="1">
                <a:off x="76200" y="3394773"/>
                <a:ext cx="7564582" cy="1005777"/>
                <a:chOff x="609704" y="1219258"/>
                <a:chExt cx="8000790" cy="1069848"/>
              </a:xfrm>
            </p:grpSpPr>
            <p:sp>
              <p:nvSpPr>
                <p:cNvPr id="49" name="Arrow: Pentagon 20"/>
                <p:cNvSpPr>
                  <a:spLocks noChangeArrowheads="1"/>
                </p:cNvSpPr>
                <p:nvPr/>
              </p:nvSpPr>
              <p:spPr bwMode="auto">
                <a:xfrm>
                  <a:off x="609704" y="1371654"/>
                  <a:ext cx="8000790" cy="761980"/>
                </a:xfrm>
                <a:prstGeom prst="homePlate">
                  <a:avLst>
                    <a:gd name="adj" fmla="val 50021"/>
                  </a:avLst>
                </a:prstGeom>
                <a:solidFill>
                  <a:srgbClr val="01A3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en-US" altLang="en-US" sz="18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21"/>
                <p:cNvSpPr>
                  <a:spLocks noChangeArrowheads="1"/>
                </p:cNvSpPr>
                <p:nvPr/>
              </p:nvSpPr>
              <p:spPr bwMode="auto">
                <a:xfrm>
                  <a:off x="873466" y="1219258"/>
                  <a:ext cx="1066772" cy="10698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en-US" altLang="en-US" sz="18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Arrow: Pentagon 50"/>
                <p:cNvSpPr/>
                <p:nvPr/>
              </p:nvSpPr>
              <p:spPr bwMode="auto">
                <a:xfrm>
                  <a:off x="685902" y="1447831"/>
                  <a:ext cx="7824582" cy="609528"/>
                </a:xfrm>
                <a:prstGeom prst="homePlate">
                  <a:avLst/>
                </a:prstGeom>
                <a:solidFill>
                  <a:schemeClr val="bg1">
                    <a:alpha val="2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600" b="1" dirty="0">
                      <a:latin typeface="+mn-lt"/>
                      <a:cs typeface="Arial" panose="020B0604020202020204" pitchFamily="34" charset="0"/>
                    </a:rPr>
                    <a:t>Interoperability: </a:t>
                  </a:r>
                  <a:r>
                    <a:rPr lang="en-US" sz="1600" dirty="0">
                      <a:latin typeface="+mn-lt"/>
                      <a:cs typeface="Arial" panose="020B0604020202020204" pitchFamily="34" charset="0"/>
                    </a:rPr>
                    <a:t>Supports all ONVIF or RTSP compliant cameras</a:t>
                  </a:r>
                </a:p>
              </p:txBody>
            </p:sp>
          </p:grpSp>
          <p:pic>
            <p:nvPicPr>
              <p:cNvPr id="48" name="Picture 16"/>
              <p:cNvPicPr>
                <a:picLocks noChangeAspect="1"/>
              </p:cNvPicPr>
              <p:nvPr/>
            </p:nvPicPr>
            <p:blipFill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0624" y="3603515"/>
                <a:ext cx="648376" cy="644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0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971550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2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bg1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809750"/>
              <a:ext cx="685947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724150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9835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912" y="1128069"/>
            <a:ext cx="4939834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380942" y="1447852"/>
            <a:ext cx="6400800" cy="4038600"/>
            <a:chOff x="152400" y="514350"/>
            <a:chExt cx="8001000" cy="5257800"/>
          </a:xfrm>
        </p:grpSpPr>
        <p:sp>
          <p:nvSpPr>
            <p:cNvPr id="52" name="Rectangle 51"/>
            <p:cNvSpPr/>
            <p:nvPr/>
          </p:nvSpPr>
          <p:spPr>
            <a:xfrm>
              <a:off x="3105150" y="2005013"/>
              <a:ext cx="1479550" cy="314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NVR64P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Rear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886450" y="2005013"/>
              <a:ext cx="1479550" cy="314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NVR64P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Front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028950" y="696044"/>
              <a:ext cx="1479550" cy="314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NVR8S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Rear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10250" y="696044"/>
              <a:ext cx="1479550" cy="314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NVR8S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Front</a:t>
              </a:r>
            </a:p>
          </p:txBody>
        </p:sp>
        <p:sp>
          <p:nvSpPr>
            <p:cNvPr id="57" name="Flowchart: Process 28"/>
            <p:cNvSpPr>
              <a:spLocks noChangeArrowheads="1"/>
            </p:cNvSpPr>
            <p:nvPr/>
          </p:nvSpPr>
          <p:spPr bwMode="auto">
            <a:xfrm>
              <a:off x="152400" y="514350"/>
              <a:ext cx="1905000" cy="1295400"/>
            </a:xfrm>
            <a:prstGeom prst="flowChartProcess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en-US" altLang="en-US" sz="1400" b="1" dirty="0">
                  <a:latin typeface="Calibri" panose="020F0502020204030204" pitchFamily="34" charset="0"/>
                </a:rPr>
                <a:t>NVR Standard</a:t>
              </a:r>
              <a:endParaRPr lang="en-US" altLang="en-US" sz="1400" dirty="0">
                <a:latin typeface="Calibri" panose="020F0502020204030204" pitchFamily="34" charset="0"/>
              </a:endParaRPr>
            </a:p>
            <a:p>
              <a:pPr>
                <a:buFont typeface="Arial" panose="020B0604020202020204" pitchFamily="34" charset="0"/>
                <a:buNone/>
              </a:pPr>
              <a:r>
                <a:rPr lang="en-US" altLang="en-US" sz="1400" dirty="0">
                  <a:latin typeface="Calibri" panose="020F0502020204030204" pitchFamily="34" charset="0"/>
                </a:rPr>
                <a:t>NVR8S</a:t>
              </a:r>
            </a:p>
            <a:p>
              <a:pPr>
                <a:buFont typeface="Arial" panose="020B0604020202020204" pitchFamily="34" charset="0"/>
                <a:buNone/>
              </a:pPr>
              <a:r>
                <a:rPr lang="en-US" altLang="en-US" sz="1400" dirty="0">
                  <a:latin typeface="Calibri" panose="020F0502020204030204" pitchFamily="34" charset="0"/>
                </a:rPr>
                <a:t>NVR64S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52400" y="514350"/>
              <a:ext cx="8001000" cy="1295399"/>
            </a:xfrm>
            <a:prstGeom prst="rect">
              <a:avLst/>
            </a:prstGeom>
            <a:noFill/>
            <a:ln w="9525">
              <a:solidFill>
                <a:srgbClr val="009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59" name="Flowchart: Process 30"/>
            <p:cNvSpPr>
              <a:spLocks noChangeArrowheads="1"/>
            </p:cNvSpPr>
            <p:nvPr/>
          </p:nvSpPr>
          <p:spPr bwMode="auto">
            <a:xfrm>
              <a:off x="152400" y="1885949"/>
              <a:ext cx="1905000" cy="1143001"/>
            </a:xfrm>
            <a:prstGeom prst="flowChartProcess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en-US" altLang="en-US" sz="1400" b="1" dirty="0">
                  <a:latin typeface="Calibri" panose="020F0502020204030204" pitchFamily="34" charset="0"/>
                </a:rPr>
                <a:t>NVR Premium</a:t>
              </a:r>
              <a:endParaRPr lang="en-US" altLang="en-US" sz="1400" dirty="0">
                <a:latin typeface="Calibri" panose="020F0502020204030204" pitchFamily="34" charset="0"/>
              </a:endParaRPr>
            </a:p>
            <a:p>
              <a:pPr>
                <a:buFont typeface="Arial" panose="020B0604020202020204" pitchFamily="34" charset="0"/>
                <a:buNone/>
              </a:pPr>
              <a:r>
                <a:rPr lang="en-US" altLang="en-US" sz="1400" dirty="0">
                  <a:latin typeface="Calibri" panose="020F0502020204030204" pitchFamily="34" charset="0"/>
                </a:rPr>
                <a:t>NVR24P</a:t>
              </a:r>
            </a:p>
            <a:p>
              <a:pPr>
                <a:buFont typeface="Arial" panose="020B0604020202020204" pitchFamily="34" charset="0"/>
                <a:buNone/>
              </a:pPr>
              <a:r>
                <a:rPr lang="en-US" altLang="en-US" sz="1400" dirty="0">
                  <a:latin typeface="Calibri" panose="020F0502020204030204" pitchFamily="34" charset="0"/>
                </a:rPr>
                <a:t>NVR64P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52400" y="1885950"/>
              <a:ext cx="8001000" cy="1143001"/>
            </a:xfrm>
            <a:prstGeom prst="rect">
              <a:avLst/>
            </a:prstGeom>
            <a:noFill/>
            <a:ln w="9525">
              <a:solidFill>
                <a:srgbClr val="009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pic>
          <p:nvPicPr>
            <p:cNvPr id="61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750" y="1123949"/>
              <a:ext cx="17018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250" y="1123949"/>
              <a:ext cx="1655763" cy="61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29466" r="5276"/>
            <a:stretch>
              <a:fillRect/>
            </a:stretch>
          </p:blipFill>
          <p:spPr bwMode="auto">
            <a:xfrm>
              <a:off x="2724150" y="2386013"/>
              <a:ext cx="2043113" cy="64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8" t="33321" r="5351" b="8415"/>
            <a:stretch>
              <a:fillRect/>
            </a:stretch>
          </p:blipFill>
          <p:spPr bwMode="auto">
            <a:xfrm>
              <a:off x="5734050" y="2462213"/>
              <a:ext cx="1981200" cy="528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Flowchart: Process 55"/>
            <p:cNvSpPr>
              <a:spLocks noChangeArrowheads="1"/>
            </p:cNvSpPr>
            <p:nvPr/>
          </p:nvSpPr>
          <p:spPr bwMode="auto">
            <a:xfrm>
              <a:off x="152400" y="3105149"/>
              <a:ext cx="1905000" cy="1295400"/>
            </a:xfrm>
            <a:prstGeom prst="flowChartProcess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en-US" altLang="en-US" sz="1400" b="1" dirty="0">
                  <a:latin typeface="Calibri" panose="020F0502020204030204" pitchFamily="34" charset="0"/>
                </a:rPr>
                <a:t>HVR Standard</a:t>
              </a:r>
              <a:endParaRPr lang="en-US" altLang="en-US" sz="1400" dirty="0">
                <a:latin typeface="Calibri" panose="020F0502020204030204" pitchFamily="34" charset="0"/>
              </a:endParaRPr>
            </a:p>
            <a:p>
              <a:pPr>
                <a:buFont typeface="Arial" panose="020B0604020202020204" pitchFamily="34" charset="0"/>
                <a:buNone/>
              </a:pPr>
              <a:r>
                <a:rPr lang="en-US" altLang="en-US" sz="1400" dirty="0">
                  <a:latin typeface="Calibri" panose="020F0502020204030204" pitchFamily="34" charset="0"/>
                </a:rPr>
                <a:t>HVR0408S</a:t>
              </a:r>
            </a:p>
            <a:p>
              <a:pPr>
                <a:buFont typeface="Arial" panose="020B0604020202020204" pitchFamily="34" charset="0"/>
                <a:buNone/>
              </a:pPr>
              <a:r>
                <a:rPr lang="en-US" altLang="en-US" sz="1400" dirty="0">
                  <a:latin typeface="Calibri" panose="020F0502020204030204" pitchFamily="34" charset="0"/>
                </a:rPr>
                <a:t>HVR0824S</a:t>
              </a:r>
            </a:p>
            <a:p>
              <a:pPr>
                <a:buFont typeface="Arial" panose="020B0604020202020204" pitchFamily="34" charset="0"/>
                <a:buNone/>
              </a:pPr>
              <a:r>
                <a:rPr lang="en-US" altLang="en-US" sz="1400" dirty="0">
                  <a:latin typeface="Calibri" panose="020F0502020204030204" pitchFamily="34" charset="0"/>
                </a:rPr>
                <a:t>HVR1624S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52400" y="3105150"/>
              <a:ext cx="8001000" cy="1295399"/>
            </a:xfrm>
            <a:prstGeom prst="rect">
              <a:avLst/>
            </a:prstGeom>
            <a:noFill/>
            <a:ln w="9525">
              <a:solidFill>
                <a:srgbClr val="009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67" name="Flowchart: Process 57"/>
            <p:cNvSpPr>
              <a:spLocks noChangeArrowheads="1"/>
            </p:cNvSpPr>
            <p:nvPr/>
          </p:nvSpPr>
          <p:spPr bwMode="auto">
            <a:xfrm>
              <a:off x="152400" y="4476750"/>
              <a:ext cx="1905000" cy="1295400"/>
            </a:xfrm>
            <a:prstGeom prst="flowChartProcess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en-US" altLang="en-US" sz="1400" b="1" dirty="0">
                  <a:latin typeface="Calibri" panose="020F0502020204030204" pitchFamily="34" charset="0"/>
                </a:rPr>
                <a:t>HVR Premium</a:t>
              </a:r>
              <a:endParaRPr lang="en-US" altLang="en-US" sz="1400" dirty="0">
                <a:latin typeface="Calibri" panose="020F0502020204030204" pitchFamily="34" charset="0"/>
              </a:endParaRPr>
            </a:p>
            <a:p>
              <a:pPr>
                <a:buFont typeface="Arial" panose="020B0604020202020204" pitchFamily="34" charset="0"/>
                <a:buNone/>
              </a:pPr>
              <a:r>
                <a:rPr lang="en-US" altLang="en-US" sz="1400" dirty="0">
                  <a:latin typeface="Calibri" panose="020F0502020204030204" pitchFamily="34" charset="0"/>
                </a:rPr>
                <a:t>HVR0408P</a:t>
              </a:r>
            </a:p>
            <a:p>
              <a:pPr>
                <a:buFont typeface="Arial" panose="020B0604020202020204" pitchFamily="34" charset="0"/>
                <a:buNone/>
              </a:pPr>
              <a:r>
                <a:rPr lang="en-US" altLang="en-US" sz="1400" dirty="0">
                  <a:latin typeface="Calibri" panose="020F0502020204030204" pitchFamily="34" charset="0"/>
                </a:rPr>
                <a:t>HVR0824P</a:t>
              </a:r>
            </a:p>
            <a:p>
              <a:pPr>
                <a:buFont typeface="Arial" panose="020B0604020202020204" pitchFamily="34" charset="0"/>
                <a:buNone/>
              </a:pPr>
              <a:r>
                <a:rPr lang="en-US" altLang="en-US" sz="1400" dirty="0">
                  <a:latin typeface="Calibri" panose="020F0502020204030204" pitchFamily="34" charset="0"/>
                </a:rPr>
                <a:t>HVR1624P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52400" y="4476751"/>
              <a:ext cx="8001000" cy="1295399"/>
            </a:xfrm>
            <a:prstGeom prst="rect">
              <a:avLst/>
            </a:prstGeom>
            <a:noFill/>
            <a:ln w="9525">
              <a:solidFill>
                <a:srgbClr val="009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pic>
          <p:nvPicPr>
            <p:cNvPr id="69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1650" y="3638550"/>
              <a:ext cx="2209800" cy="59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04318">
              <a:off x="2590280" y="3768937"/>
              <a:ext cx="2249164" cy="447124"/>
            </a:xfrm>
            <a:prstGeom prst="rect">
              <a:avLst/>
            </a:prstGeom>
            <a:scene3d>
              <a:camera prst="orthographicFront">
                <a:rot lat="20699999" lon="299993" rev="300000"/>
              </a:camera>
              <a:lightRig rig="threePt" dir="t"/>
            </a:scene3d>
          </p:spPr>
        </p:pic>
        <p:sp>
          <p:nvSpPr>
            <p:cNvPr id="71" name="Rectangle 70"/>
            <p:cNvSpPr/>
            <p:nvPr/>
          </p:nvSpPr>
          <p:spPr>
            <a:xfrm>
              <a:off x="3028950" y="3257550"/>
              <a:ext cx="1479550" cy="314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HVR1624S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Rear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962650" y="3257550"/>
              <a:ext cx="1479550" cy="314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HVR1624S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Front</a:t>
              </a:r>
            </a:p>
          </p:txBody>
        </p:sp>
        <p:pic>
          <p:nvPicPr>
            <p:cNvPr id="73" name="Picture 6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0" y="5162551"/>
              <a:ext cx="2438400" cy="44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Rectangle 73"/>
            <p:cNvSpPr/>
            <p:nvPr/>
          </p:nvSpPr>
          <p:spPr>
            <a:xfrm>
              <a:off x="3105150" y="4705350"/>
              <a:ext cx="1479550" cy="314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HVR1624P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Rear</a:t>
              </a:r>
            </a:p>
          </p:txBody>
        </p:sp>
        <p:pic>
          <p:nvPicPr>
            <p:cNvPr id="75" name="Picture 6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4050" y="5162551"/>
              <a:ext cx="21336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Rectangle 75"/>
            <p:cNvSpPr/>
            <p:nvPr/>
          </p:nvSpPr>
          <p:spPr>
            <a:xfrm>
              <a:off x="6038850" y="4705350"/>
              <a:ext cx="1479550" cy="314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HVR1624P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Front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8714" y="747079"/>
            <a:ext cx="4876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Product Range: Video Recorders</a:t>
            </a:r>
          </a:p>
        </p:txBody>
      </p:sp>
    </p:spTree>
    <p:extLst>
      <p:ext uri="{BB962C8B-B14F-4D97-AF65-F5344CB8AC3E}">
        <p14:creationId xmlns:p14="http://schemas.microsoft.com/office/powerpoint/2010/main" val="377193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/>
          <p:cNvSpPr/>
          <p:nvPr/>
        </p:nvSpPr>
        <p:spPr bwMode="auto">
          <a:xfrm>
            <a:off x="0" y="2590822"/>
            <a:ext cx="5867366" cy="1142970"/>
          </a:xfrm>
          <a:prstGeom prst="homePlate">
            <a:avLst/>
          </a:prstGeom>
          <a:solidFill>
            <a:srgbClr val="049C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Arrow: Pentagon 2"/>
          <p:cNvSpPr/>
          <p:nvPr/>
        </p:nvSpPr>
        <p:spPr bwMode="auto">
          <a:xfrm>
            <a:off x="76318" y="2667024"/>
            <a:ext cx="5638652" cy="990570"/>
          </a:xfrm>
          <a:prstGeom prst="homePlate">
            <a:avLst/>
          </a:prstGeom>
          <a:solidFill>
            <a:schemeClr val="bg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Video Recorder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 USP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092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Easy Centralized Monitoring of Multiple Cameras, Ease of Management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Cascading, Sequencing and Camera Grouping, E-map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66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Centralized Monitoring</a:t>
            </a:r>
          </a:p>
        </p:txBody>
      </p:sp>
      <p:pic>
        <p:nvPicPr>
          <p:cNvPr id="19" name="Centralized Video Surveillance Management without Public IP" title="Cascading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6050" y="2412436"/>
            <a:ext cx="3771900" cy="3150108"/>
          </a:xfrm>
          <a:prstGeom prst="rect">
            <a:avLst/>
          </a:prstGeom>
          <a:ln>
            <a:solidFill>
              <a:srgbClr val="01A2B1"/>
            </a:solidFill>
            <a:prstDash val="sysDash"/>
          </a:ln>
          <a:effectLst/>
        </p:spPr>
      </p:pic>
    </p:spTree>
    <p:extLst>
      <p:ext uri="{BB962C8B-B14F-4D97-AF65-F5344CB8AC3E}">
        <p14:creationId xmlns:p14="http://schemas.microsoft.com/office/powerpoint/2010/main" val="241246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Reduce Storage Requirement by up to 50%, Get Higher Storage Days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Adaptive Recording, Camera-wise Recording Retention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66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Optimized Storage</a:t>
            </a:r>
          </a:p>
        </p:txBody>
      </p:sp>
      <p:pic>
        <p:nvPicPr>
          <p:cNvPr id="11" name="Storage Sol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1750" y="2438346"/>
            <a:ext cx="4000500" cy="3048000"/>
          </a:xfrm>
          <a:prstGeom prst="rect">
            <a:avLst/>
          </a:prstGeom>
          <a:ln>
            <a:solidFill>
              <a:srgbClr val="01A2B1"/>
            </a:solidFill>
            <a:prstDash val="sysDash"/>
          </a:ln>
          <a:effectLst/>
        </p:spPr>
      </p:pic>
    </p:spTree>
    <p:extLst>
      <p:ext uri="{BB962C8B-B14F-4D97-AF65-F5344CB8AC3E}">
        <p14:creationId xmlns:p14="http://schemas.microsoft.com/office/powerpoint/2010/main" val="303689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Greater Control of Multiple Cameras Spread Across Multiple Locations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TCP Based Notifications, Device Monitor, User-based Roles and Rights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66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Centralized Control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13548" r="3062" b="17419"/>
          <a:stretch>
            <a:fillRect/>
          </a:stretch>
        </p:blipFill>
        <p:spPr bwMode="auto">
          <a:xfrm>
            <a:off x="2305084" y="2286030"/>
            <a:ext cx="4533832" cy="356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557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Proactive Solution, Reactive Security, Notifies the Right Person at the Right Time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Calling from Mobile App, Email with Snapshot, SMS, Audio Alarms, Buzzers, etc.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66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Instant Notifications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1938" r="3566" b="4005"/>
          <a:stretch/>
        </p:blipFill>
        <p:spPr bwMode="auto">
          <a:xfrm>
            <a:off x="2144889" y="2328281"/>
            <a:ext cx="4797778" cy="308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34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Eliminate Unauthorized Access, Quick Search of Records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Integration with Access Control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66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Integrated Solution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9569" r="4436" b="14302"/>
          <a:stretch>
            <a:fillRect/>
          </a:stretch>
        </p:blipFill>
        <p:spPr bwMode="auto">
          <a:xfrm>
            <a:off x="3086139" y="2438425"/>
            <a:ext cx="2971722" cy="398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438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TextBox 36"/>
          <p:cNvSpPr txBox="1"/>
          <p:nvPr/>
        </p:nvSpPr>
        <p:spPr>
          <a:xfrm>
            <a:off x="228714" y="747079"/>
            <a:ext cx="281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Product Range: Cameras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4912" y="1371579"/>
            <a:ext cx="7315193" cy="3124193"/>
            <a:chOff x="7" y="438157"/>
            <a:chExt cx="8991593" cy="3481190"/>
          </a:xfrm>
        </p:grpSpPr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784225"/>
              <a:ext cx="990600" cy="998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6" y="860425"/>
              <a:ext cx="1077913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635256"/>
              <a:ext cx="1295400" cy="97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2787650"/>
              <a:ext cx="1422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1554169"/>
              <a:ext cx="838200" cy="116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"/>
            <p:cNvSpPr txBox="1">
              <a:spLocks noChangeArrowheads="1"/>
            </p:cNvSpPr>
            <p:nvPr/>
          </p:nvSpPr>
          <p:spPr bwMode="auto">
            <a:xfrm>
              <a:off x="1828800" y="1706570"/>
              <a:ext cx="10668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dirty="0">
                  <a:latin typeface="+mj-lt"/>
                </a:rPr>
                <a:t>1.3 MP</a:t>
              </a:r>
            </a:p>
          </p:txBody>
        </p:sp>
        <p:sp>
          <p:nvSpPr>
            <p:cNvPr id="19" name="TextBox 24"/>
            <p:cNvSpPr txBox="1">
              <a:spLocks noChangeArrowheads="1"/>
            </p:cNvSpPr>
            <p:nvPr/>
          </p:nvSpPr>
          <p:spPr bwMode="auto">
            <a:xfrm>
              <a:off x="5334000" y="1706570"/>
              <a:ext cx="1752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dirty="0">
                  <a:latin typeface="+mj-lt"/>
                </a:rPr>
                <a:t>2 MP Varifocal</a:t>
              </a:r>
            </a:p>
          </p:txBody>
        </p:sp>
        <p:sp>
          <p:nvSpPr>
            <p:cNvPr id="20" name="TextBox 25"/>
            <p:cNvSpPr txBox="1">
              <a:spLocks noChangeArrowheads="1"/>
            </p:cNvSpPr>
            <p:nvPr/>
          </p:nvSpPr>
          <p:spPr bwMode="auto">
            <a:xfrm>
              <a:off x="1905000" y="3611570"/>
              <a:ext cx="10668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dirty="0">
                  <a:latin typeface="+mj-lt"/>
                </a:rPr>
                <a:t>1.3 MP</a:t>
              </a:r>
            </a:p>
          </p:txBody>
        </p:sp>
        <p:sp>
          <p:nvSpPr>
            <p:cNvPr id="21" name="TextBox 27"/>
            <p:cNvSpPr txBox="1">
              <a:spLocks noChangeArrowheads="1"/>
            </p:cNvSpPr>
            <p:nvPr/>
          </p:nvSpPr>
          <p:spPr bwMode="auto">
            <a:xfrm>
              <a:off x="5181600" y="3611570"/>
              <a:ext cx="1752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dirty="0">
                  <a:latin typeface="+mj-lt"/>
                </a:rPr>
                <a:t>2 MP Varifocal</a:t>
              </a:r>
            </a:p>
          </p:txBody>
        </p:sp>
        <p:sp>
          <p:nvSpPr>
            <p:cNvPr id="22" name="TextBox 28"/>
            <p:cNvSpPr txBox="1">
              <a:spLocks noChangeArrowheads="1"/>
            </p:cNvSpPr>
            <p:nvPr/>
          </p:nvSpPr>
          <p:spPr bwMode="auto">
            <a:xfrm>
              <a:off x="7924800" y="2773370"/>
              <a:ext cx="10668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dirty="0">
                  <a:latin typeface="+mj-lt"/>
                </a:rPr>
                <a:t>2 MP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422430" y="2306117"/>
              <a:ext cx="7257904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5000">
                    <a:srgbClr val="01A2B1"/>
                  </a:gs>
                  <a:gs pos="64000">
                    <a:srgbClr val="02A2B0"/>
                  </a:gs>
                  <a:gs pos="100000">
                    <a:schemeClr val="bg1"/>
                  </a:gs>
                </a:gsLst>
                <a:lin ang="240000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114810" y="487462"/>
              <a:ext cx="4" cy="3374729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5000">
                    <a:srgbClr val="01A2B1"/>
                  </a:gs>
                  <a:gs pos="64000">
                    <a:srgbClr val="02A2B0"/>
                  </a:gs>
                  <a:gs pos="100000">
                    <a:schemeClr val="bg1"/>
                  </a:gs>
                </a:gsLst>
                <a:lin ang="240000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391327" y="487462"/>
              <a:ext cx="4" cy="3374729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5000">
                    <a:srgbClr val="01A2B1"/>
                  </a:gs>
                  <a:gs pos="64000">
                    <a:srgbClr val="02A2B0"/>
                  </a:gs>
                  <a:gs pos="100000">
                    <a:schemeClr val="bg1"/>
                  </a:gs>
                </a:gsLst>
                <a:lin ang="240000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Pentagon 32"/>
            <p:cNvSpPr/>
            <p:nvPr/>
          </p:nvSpPr>
          <p:spPr bwMode="auto">
            <a:xfrm>
              <a:off x="7" y="438157"/>
              <a:ext cx="1196975" cy="250825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buFont typeface="Arial" panose="020B0604020202020204" pitchFamily="34" charset="0"/>
                <a:buNone/>
                <a:defRPr/>
              </a:pPr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Dome</a:t>
              </a:r>
            </a:p>
          </p:txBody>
        </p:sp>
        <p:sp>
          <p:nvSpPr>
            <p:cNvPr id="27" name="Pentagon 33"/>
            <p:cNvSpPr/>
            <p:nvPr/>
          </p:nvSpPr>
          <p:spPr bwMode="auto">
            <a:xfrm>
              <a:off x="7" y="2221210"/>
              <a:ext cx="1196975" cy="252412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buFont typeface="Arial" panose="020B0604020202020204" pitchFamily="34" charset="0"/>
                <a:buNone/>
                <a:defRPr/>
              </a:pPr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Bullet</a:t>
              </a:r>
            </a:p>
          </p:txBody>
        </p:sp>
        <p:sp>
          <p:nvSpPr>
            <p:cNvPr id="28" name="Pentagon 34"/>
            <p:cNvSpPr/>
            <p:nvPr/>
          </p:nvSpPr>
          <p:spPr bwMode="auto">
            <a:xfrm>
              <a:off x="7399346" y="438157"/>
              <a:ext cx="1196975" cy="250825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buFont typeface="Arial" panose="020B0604020202020204" pitchFamily="34" charset="0"/>
                <a:buNone/>
                <a:defRPr/>
              </a:pPr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PTZ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7136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304912" y="1355051"/>
            <a:ext cx="8763000" cy="4588483"/>
            <a:chOff x="138113" y="211473"/>
            <a:chExt cx="8991605" cy="5592060"/>
          </a:xfrm>
        </p:grpSpPr>
        <p:grpSp>
          <p:nvGrpSpPr>
            <p:cNvPr id="32" name="Group 22"/>
            <p:cNvGrpSpPr>
              <a:grpSpLocks/>
            </p:cNvGrpSpPr>
            <p:nvPr/>
          </p:nvGrpSpPr>
          <p:grpSpPr bwMode="auto">
            <a:xfrm>
              <a:off x="138113" y="2495549"/>
              <a:ext cx="8991600" cy="622300"/>
              <a:chOff x="76199" y="1123983"/>
              <a:chExt cx="8991484" cy="622196"/>
            </a:xfrm>
          </p:grpSpPr>
          <p:sp>
            <p:nvSpPr>
              <p:cNvPr id="76" name="Chevron 52"/>
              <p:cNvSpPr/>
              <p:nvPr/>
            </p:nvSpPr>
            <p:spPr bwMode="auto">
              <a:xfrm>
                <a:off x="6705513" y="1123983"/>
                <a:ext cx="2362170" cy="622196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Optimized Bandwidth &amp; Storage </a:t>
                </a:r>
              </a:p>
            </p:txBody>
          </p:sp>
          <p:grpSp>
            <p:nvGrpSpPr>
              <p:cNvPr id="77" name="Group 20"/>
              <p:cNvGrpSpPr>
                <a:grpSpLocks/>
              </p:cNvGrpSpPr>
              <p:nvPr/>
            </p:nvGrpSpPr>
            <p:grpSpPr bwMode="auto">
              <a:xfrm>
                <a:off x="76199" y="1123983"/>
                <a:ext cx="6923203" cy="622196"/>
                <a:chOff x="76199" y="1123983"/>
                <a:chExt cx="6923203" cy="622196"/>
              </a:xfrm>
            </p:grpSpPr>
            <p:sp>
              <p:nvSpPr>
                <p:cNvPr id="79" name="Rectangle 78"/>
                <p:cNvSpPr/>
                <p:nvPr/>
              </p:nvSpPr>
              <p:spPr bwMode="auto">
                <a:xfrm>
                  <a:off x="76199" y="1123983"/>
                  <a:ext cx="6923202" cy="622196"/>
                </a:xfrm>
                <a:prstGeom prst="rect">
                  <a:avLst/>
                </a:prstGeom>
                <a:solidFill>
                  <a:srgbClr val="009FAD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+mn-lt"/>
                    </a:rPr>
                    <a:t>High Storage &amp;</a:t>
                  </a:r>
                </a:p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+mn-lt"/>
                    </a:rPr>
                    <a:t>Bandwidth  </a:t>
                  </a:r>
                </a:p>
              </p:txBody>
            </p:sp>
            <p:sp>
              <p:nvSpPr>
                <p:cNvPr id="80" name="Rectangle 79"/>
                <p:cNvSpPr/>
                <p:nvPr/>
              </p:nvSpPr>
              <p:spPr bwMode="auto">
                <a:xfrm>
                  <a:off x="1445623" y="1123983"/>
                  <a:ext cx="5553779" cy="622195"/>
                </a:xfrm>
                <a:prstGeom prst="rect">
                  <a:avLst/>
                </a:prstGeom>
                <a:solidFill>
                  <a:schemeClr val="bg1">
                    <a:alpha val="20000"/>
                  </a:schemeClr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dirty="0">
                      <a:solidFill>
                        <a:schemeClr val="bg1"/>
                      </a:solidFill>
                      <a:latin typeface="+mj-lt"/>
                    </a:rPr>
                    <a:t>Adaptive recording, camera-wise recording retention, two level data compression, Multi Streaming, CBR/VBR, No Public IP, Cascading</a:t>
                  </a:r>
                </a:p>
              </p:txBody>
            </p:sp>
          </p:grpSp>
          <p:sp>
            <p:nvSpPr>
              <p:cNvPr id="78" name="Rectangle 21"/>
              <p:cNvSpPr>
                <a:spLocks noChangeArrowheads="1"/>
              </p:cNvSpPr>
              <p:nvPr/>
            </p:nvSpPr>
            <p:spPr bwMode="auto">
              <a:xfrm>
                <a:off x="8762890" y="1123988"/>
                <a:ext cx="290648" cy="6095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en-US" altLang="en-US" sz="16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3" name="Group 68"/>
            <p:cNvGrpSpPr>
              <a:grpSpLocks/>
            </p:cNvGrpSpPr>
            <p:nvPr/>
          </p:nvGrpSpPr>
          <p:grpSpPr bwMode="auto">
            <a:xfrm>
              <a:off x="138113" y="3577431"/>
              <a:ext cx="8991600" cy="759185"/>
              <a:chOff x="76199" y="986714"/>
              <a:chExt cx="8991484" cy="759059"/>
            </a:xfrm>
          </p:grpSpPr>
          <p:sp>
            <p:nvSpPr>
              <p:cNvPr id="71" name="Chevron 69"/>
              <p:cNvSpPr/>
              <p:nvPr/>
            </p:nvSpPr>
            <p:spPr bwMode="auto">
              <a:xfrm>
                <a:off x="6705513" y="1123576"/>
                <a:ext cx="2362170" cy="622197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Proactive Solution</a:t>
                </a:r>
              </a:p>
            </p:txBody>
          </p:sp>
          <p:grpSp>
            <p:nvGrpSpPr>
              <p:cNvPr id="72" name="Group 70"/>
              <p:cNvGrpSpPr>
                <a:grpSpLocks/>
              </p:cNvGrpSpPr>
              <p:nvPr/>
            </p:nvGrpSpPr>
            <p:grpSpPr bwMode="auto">
              <a:xfrm>
                <a:off x="76199" y="1123575"/>
                <a:ext cx="6923203" cy="622198"/>
                <a:chOff x="76199" y="1123575"/>
                <a:chExt cx="6923203" cy="622198"/>
              </a:xfrm>
            </p:grpSpPr>
            <p:sp>
              <p:nvSpPr>
                <p:cNvPr id="74" name="Rectangle 73"/>
                <p:cNvSpPr/>
                <p:nvPr/>
              </p:nvSpPr>
              <p:spPr bwMode="auto">
                <a:xfrm>
                  <a:off x="76199" y="1123576"/>
                  <a:ext cx="6923202" cy="622197"/>
                </a:xfrm>
                <a:prstGeom prst="rect">
                  <a:avLst/>
                </a:prstGeom>
                <a:solidFill>
                  <a:srgbClr val="009FAD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+mn-lt"/>
                    </a:rPr>
                    <a:t>Passive </a:t>
                  </a:r>
                </a:p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+mn-lt"/>
                    </a:rPr>
                    <a:t>Security</a:t>
                  </a:r>
                </a:p>
              </p:txBody>
            </p:sp>
            <p:sp>
              <p:nvSpPr>
                <p:cNvPr id="75" name="Rectangle 74"/>
                <p:cNvSpPr/>
                <p:nvPr/>
              </p:nvSpPr>
              <p:spPr bwMode="auto">
                <a:xfrm>
                  <a:off x="1445623" y="1123575"/>
                  <a:ext cx="5553779" cy="622197"/>
                </a:xfrm>
                <a:prstGeom prst="rect">
                  <a:avLst/>
                </a:prstGeom>
                <a:solidFill>
                  <a:schemeClr val="bg1">
                    <a:alpha val="20000"/>
                  </a:schemeClr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100" dirty="0">
                    <a:solidFill>
                      <a:schemeClr val="bg1"/>
                    </a:solidFill>
                    <a:latin typeface="+mj-lt"/>
                  </a:endParaRPr>
                </a:p>
                <a:p>
                  <a:pPr algn="ctr">
                    <a:defRPr/>
                  </a:pPr>
                  <a:r>
                    <a:rPr lang="en-US" sz="1100" dirty="0">
                      <a:solidFill>
                        <a:schemeClr val="bg1"/>
                      </a:solidFill>
                      <a:latin typeface="+mj-lt"/>
                    </a:rPr>
                    <a:t>Face detection, Motion &amp; No Motion Detection, Trip-wire, Missing Object, Intrusion,  Loitering, Calling from Mobile, SMS, Email with Snapshot, Video Pop-up, alarm &amp; Buzzer</a:t>
                  </a:r>
                </a:p>
                <a:p>
                  <a:pPr algn="ctr">
                    <a:defRPr/>
                  </a:pPr>
                  <a:endParaRPr lang="en-US" sz="11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73" name="Rectangle 71"/>
              <p:cNvSpPr>
                <a:spLocks noChangeArrowheads="1"/>
              </p:cNvSpPr>
              <p:nvPr/>
            </p:nvSpPr>
            <p:spPr bwMode="auto">
              <a:xfrm>
                <a:off x="8762890" y="986714"/>
                <a:ext cx="290648" cy="7468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en-US" altLang="en-US" sz="16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4" name="Group 77"/>
            <p:cNvGrpSpPr>
              <a:grpSpLocks/>
            </p:cNvGrpSpPr>
            <p:nvPr/>
          </p:nvGrpSpPr>
          <p:grpSpPr bwMode="auto">
            <a:xfrm>
              <a:off x="138113" y="4324304"/>
              <a:ext cx="8991600" cy="621481"/>
              <a:chOff x="76199" y="1123988"/>
              <a:chExt cx="8991484" cy="621378"/>
            </a:xfrm>
          </p:grpSpPr>
          <p:sp>
            <p:nvSpPr>
              <p:cNvPr id="66" name="Chevron 78"/>
              <p:cNvSpPr/>
              <p:nvPr/>
            </p:nvSpPr>
            <p:spPr bwMode="auto">
              <a:xfrm>
                <a:off x="6705513" y="1124757"/>
                <a:ext cx="2362170" cy="620609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Improved Productivity</a:t>
                </a:r>
              </a:p>
            </p:txBody>
          </p:sp>
          <p:grpSp>
            <p:nvGrpSpPr>
              <p:cNvPr id="67" name="Group 79"/>
              <p:cNvGrpSpPr>
                <a:grpSpLocks/>
              </p:cNvGrpSpPr>
              <p:nvPr/>
            </p:nvGrpSpPr>
            <p:grpSpPr bwMode="auto">
              <a:xfrm>
                <a:off x="76199" y="1124757"/>
                <a:ext cx="6923203" cy="620609"/>
                <a:chOff x="76199" y="1124757"/>
                <a:chExt cx="6923203" cy="620609"/>
              </a:xfrm>
            </p:grpSpPr>
            <p:sp>
              <p:nvSpPr>
                <p:cNvPr id="69" name="Rectangle 68"/>
                <p:cNvSpPr/>
                <p:nvPr/>
              </p:nvSpPr>
              <p:spPr bwMode="auto">
                <a:xfrm>
                  <a:off x="76199" y="1124757"/>
                  <a:ext cx="6923202" cy="620609"/>
                </a:xfrm>
                <a:prstGeom prst="rect">
                  <a:avLst/>
                </a:prstGeom>
                <a:solidFill>
                  <a:srgbClr val="009FAD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+mn-lt"/>
                    </a:rPr>
                    <a:t>Inefficiency &amp;</a:t>
                  </a:r>
                </a:p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+mn-lt"/>
                    </a:rPr>
                    <a:t>Underutilization</a:t>
                  </a:r>
                </a:p>
              </p:txBody>
            </p:sp>
            <p:sp>
              <p:nvSpPr>
                <p:cNvPr id="70" name="Rectangle 69"/>
                <p:cNvSpPr/>
                <p:nvPr/>
              </p:nvSpPr>
              <p:spPr bwMode="auto">
                <a:xfrm>
                  <a:off x="1445623" y="1124757"/>
                  <a:ext cx="5553779" cy="620608"/>
                </a:xfrm>
                <a:prstGeom prst="rect">
                  <a:avLst/>
                </a:prstGeom>
                <a:solidFill>
                  <a:schemeClr val="bg1">
                    <a:alpha val="20000"/>
                  </a:schemeClr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dirty="0">
                      <a:solidFill>
                        <a:schemeClr val="bg1"/>
                      </a:solidFill>
                      <a:latin typeface="+mj-lt"/>
                    </a:rPr>
                    <a:t>Crowd Management, Parking Management</a:t>
                  </a:r>
                </a:p>
              </p:txBody>
            </p:sp>
          </p:grpSp>
          <p:sp>
            <p:nvSpPr>
              <p:cNvPr id="68" name="Rectangle 80"/>
              <p:cNvSpPr>
                <a:spLocks noChangeArrowheads="1"/>
              </p:cNvSpPr>
              <p:nvPr/>
            </p:nvSpPr>
            <p:spPr bwMode="auto">
              <a:xfrm>
                <a:off x="8762890" y="1123988"/>
                <a:ext cx="290648" cy="6095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en-US" altLang="en-US" sz="16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 bwMode="auto">
            <a:xfrm>
              <a:off x="6551762" y="238321"/>
              <a:ext cx="2273047" cy="3522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                 BENEFITS</a:t>
              </a: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138231" y="211473"/>
              <a:ext cx="6923174" cy="4287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buFont typeface="Arial" panose="020B0604020202020204" pitchFamily="34" charset="0"/>
                <a:buNone/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+mn-lt"/>
                </a:rPr>
                <a:t>PROBLEMS</a:t>
              </a: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507555" y="238276"/>
              <a:ext cx="5553850" cy="35227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bg1"/>
                  </a:solidFill>
                  <a:latin typeface="+mj-lt"/>
                </a:rPr>
                <a:t>FEATURES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38118" y="4933888"/>
              <a:ext cx="8991600" cy="869645"/>
              <a:chOff x="138113" y="6007016"/>
              <a:chExt cx="8991600" cy="869645"/>
            </a:xfrm>
          </p:grpSpPr>
          <p:sp>
            <p:nvSpPr>
              <p:cNvPr id="62" name="Chevron 105"/>
              <p:cNvSpPr/>
              <p:nvPr/>
            </p:nvSpPr>
            <p:spPr bwMode="auto">
              <a:xfrm>
                <a:off x="6767513" y="6007016"/>
                <a:ext cx="2362200" cy="622300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Data Security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138113" y="6007016"/>
                <a:ext cx="6923292" cy="622300"/>
              </a:xfrm>
              <a:prstGeom prst="rect">
                <a:avLst/>
              </a:prstGeom>
              <a:solidFill>
                <a:srgbClr val="009FAD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n-lt"/>
                  </a:rPr>
                  <a:t>Loss of Data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1507555" y="6007016"/>
                <a:ext cx="5553850" cy="622300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100" dirty="0">
                    <a:solidFill>
                      <a:schemeClr val="bg1"/>
                    </a:solidFill>
                    <a:latin typeface="+mj-lt"/>
                  </a:rPr>
                  <a:t>Redundancy, SSL Communication </a:t>
                </a:r>
              </a:p>
            </p:txBody>
          </p:sp>
          <p:sp>
            <p:nvSpPr>
              <p:cNvPr id="65" name="Rectangle 107"/>
              <p:cNvSpPr>
                <a:spLocks noChangeArrowheads="1"/>
              </p:cNvSpPr>
              <p:nvPr/>
            </p:nvSpPr>
            <p:spPr bwMode="auto">
              <a:xfrm>
                <a:off x="8825032" y="6007427"/>
                <a:ext cx="290652" cy="8692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en-US" altLang="en-US" sz="16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0" name="Group 86"/>
            <p:cNvGrpSpPr>
              <a:grpSpLocks/>
            </p:cNvGrpSpPr>
            <p:nvPr/>
          </p:nvGrpSpPr>
          <p:grpSpPr bwMode="auto">
            <a:xfrm>
              <a:off x="138113" y="590608"/>
              <a:ext cx="8991600" cy="621075"/>
              <a:chOff x="76199" y="1123988"/>
              <a:chExt cx="8991484" cy="620972"/>
            </a:xfrm>
          </p:grpSpPr>
          <p:sp>
            <p:nvSpPr>
              <p:cNvPr id="57" name="Chevron 87"/>
              <p:cNvSpPr/>
              <p:nvPr/>
            </p:nvSpPr>
            <p:spPr bwMode="auto">
              <a:xfrm>
                <a:off x="6705513" y="1124349"/>
                <a:ext cx="2362170" cy="620610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Centralized</a:t>
                </a:r>
              </a:p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 Visibility</a:t>
                </a:r>
              </a:p>
            </p:txBody>
          </p:sp>
          <p:grpSp>
            <p:nvGrpSpPr>
              <p:cNvPr id="58" name="Group 88"/>
              <p:cNvGrpSpPr>
                <a:grpSpLocks/>
              </p:cNvGrpSpPr>
              <p:nvPr/>
            </p:nvGrpSpPr>
            <p:grpSpPr bwMode="auto">
              <a:xfrm>
                <a:off x="76199" y="1124349"/>
                <a:ext cx="6923203" cy="620611"/>
                <a:chOff x="76199" y="1124349"/>
                <a:chExt cx="6923203" cy="620611"/>
              </a:xfrm>
            </p:grpSpPr>
            <p:sp>
              <p:nvSpPr>
                <p:cNvPr id="60" name="Rectangle 59"/>
                <p:cNvSpPr/>
                <p:nvPr/>
              </p:nvSpPr>
              <p:spPr bwMode="auto">
                <a:xfrm>
                  <a:off x="76199" y="1124349"/>
                  <a:ext cx="6923202" cy="620610"/>
                </a:xfrm>
                <a:prstGeom prst="rect">
                  <a:avLst/>
                </a:prstGeom>
                <a:solidFill>
                  <a:srgbClr val="009FAD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+mn-lt"/>
                    </a:rPr>
                    <a:t>Lack of </a:t>
                  </a:r>
                </a:p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+mn-lt"/>
                    </a:rPr>
                    <a:t>Visibility</a:t>
                  </a:r>
                </a:p>
              </p:txBody>
            </p:sp>
            <p:sp>
              <p:nvSpPr>
                <p:cNvPr id="61" name="Rectangle 60"/>
                <p:cNvSpPr/>
                <p:nvPr/>
              </p:nvSpPr>
              <p:spPr bwMode="auto">
                <a:xfrm>
                  <a:off x="1445623" y="1124349"/>
                  <a:ext cx="5553779" cy="620611"/>
                </a:xfrm>
                <a:prstGeom prst="rect">
                  <a:avLst/>
                </a:prstGeom>
                <a:solidFill>
                  <a:schemeClr val="bg1">
                    <a:alpha val="20000"/>
                  </a:schemeClr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dirty="0">
                      <a:solidFill>
                        <a:schemeClr val="bg1"/>
                      </a:solidFill>
                      <a:latin typeface="+mj-lt"/>
                    </a:rPr>
                    <a:t>Edge Recording</a:t>
                  </a:r>
                  <a:r>
                    <a:rPr lang="en-US" sz="1100" dirty="0"/>
                    <a:t> </a:t>
                  </a:r>
                  <a:r>
                    <a:rPr lang="en-US" sz="1100" dirty="0">
                      <a:solidFill>
                        <a:schemeClr val="bg1"/>
                      </a:solidFill>
                      <a:latin typeface="+mj-lt"/>
                    </a:rPr>
                    <a:t>with Notification at Central Location   </a:t>
                  </a:r>
                </a:p>
                <a:p>
                  <a:pPr algn="ctr">
                    <a:defRPr/>
                  </a:pPr>
                  <a:endParaRPr lang="en-US" sz="11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59" name="Rectangle 89"/>
              <p:cNvSpPr>
                <a:spLocks noChangeArrowheads="1"/>
              </p:cNvSpPr>
              <p:nvPr/>
            </p:nvSpPr>
            <p:spPr bwMode="auto">
              <a:xfrm>
                <a:off x="8762890" y="1123988"/>
                <a:ext cx="290648" cy="6095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en-US" altLang="en-US" sz="16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1" name="Group 95"/>
            <p:cNvGrpSpPr>
              <a:grpSpLocks/>
            </p:cNvGrpSpPr>
            <p:nvPr/>
          </p:nvGrpSpPr>
          <p:grpSpPr bwMode="auto">
            <a:xfrm>
              <a:off x="138113" y="1230733"/>
              <a:ext cx="8991600" cy="622300"/>
              <a:chOff x="76199" y="1123943"/>
              <a:chExt cx="8991484" cy="622197"/>
            </a:xfrm>
          </p:grpSpPr>
          <p:sp>
            <p:nvSpPr>
              <p:cNvPr id="52" name="Chevron 96"/>
              <p:cNvSpPr/>
              <p:nvPr/>
            </p:nvSpPr>
            <p:spPr bwMode="auto">
              <a:xfrm>
                <a:off x="6705513" y="1123943"/>
                <a:ext cx="2362170" cy="622197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Centralized </a:t>
                </a:r>
              </a:p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Control </a:t>
                </a:r>
              </a:p>
            </p:txBody>
          </p:sp>
          <p:grpSp>
            <p:nvGrpSpPr>
              <p:cNvPr id="53" name="Group 97"/>
              <p:cNvGrpSpPr>
                <a:grpSpLocks/>
              </p:cNvGrpSpPr>
              <p:nvPr/>
            </p:nvGrpSpPr>
            <p:grpSpPr bwMode="auto">
              <a:xfrm>
                <a:off x="76199" y="1123943"/>
                <a:ext cx="6923203" cy="622197"/>
                <a:chOff x="76199" y="1123943"/>
                <a:chExt cx="6923203" cy="622197"/>
              </a:xfrm>
            </p:grpSpPr>
            <p:sp>
              <p:nvSpPr>
                <p:cNvPr id="55" name="Rectangle 54"/>
                <p:cNvSpPr/>
                <p:nvPr/>
              </p:nvSpPr>
              <p:spPr bwMode="auto">
                <a:xfrm>
                  <a:off x="76199" y="1123943"/>
                  <a:ext cx="6923202" cy="622197"/>
                </a:xfrm>
                <a:prstGeom prst="rect">
                  <a:avLst/>
                </a:prstGeom>
                <a:solidFill>
                  <a:srgbClr val="009FAD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+mn-lt"/>
                    </a:rPr>
                    <a:t>Lack of </a:t>
                  </a:r>
                </a:p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+mn-lt"/>
                    </a:rPr>
                    <a:t>Control</a:t>
                  </a:r>
                </a:p>
              </p:txBody>
            </p:sp>
            <p:sp>
              <p:nvSpPr>
                <p:cNvPr id="56" name="Rectangle 55"/>
                <p:cNvSpPr/>
                <p:nvPr/>
              </p:nvSpPr>
              <p:spPr bwMode="auto">
                <a:xfrm>
                  <a:off x="1445623" y="1123943"/>
                  <a:ext cx="5553779" cy="622197"/>
                </a:xfrm>
                <a:prstGeom prst="rect">
                  <a:avLst/>
                </a:prstGeom>
                <a:solidFill>
                  <a:schemeClr val="bg1">
                    <a:alpha val="20000"/>
                  </a:schemeClr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dirty="0">
                      <a:solidFill>
                        <a:schemeClr val="bg1"/>
                      </a:solidFill>
                      <a:latin typeface="+mj-lt"/>
                    </a:rPr>
                    <a:t>TCP based notifications, Health status monitoring, User-based Roles &amp; Rights</a:t>
                  </a:r>
                </a:p>
              </p:txBody>
            </p:sp>
          </p:grpSp>
        </p:grpSp>
        <p:grpSp>
          <p:nvGrpSpPr>
            <p:cNvPr id="42" name="Group 104"/>
            <p:cNvGrpSpPr>
              <a:grpSpLocks/>
            </p:cNvGrpSpPr>
            <p:nvPr/>
          </p:nvGrpSpPr>
          <p:grpSpPr bwMode="auto">
            <a:xfrm>
              <a:off x="138113" y="1870493"/>
              <a:ext cx="8991600" cy="622300"/>
              <a:chOff x="76199" y="1123534"/>
              <a:chExt cx="8991484" cy="622197"/>
            </a:xfrm>
          </p:grpSpPr>
          <p:sp>
            <p:nvSpPr>
              <p:cNvPr id="48" name="Chevron 105"/>
              <p:cNvSpPr/>
              <p:nvPr/>
            </p:nvSpPr>
            <p:spPr bwMode="auto">
              <a:xfrm>
                <a:off x="6705513" y="1123534"/>
                <a:ext cx="2362170" cy="622197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Easy Centralized Monitoring</a:t>
                </a:r>
              </a:p>
            </p:txBody>
          </p:sp>
          <p:grpSp>
            <p:nvGrpSpPr>
              <p:cNvPr id="49" name="Group 106"/>
              <p:cNvGrpSpPr>
                <a:grpSpLocks/>
              </p:cNvGrpSpPr>
              <p:nvPr/>
            </p:nvGrpSpPr>
            <p:grpSpPr bwMode="auto">
              <a:xfrm>
                <a:off x="76199" y="1123534"/>
                <a:ext cx="6923203" cy="622197"/>
                <a:chOff x="76199" y="1123534"/>
                <a:chExt cx="6923203" cy="622197"/>
              </a:xfrm>
            </p:grpSpPr>
            <p:sp>
              <p:nvSpPr>
                <p:cNvPr id="50" name="Rectangle 49"/>
                <p:cNvSpPr/>
                <p:nvPr/>
              </p:nvSpPr>
              <p:spPr bwMode="auto">
                <a:xfrm>
                  <a:off x="76199" y="1123534"/>
                  <a:ext cx="6923202" cy="622197"/>
                </a:xfrm>
                <a:prstGeom prst="rect">
                  <a:avLst/>
                </a:prstGeom>
                <a:solidFill>
                  <a:srgbClr val="009FAD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+mn-lt"/>
                    </a:rPr>
                    <a:t>Complex </a:t>
                  </a:r>
                </a:p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+mn-lt"/>
                    </a:rPr>
                    <a:t>Monitoring</a:t>
                  </a:r>
                </a:p>
              </p:txBody>
            </p:sp>
            <p:sp>
              <p:nvSpPr>
                <p:cNvPr id="51" name="Rectangle 50"/>
                <p:cNvSpPr/>
                <p:nvPr/>
              </p:nvSpPr>
              <p:spPr bwMode="auto">
                <a:xfrm>
                  <a:off x="1445623" y="1123534"/>
                  <a:ext cx="5553779" cy="622197"/>
                </a:xfrm>
                <a:prstGeom prst="rect">
                  <a:avLst/>
                </a:prstGeom>
                <a:solidFill>
                  <a:schemeClr val="bg1">
                    <a:alpha val="20000"/>
                  </a:schemeClr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dirty="0">
                      <a:solidFill>
                        <a:schemeClr val="bg1"/>
                      </a:solidFill>
                      <a:latin typeface="+mj-lt"/>
                    </a:rPr>
                    <a:t>Cascading, Sequencing &amp; Camera Grouping Daily Highlights, Multi display, E-map </a:t>
                  </a:r>
                </a:p>
              </p:txBody>
            </p:sp>
          </p:grpSp>
        </p:grpSp>
        <p:grpSp>
          <p:nvGrpSpPr>
            <p:cNvPr id="43" name="Group 42"/>
            <p:cNvGrpSpPr/>
            <p:nvPr/>
          </p:nvGrpSpPr>
          <p:grpSpPr>
            <a:xfrm>
              <a:off x="138113" y="3105136"/>
              <a:ext cx="8991600" cy="843312"/>
              <a:chOff x="138113" y="5867400"/>
              <a:chExt cx="8991600" cy="843312"/>
            </a:xfrm>
          </p:grpSpPr>
          <p:sp>
            <p:nvSpPr>
              <p:cNvPr id="44" name="Chevron 105"/>
              <p:cNvSpPr/>
              <p:nvPr/>
            </p:nvSpPr>
            <p:spPr bwMode="auto">
              <a:xfrm>
                <a:off x="6767513" y="5867400"/>
                <a:ext cx="2362200" cy="622300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Data Security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38113" y="5867400"/>
                <a:ext cx="6923292" cy="622300"/>
              </a:xfrm>
              <a:prstGeom prst="rect">
                <a:avLst/>
              </a:prstGeom>
              <a:solidFill>
                <a:srgbClr val="009FAD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n-lt"/>
                  </a:rPr>
                  <a:t>Disparate </a:t>
                </a:r>
              </a:p>
              <a:p>
                <a:pPr>
                  <a:buFont typeface="Arial" panose="020B0604020202020204" pitchFamily="34" charset="0"/>
                  <a:buNone/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+mn-lt"/>
                  </a:rPr>
                  <a:t>Solution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1507554" y="5867400"/>
                <a:ext cx="5553850" cy="622300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100" dirty="0">
                    <a:solidFill>
                      <a:schemeClr val="bg1"/>
                    </a:solidFill>
                    <a:latin typeface="+mj-lt"/>
                  </a:rPr>
                  <a:t>Integration with Access Control, Weigh Bridge, POS, Parking/Visitor Management, Dispatch System</a:t>
                </a:r>
              </a:p>
            </p:txBody>
          </p:sp>
          <p:sp>
            <p:nvSpPr>
              <p:cNvPr id="47" name="Rectangle 107"/>
              <p:cNvSpPr>
                <a:spLocks noChangeArrowheads="1"/>
              </p:cNvSpPr>
              <p:nvPr/>
            </p:nvSpPr>
            <p:spPr bwMode="auto">
              <a:xfrm>
                <a:off x="8824916" y="5867803"/>
                <a:ext cx="290652" cy="8429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en-US" altLang="en-US" sz="1600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81" name="Rectangle 98"/>
          <p:cNvSpPr>
            <a:spLocks noChangeArrowheads="1"/>
          </p:cNvSpPr>
          <p:nvPr/>
        </p:nvSpPr>
        <p:spPr bwMode="auto">
          <a:xfrm>
            <a:off x="8770859" y="1828765"/>
            <a:ext cx="283262" cy="1904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600" dirty="0">
              <a:latin typeface="Arial" panose="020B0604020202020204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304912" y="1128069"/>
            <a:ext cx="1573983" cy="0"/>
            <a:chOff x="317947" y="1128069"/>
            <a:chExt cx="4939834" cy="0"/>
          </a:xfrm>
        </p:grpSpPr>
        <p:cxnSp>
          <p:nvCxnSpPr>
            <p:cNvPr id="84" name="Straight Connector 83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6" name="TextBox 85"/>
          <p:cNvSpPr txBox="1"/>
          <p:nvPr/>
        </p:nvSpPr>
        <p:spPr>
          <a:xfrm>
            <a:off x="228714" y="747079"/>
            <a:ext cx="1371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16737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/>
          <p:cNvSpPr/>
          <p:nvPr/>
        </p:nvSpPr>
        <p:spPr bwMode="auto">
          <a:xfrm>
            <a:off x="0" y="2590822"/>
            <a:ext cx="5867366" cy="1142970"/>
          </a:xfrm>
          <a:prstGeom prst="homePlate">
            <a:avLst/>
          </a:prstGeom>
          <a:solidFill>
            <a:srgbClr val="049C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Arrow: Pentagon 2"/>
          <p:cNvSpPr/>
          <p:nvPr/>
        </p:nvSpPr>
        <p:spPr bwMode="auto">
          <a:xfrm>
            <a:off x="76318" y="2667024"/>
            <a:ext cx="5638652" cy="990570"/>
          </a:xfrm>
          <a:prstGeom prst="homePlate">
            <a:avLst/>
          </a:prstGeom>
          <a:solidFill>
            <a:schemeClr val="bg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fr-FR" sz="2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SATATYA SAMAS: </a:t>
            </a:r>
            <a:r>
              <a:rPr lang="fr-FR" sz="24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Video</a:t>
            </a:r>
            <a:r>
              <a:rPr lang="fr-FR" sz="2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Surveillance for Multi-location Enterprise</a:t>
            </a:r>
          </a:p>
        </p:txBody>
      </p:sp>
    </p:spTree>
    <p:extLst>
      <p:ext uri="{BB962C8B-B14F-4D97-AF65-F5344CB8AC3E}">
        <p14:creationId xmlns:p14="http://schemas.microsoft.com/office/powerpoint/2010/main" val="1409611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/>
          <p:cNvSpPr/>
          <p:nvPr/>
        </p:nvSpPr>
        <p:spPr bwMode="auto">
          <a:xfrm>
            <a:off x="0" y="2590822"/>
            <a:ext cx="5867366" cy="1142970"/>
          </a:xfrm>
          <a:prstGeom prst="homePlate">
            <a:avLst/>
          </a:prstGeom>
          <a:solidFill>
            <a:srgbClr val="049C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Arrow: Pentagon 2"/>
          <p:cNvSpPr/>
          <p:nvPr/>
        </p:nvSpPr>
        <p:spPr bwMode="auto">
          <a:xfrm>
            <a:off x="76318" y="2667024"/>
            <a:ext cx="5638652" cy="990570"/>
          </a:xfrm>
          <a:prstGeom prst="homePlate">
            <a:avLst/>
          </a:prstGeom>
          <a:solidFill>
            <a:schemeClr val="bg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fr-FR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Customer List</a:t>
            </a:r>
          </a:p>
        </p:txBody>
      </p:sp>
    </p:spTree>
    <p:extLst>
      <p:ext uri="{BB962C8B-B14F-4D97-AF65-F5344CB8AC3E}">
        <p14:creationId xmlns:p14="http://schemas.microsoft.com/office/powerpoint/2010/main" val="2245473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1087" y="1128069"/>
            <a:ext cx="1573983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472185"/>
              </p:ext>
            </p:extLst>
          </p:nvPr>
        </p:nvGraphicFramePr>
        <p:xfrm>
          <a:off x="304912" y="1371556"/>
          <a:ext cx="2743200" cy="3733800"/>
        </p:xfrm>
        <a:graphic>
          <a:graphicData uri="http://schemas.openxmlformats.org/drawingml/2006/table">
            <a:tbl>
              <a:tblPr/>
              <a:tblGrid>
                <a:gridCol w="1855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3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Customers 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Logo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33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DOMESTIC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Indian Railways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Indian Airforce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Taj Group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8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Godrej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12" y="2057356"/>
            <a:ext cx="457200" cy="41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12" y="2895556"/>
            <a:ext cx="482600" cy="48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176621"/>
              </p:ext>
            </p:extLst>
          </p:nvPr>
        </p:nvGraphicFramePr>
        <p:xfrm>
          <a:off x="3733912" y="1371556"/>
          <a:ext cx="3276600" cy="3733800"/>
        </p:xfrm>
        <a:graphic>
          <a:graphicData uri="http://schemas.openxmlformats.org/drawingml/2006/table">
            <a:tbl>
              <a:tblPr/>
              <a:tblGrid>
                <a:gridCol w="1958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3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Customers 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Logo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33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INTERNATIONAL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Qatar</a:t>
                      </a:r>
                      <a:r>
                        <a:rPr lang="en-US" sz="12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Engineering &amp; Construction Company(Oil &amp; Gas EPC and Maintenance Contractor)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NICO</a:t>
                      </a:r>
                      <a:r>
                        <a:rPr lang="en-US" sz="11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International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Bahrain Stock</a:t>
                      </a:r>
                      <a:r>
                        <a:rPr lang="en-US" sz="12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Exchange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8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Kingston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712" y="3809956"/>
            <a:ext cx="838200" cy="304800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" r="63657" b="-2"/>
          <a:stretch>
            <a:fillRect/>
          </a:stretch>
        </p:blipFill>
        <p:spPr bwMode="auto">
          <a:xfrm>
            <a:off x="2286112" y="4571956"/>
            <a:ext cx="65687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/>
          <a:srcRect r="82122"/>
          <a:stretch/>
        </p:blipFill>
        <p:spPr>
          <a:xfrm>
            <a:off x="2362312" y="3657556"/>
            <a:ext cx="457200" cy="497122"/>
          </a:xfrm>
          <a:prstGeom prst="rect">
            <a:avLst/>
          </a:prstGeom>
        </p:spPr>
      </p:pic>
      <p:pic>
        <p:nvPicPr>
          <p:cNvPr id="39" name="Picture 2" descr="Image result for qcon qatar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512" y="2133556"/>
            <a:ext cx="100584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Image result for nico international uae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912" y="2895556"/>
            <a:ext cx="685800" cy="31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ingst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12" y="4648156"/>
            <a:ext cx="1110484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714" y="747079"/>
            <a:ext cx="160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Customer List</a:t>
            </a:r>
          </a:p>
        </p:txBody>
      </p:sp>
    </p:spTree>
    <p:extLst>
      <p:ext uri="{BB962C8B-B14F-4D97-AF65-F5344CB8AC3E}">
        <p14:creationId xmlns:p14="http://schemas.microsoft.com/office/powerpoint/2010/main" val="2794464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5831" y="1128069"/>
            <a:ext cx="2788407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" name="Group 1"/>
          <p:cNvGrpSpPr/>
          <p:nvPr/>
        </p:nvGrpSpPr>
        <p:grpSpPr>
          <a:xfrm>
            <a:off x="304912" y="1371654"/>
            <a:ext cx="8382000" cy="3962400"/>
            <a:chOff x="457200" y="1047750"/>
            <a:chExt cx="8382000" cy="3962400"/>
          </a:xfrm>
        </p:grpSpPr>
        <p:sp>
          <p:nvSpPr>
            <p:cNvPr id="16" name="Rectangle 15"/>
            <p:cNvSpPr/>
            <p:nvPr/>
          </p:nvSpPr>
          <p:spPr>
            <a:xfrm>
              <a:off x="457200" y="1885950"/>
              <a:ext cx="6858000" cy="3124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7200" y="1047750"/>
              <a:ext cx="8382000" cy="3124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57200" y="1047751"/>
              <a:ext cx="8382000" cy="228599"/>
            </a:xfrm>
            <a:prstGeom prst="rect">
              <a:avLst/>
            </a:prstGeom>
            <a:solidFill>
              <a:srgbClr val="00A6B8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marL="0" lvl="1" algn="ctr" defTabSz="1073780">
                <a:lnSpc>
                  <a:spcPct val="90000"/>
                </a:lnSpc>
                <a:defRPr/>
              </a:pPr>
              <a:r>
                <a:rPr lang="en-US" b="1" kern="0" dirty="0">
                  <a:solidFill>
                    <a:schemeClr val="bg1"/>
                  </a:solidFill>
                  <a:ea typeface="+mj-ea"/>
                  <a:cs typeface="+mj-cs"/>
                </a:rPr>
                <a:t>Requirement</a:t>
              </a: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457200" y="1249894"/>
              <a:ext cx="83820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000000"/>
                  </a:solidFill>
                </a:rPr>
                <a:t>Centralized Management with Limited Bandwidth of 32Kbps at Remote Locations </a:t>
              </a:r>
            </a:p>
            <a:p>
              <a:pPr algn="just" eaLnBrk="1" hangingPunct="1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000000"/>
                  </a:solidFill>
                </a:rPr>
                <a:t>Reduction in the cost of public IP, because of installation of devices and cameras at 200+ remote locations across India 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57200" y="1962150"/>
              <a:ext cx="8382000" cy="228599"/>
            </a:xfrm>
            <a:prstGeom prst="rect">
              <a:avLst/>
            </a:prstGeom>
            <a:solidFill>
              <a:srgbClr val="00A6B8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marL="0" lvl="1" algn="ctr" defTabSz="1073780">
                <a:lnSpc>
                  <a:spcPct val="90000"/>
                </a:lnSpc>
                <a:defRPr/>
              </a:pPr>
              <a:r>
                <a:rPr lang="en-US" b="1" kern="0" dirty="0">
                  <a:solidFill>
                    <a:schemeClr val="bg1"/>
                  </a:solidFill>
                  <a:ea typeface="+mj-ea"/>
                  <a:cs typeface="+mj-cs"/>
                </a:rPr>
                <a:t>Solution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57200" y="2800350"/>
              <a:ext cx="8382000" cy="228599"/>
            </a:xfrm>
            <a:prstGeom prst="rect">
              <a:avLst/>
            </a:prstGeom>
            <a:solidFill>
              <a:srgbClr val="00A6B8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marL="0" lvl="1" algn="ctr" defTabSz="1073780">
                <a:lnSpc>
                  <a:spcPct val="90000"/>
                </a:lnSpc>
                <a:defRPr/>
              </a:pPr>
              <a:r>
                <a:rPr lang="en-US" b="1" kern="0" dirty="0">
                  <a:solidFill>
                    <a:schemeClr val="bg1"/>
                  </a:solidFill>
                  <a:ea typeface="+mj-ea"/>
                  <a:cs typeface="+mj-cs"/>
                </a:rPr>
                <a:t>Description</a:t>
              </a:r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457200" y="3028950"/>
              <a:ext cx="8382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800100" indent="-3429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000000"/>
                  </a:solidFill>
                </a:rPr>
                <a:t>TCP Based Notification was installed to obtain Notifications on a Central Server</a:t>
              </a:r>
            </a:p>
            <a:p>
              <a:pPr lvl="2" algn="just" eaLnBrk="1" hangingPunct="1">
                <a:spcBef>
                  <a:spcPct val="0"/>
                </a:spcBef>
                <a:buFont typeface="Wingdings" panose="05000000000000000000" pitchFamily="2" charset="2"/>
                <a:buChar char="§"/>
              </a:pPr>
              <a:r>
                <a:rPr lang="en-US" altLang="zh-CN" sz="1400" dirty="0">
                  <a:solidFill>
                    <a:srgbClr val="000000"/>
                  </a:solidFill>
                </a:rPr>
                <a:t>This Device Monitor takes &lt; 5kbps Bandwidth to Communicate</a:t>
              </a:r>
            </a:p>
            <a:p>
              <a:pPr lvl="3" algn="just">
                <a:spcBef>
                  <a:spcPct val="0"/>
                </a:spcBef>
                <a:buFont typeface="Wingdings" panose="05000000000000000000" pitchFamily="2" charset="2"/>
                <a:buChar char="§"/>
              </a:pPr>
              <a:r>
                <a:rPr lang="en-US" altLang="zh-CN" sz="1200" dirty="0">
                  <a:solidFill>
                    <a:srgbClr val="000000"/>
                  </a:solidFill>
                </a:rPr>
                <a:t>Alerts on Device/Camera Disc, Motion/Sensor Alerts</a:t>
              </a:r>
            </a:p>
            <a:p>
              <a:pPr lvl="3" algn="just">
                <a:spcBef>
                  <a:spcPct val="0"/>
                </a:spcBef>
                <a:buFont typeface="Wingdings" panose="05000000000000000000" pitchFamily="2" charset="2"/>
                <a:buChar char="§"/>
              </a:pPr>
              <a:r>
                <a:rPr lang="en-US" altLang="zh-CN" sz="1200" dirty="0">
                  <a:solidFill>
                    <a:srgbClr val="000000"/>
                  </a:solidFill>
                </a:rPr>
                <a:t>Alerts on Hard disk Error, Recording Stop</a:t>
              </a:r>
            </a:p>
          </p:txBody>
        </p:sp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457200" y="3943350"/>
              <a:ext cx="67818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800100" indent="-3429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000000"/>
                  </a:solidFill>
                </a:rPr>
                <a:t>Pre and Post event based clips sent at central location on occurrence of any event with Edge Recording </a:t>
              </a:r>
            </a:p>
            <a:p>
              <a:pPr algn="just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000000"/>
                  </a:solidFill>
                </a:rPr>
                <a:t>Device initiation eliminated the need for static public IP at each location thereby saving on the recurring cost of Public IP(AED 3000x200 = AED600000 per year)</a:t>
              </a:r>
            </a:p>
          </p:txBody>
        </p:sp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457200" y="2343150"/>
              <a:ext cx="2286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 algn="just">
                <a:spcBef>
                  <a:spcPct val="0"/>
                </a:spcBef>
                <a:buFont typeface="Wingdings" panose="05000000000000000000" pitchFamily="2" charset="2"/>
                <a:buChar char="v"/>
              </a:pPr>
              <a:r>
                <a:rPr lang="en-US" altLang="zh-CN" sz="1400" b="1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rPr>
                <a:t>TCP Based Notifications</a:t>
              </a:r>
            </a:p>
          </p:txBody>
        </p:sp>
        <p:sp>
          <p:nvSpPr>
            <p:cNvPr id="25" name="Rectangle 3"/>
            <p:cNvSpPr>
              <a:spLocks noChangeArrowheads="1"/>
            </p:cNvSpPr>
            <p:nvPr/>
          </p:nvSpPr>
          <p:spPr bwMode="auto">
            <a:xfrm>
              <a:off x="3429000" y="2343150"/>
              <a:ext cx="2286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 algn="just">
                <a:spcBef>
                  <a:spcPct val="0"/>
                </a:spcBef>
                <a:buFont typeface="Wingdings" panose="05000000000000000000" pitchFamily="2" charset="2"/>
                <a:buChar char="v"/>
              </a:pPr>
              <a:r>
                <a:rPr lang="en-US" altLang="zh-CN" sz="1400" b="1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rPr>
                <a:t>Edge Recording</a:t>
              </a:r>
            </a:p>
          </p:txBody>
        </p:sp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6400800" y="2343150"/>
              <a:ext cx="2286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 typeface="Wingdings" panose="05000000000000000000" pitchFamily="2" charset="2"/>
                <a:buChar char="v"/>
              </a:pPr>
              <a:r>
                <a:rPr lang="en-US" altLang="zh-CN" sz="1400" b="1" dirty="0">
                  <a:solidFill>
                    <a:srgbClr val="000000"/>
                  </a:solidFill>
                </a:rPr>
                <a:t>Device Initiation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28714" y="747079"/>
            <a:ext cx="3200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Case Study: BTI Payments</a:t>
            </a:r>
          </a:p>
        </p:txBody>
      </p:sp>
    </p:spTree>
    <p:extLst>
      <p:ext uri="{BB962C8B-B14F-4D97-AF65-F5344CB8AC3E}">
        <p14:creationId xmlns:p14="http://schemas.microsoft.com/office/powerpoint/2010/main" val="4054732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4" y="1600248"/>
            <a:ext cx="7086593" cy="396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322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396" y="3124208"/>
            <a:ext cx="1721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Thank You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746744"/>
              </p:ext>
            </p:extLst>
          </p:nvPr>
        </p:nvGraphicFramePr>
        <p:xfrm>
          <a:off x="304912" y="1371654"/>
          <a:ext cx="8458199" cy="2722408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407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0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03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664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CATEGORY </a:t>
                      </a:r>
                      <a:endParaRPr lang="en-US" sz="1800" b="1" dirty="0">
                        <a:effectLst/>
                        <a:latin typeface="+mn-lt"/>
                      </a:endParaRPr>
                    </a:p>
                    <a:p>
                      <a:pPr fontAlgn="t"/>
                      <a:r>
                        <a:rPr lang="en-US" sz="1800" b="1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839" marR="92839" marT="46412" marB="4641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SATATYA SAMAS PLATFORM 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fontAlgn="t"/>
                      <a:endParaRPr lang="en-US" sz="1600" b="1" dirty="0">
                        <a:effectLst/>
                        <a:latin typeface="+mj-lt"/>
                      </a:endParaRPr>
                    </a:p>
                  </a:txBody>
                  <a:tcPr marL="92836" marR="92836" marT="46418" marB="46418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ME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LE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6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Inbuilt Cameras 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50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200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6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Maximum Camera Supported 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250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100000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6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Inbuilt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Simultaneous Users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6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Maximum Simultaneous Users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1000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1000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1000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6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Maximum Number of Cameras per Server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255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255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255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6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Devices per Management Server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10000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10000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10000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92839" marR="92839" marT="46412" marB="4641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031652"/>
              </p:ext>
            </p:extLst>
          </p:nvPr>
        </p:nvGraphicFramePr>
        <p:xfrm>
          <a:off x="304912" y="4114854"/>
          <a:ext cx="6934201" cy="91724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957899">
                  <a:extLst>
                    <a:ext uri="{9D8B030D-6E8A-4147-A177-3AD203B41FA5}">
                      <a16:colId xmlns:a16="http://schemas.microsoft.com/office/drawing/2014/main" val="547632847"/>
                    </a:ext>
                  </a:extLst>
                </a:gridCol>
                <a:gridCol w="1360885">
                  <a:extLst>
                    <a:ext uri="{9D8B030D-6E8A-4147-A177-3AD203B41FA5}">
                      <a16:colId xmlns:a16="http://schemas.microsoft.com/office/drawing/2014/main" val="2256577576"/>
                    </a:ext>
                  </a:extLst>
                </a:gridCol>
                <a:gridCol w="1906432">
                  <a:extLst>
                    <a:ext uri="{9D8B030D-6E8A-4147-A177-3AD203B41FA5}">
                      <a16:colId xmlns:a16="http://schemas.microsoft.com/office/drawing/2014/main" val="239483816"/>
                    </a:ext>
                  </a:extLst>
                </a:gridCol>
                <a:gridCol w="520285">
                  <a:extLst>
                    <a:ext uri="{9D8B030D-6E8A-4147-A177-3AD203B41FA5}">
                      <a16:colId xmlns:a16="http://schemas.microsoft.com/office/drawing/2014/main" val="908388095"/>
                    </a:ext>
                  </a:extLst>
                </a:gridCol>
                <a:gridCol w="1188700">
                  <a:extLst>
                    <a:ext uri="{9D8B030D-6E8A-4147-A177-3AD203B41FA5}">
                      <a16:colId xmlns:a16="http://schemas.microsoft.com/office/drawing/2014/main" val="2849907930"/>
                    </a:ext>
                  </a:extLst>
                </a:gridCol>
              </a:tblGrid>
              <a:tr h="336700">
                <a:tc gridSpan="5"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SAMAS MODULES</a:t>
                      </a:r>
                    </a:p>
                  </a:txBody>
                  <a:tcPr marL="92837" marR="92837" marT="46430" marB="4643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</a:endParaRPr>
                    </a:p>
                  </a:txBody>
                  <a:tcPr marL="92838" marR="92838" marT="46416" marB="46416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</a:endParaRPr>
                    </a:p>
                  </a:txBody>
                  <a:tcPr marL="92838" marR="92838" marT="46416" marB="46416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</a:endParaRPr>
                    </a:p>
                  </a:txBody>
                  <a:tcPr marL="92838" marR="92838" marT="46416" marB="46416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774650"/>
                  </a:ext>
                </a:extLst>
              </a:tr>
              <a:tr h="58054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1. Intelligent</a:t>
                      </a:r>
                      <a:r>
                        <a:rPr lang="en-US" sz="1400" baseline="0" dirty="0">
                          <a:effectLst/>
                          <a:latin typeface="+mj-lt"/>
                        </a:rPr>
                        <a:t> Video Analytics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92837" marR="92837" marT="46430" marB="4643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2. Multi display</a:t>
                      </a:r>
                    </a:p>
                  </a:txBody>
                  <a:tcPr marL="92837" marR="92837" marT="46430" marB="4643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3. Parking Management</a:t>
                      </a:r>
                    </a:p>
                  </a:txBody>
                  <a:tcPr marL="92837" marR="92837" marT="46430" marB="4643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4. Access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Control Integration</a:t>
                      </a:r>
                    </a:p>
                  </a:txBody>
                  <a:tcPr marL="92837" marR="92837" marT="46430" marB="4643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</a:endParaRPr>
                    </a:p>
                  </a:txBody>
                  <a:tcPr marL="92838" marR="92838" marT="46416" marB="46416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325129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28714" y="747079"/>
            <a:ext cx="662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Product Range: Video Management Software (SAMAS)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04912" y="1128069"/>
            <a:ext cx="5977199" cy="0"/>
            <a:chOff x="317947" y="1128069"/>
            <a:chExt cx="4939834" cy="0"/>
          </a:xfrm>
        </p:grpSpPr>
        <p:cxnSp>
          <p:nvCxnSpPr>
            <p:cNvPr id="36" name="Straight Connector 35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85600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912" y="1128069"/>
            <a:ext cx="2094971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6" name="TextBox 55"/>
          <p:cNvSpPr txBox="1"/>
          <p:nvPr/>
        </p:nvSpPr>
        <p:spPr>
          <a:xfrm>
            <a:off x="228714" y="747079"/>
            <a:ext cx="4876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SATATYA SAMAS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228714" y="1219258"/>
            <a:ext cx="9753344" cy="3962296"/>
            <a:chOff x="228600" y="819150"/>
            <a:chExt cx="8708030" cy="3581400"/>
          </a:xfrm>
        </p:grpSpPr>
        <p:sp>
          <p:nvSpPr>
            <p:cNvPr id="54" name="Rectangle 11"/>
            <p:cNvSpPr>
              <a:spLocks noChangeArrowheads="1"/>
            </p:cNvSpPr>
            <p:nvPr/>
          </p:nvSpPr>
          <p:spPr bwMode="auto">
            <a:xfrm>
              <a:off x="946143" y="991187"/>
              <a:ext cx="7990487" cy="226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en-US" sz="1600" dirty="0">
                <a:latin typeface="+mj-lt"/>
              </a:endParaRPr>
            </a:p>
          </p:txBody>
        </p:sp>
        <p:grpSp>
          <p:nvGrpSpPr>
            <p:cNvPr id="55" name="Group 3"/>
            <p:cNvGrpSpPr>
              <a:grpSpLocks/>
            </p:cNvGrpSpPr>
            <p:nvPr/>
          </p:nvGrpSpPr>
          <p:grpSpPr bwMode="auto">
            <a:xfrm>
              <a:off x="381000" y="819150"/>
              <a:ext cx="7564582" cy="1005777"/>
              <a:chOff x="609704" y="1219258"/>
              <a:chExt cx="8000790" cy="1069848"/>
            </a:xfrm>
          </p:grpSpPr>
          <p:sp>
            <p:nvSpPr>
              <p:cNvPr id="77" name="Arrow: Pentagon 1"/>
              <p:cNvSpPr>
                <a:spLocks noChangeArrowheads="1"/>
              </p:cNvSpPr>
              <p:nvPr/>
            </p:nvSpPr>
            <p:spPr bwMode="auto">
              <a:xfrm>
                <a:off x="609704" y="1371654"/>
                <a:ext cx="8000790" cy="761980"/>
              </a:xfrm>
              <a:prstGeom prst="homePlate">
                <a:avLst>
                  <a:gd name="adj" fmla="val 50021"/>
                </a:avLst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en-US" alt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8" name="Oval 2"/>
              <p:cNvSpPr>
                <a:spLocks noChangeArrowheads="1"/>
              </p:cNvSpPr>
              <p:nvPr/>
            </p:nvSpPr>
            <p:spPr bwMode="auto">
              <a:xfrm>
                <a:off x="873466" y="1219258"/>
                <a:ext cx="1066772" cy="10698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en-US" alt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9" name="Arrow: Pentagon 78"/>
              <p:cNvSpPr/>
              <p:nvPr/>
            </p:nvSpPr>
            <p:spPr bwMode="auto">
              <a:xfrm>
                <a:off x="685902" y="1447831"/>
                <a:ext cx="7824583" cy="609528"/>
              </a:xfrm>
              <a:prstGeom prst="homePlate">
                <a:avLst/>
              </a:prstGeom>
              <a:solidFill>
                <a:schemeClr val="bg1">
                  <a:alpha val="2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r>
                  <a:rPr lang="en-US" sz="1600" dirty="0">
                    <a:latin typeface="+mn-lt"/>
                    <a:cs typeface="Arial" panose="020B0604020202020204" pitchFamily="34" charset="0"/>
                  </a:rPr>
                  <a:t>                              </a:t>
                </a:r>
                <a:r>
                  <a:rPr lang="en-US" sz="1600" b="1" dirty="0">
                    <a:latin typeface="+mn-lt"/>
                    <a:cs typeface="Arial" panose="020B0604020202020204" pitchFamily="34" charset="0"/>
                  </a:rPr>
                  <a:t>Scalable: </a:t>
                </a:r>
                <a:r>
                  <a:rPr lang="en-US" sz="1600" dirty="0">
                    <a:latin typeface="+mn-lt"/>
                    <a:cs typeface="Arial" panose="020B0604020202020204" pitchFamily="34" charset="0"/>
                  </a:rPr>
                  <a:t>1,00,000 Cameras, 10,000 Devices, 1,000 Recording Servers 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249382" y="1678686"/>
              <a:ext cx="7564582" cy="1005777"/>
              <a:chOff x="76200" y="1678686"/>
              <a:chExt cx="7564582" cy="1005777"/>
            </a:xfrm>
          </p:grpSpPr>
          <p:grpSp>
            <p:nvGrpSpPr>
              <p:cNvPr id="72" name="Group 11"/>
              <p:cNvGrpSpPr>
                <a:grpSpLocks/>
              </p:cNvGrpSpPr>
              <p:nvPr/>
            </p:nvGrpSpPr>
            <p:grpSpPr bwMode="auto">
              <a:xfrm flipH="1">
                <a:off x="76200" y="1678686"/>
                <a:ext cx="7564582" cy="1005777"/>
                <a:chOff x="609704" y="1219258"/>
                <a:chExt cx="8000790" cy="1069848"/>
              </a:xfrm>
            </p:grpSpPr>
            <p:sp>
              <p:nvSpPr>
                <p:cNvPr id="74" name="Arrow: Pentagon 12"/>
                <p:cNvSpPr>
                  <a:spLocks noChangeArrowheads="1"/>
                </p:cNvSpPr>
                <p:nvPr/>
              </p:nvSpPr>
              <p:spPr bwMode="auto">
                <a:xfrm>
                  <a:off x="609704" y="1371654"/>
                  <a:ext cx="8000790" cy="761980"/>
                </a:xfrm>
                <a:prstGeom prst="homePlate">
                  <a:avLst>
                    <a:gd name="adj" fmla="val 50021"/>
                  </a:avLst>
                </a:prstGeom>
                <a:solidFill>
                  <a:srgbClr val="01A3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en-US" altLang="en-US" sz="18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Oval 13"/>
                <p:cNvSpPr>
                  <a:spLocks noChangeArrowheads="1"/>
                </p:cNvSpPr>
                <p:nvPr/>
              </p:nvSpPr>
              <p:spPr bwMode="auto">
                <a:xfrm>
                  <a:off x="873466" y="1219258"/>
                  <a:ext cx="1066772" cy="10698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en-US" altLang="en-US" sz="18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Arrow: Pentagon 75"/>
                <p:cNvSpPr/>
                <p:nvPr/>
              </p:nvSpPr>
              <p:spPr bwMode="auto">
                <a:xfrm>
                  <a:off x="685902" y="1447831"/>
                  <a:ext cx="7824582" cy="609528"/>
                </a:xfrm>
                <a:prstGeom prst="homePlate">
                  <a:avLst/>
                </a:prstGeom>
                <a:solidFill>
                  <a:schemeClr val="bg1">
                    <a:alpha val="2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600" dirty="0">
                      <a:latin typeface="+mn-lt"/>
                      <a:cs typeface="Arial" panose="020B0604020202020204" pitchFamily="34" charset="0"/>
                    </a:rPr>
                    <a:t>  </a:t>
                  </a:r>
                  <a:r>
                    <a:rPr lang="en-US" sz="1600" b="1" dirty="0">
                      <a:latin typeface="+mn-lt"/>
                      <a:cs typeface="Arial" panose="020B0604020202020204" pitchFamily="34" charset="0"/>
                    </a:rPr>
                    <a:t>Distributed Architecture: </a:t>
                  </a:r>
                  <a:r>
                    <a:rPr lang="en-US" sz="1600" dirty="0">
                      <a:latin typeface="+mn-lt"/>
                      <a:cs typeface="Arial" panose="020B0604020202020204" pitchFamily="34" charset="0"/>
                    </a:rPr>
                    <a:t>Simultaneous Local &amp; Central Monitoring </a:t>
                  </a:r>
                </a:p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600" dirty="0">
                      <a:cs typeface="Arial" panose="020B0604020202020204" pitchFamily="34" charset="0"/>
                    </a:rPr>
                    <a:t>                                       w</a:t>
                  </a:r>
                  <a:r>
                    <a:rPr lang="en-US" sz="1600" dirty="0">
                      <a:latin typeface="+mn-lt"/>
                      <a:cs typeface="Arial" panose="020B0604020202020204" pitchFamily="34" charset="0"/>
                    </a:rPr>
                    <a:t>ith no License required for Recording </a:t>
                  </a:r>
                  <a:r>
                    <a:rPr lang="en-US" sz="1600" dirty="0">
                      <a:cs typeface="Arial" panose="020B0604020202020204" pitchFamily="34" charset="0"/>
                    </a:rPr>
                    <a:t>S</a:t>
                  </a:r>
                  <a:r>
                    <a:rPr lang="en-US" sz="1600" dirty="0">
                      <a:latin typeface="+mn-lt"/>
                      <a:cs typeface="Arial" panose="020B0604020202020204" pitchFamily="34" charset="0"/>
                    </a:rPr>
                    <a:t>erver </a:t>
                  </a:r>
                </a:p>
              </p:txBody>
            </p:sp>
          </p:grp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8583" y="1750337"/>
                <a:ext cx="720417" cy="716261"/>
              </a:xfrm>
              <a:prstGeom prst="rect">
                <a:avLst/>
              </a:prstGeom>
            </p:spPr>
          </p:pic>
        </p:grpSp>
        <p:pic>
          <p:nvPicPr>
            <p:cNvPr id="5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931" y="1034027"/>
              <a:ext cx="576349" cy="57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Group 58"/>
            <p:cNvGrpSpPr/>
            <p:nvPr/>
          </p:nvGrpSpPr>
          <p:grpSpPr>
            <a:xfrm>
              <a:off x="381000" y="2538222"/>
              <a:ext cx="7564582" cy="1005777"/>
              <a:chOff x="436418" y="2538222"/>
              <a:chExt cx="7564582" cy="1005777"/>
            </a:xfrm>
          </p:grpSpPr>
          <p:pic>
            <p:nvPicPr>
              <p:cNvPr id="66" name="Pictur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730" y="2681478"/>
                <a:ext cx="759460" cy="755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7" name="Group 15"/>
              <p:cNvGrpSpPr>
                <a:grpSpLocks/>
              </p:cNvGrpSpPr>
              <p:nvPr/>
            </p:nvGrpSpPr>
            <p:grpSpPr bwMode="auto">
              <a:xfrm>
                <a:off x="436418" y="2538222"/>
                <a:ext cx="7564582" cy="1005777"/>
                <a:chOff x="609704" y="1219258"/>
                <a:chExt cx="8000790" cy="1069848"/>
              </a:xfrm>
            </p:grpSpPr>
            <p:sp>
              <p:nvSpPr>
                <p:cNvPr id="69" name="Arrow: Pentagon 16"/>
                <p:cNvSpPr>
                  <a:spLocks noChangeArrowheads="1"/>
                </p:cNvSpPr>
                <p:nvPr/>
              </p:nvSpPr>
              <p:spPr bwMode="auto">
                <a:xfrm>
                  <a:off x="609704" y="1371654"/>
                  <a:ext cx="8000790" cy="761980"/>
                </a:xfrm>
                <a:prstGeom prst="homePlate">
                  <a:avLst>
                    <a:gd name="adj" fmla="val 50021"/>
                  </a:avLst>
                </a:pr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en-US" altLang="en-US" sz="18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0" name="Oval 17"/>
                <p:cNvSpPr>
                  <a:spLocks noChangeArrowheads="1"/>
                </p:cNvSpPr>
                <p:nvPr/>
              </p:nvSpPr>
              <p:spPr bwMode="auto">
                <a:xfrm>
                  <a:off x="873466" y="1219258"/>
                  <a:ext cx="1066772" cy="10698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en-US" altLang="en-US" sz="18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" name="Arrow: Pentagon 70"/>
                <p:cNvSpPr/>
                <p:nvPr/>
              </p:nvSpPr>
              <p:spPr bwMode="auto">
                <a:xfrm>
                  <a:off x="685902" y="1447831"/>
                  <a:ext cx="7824583" cy="609528"/>
                </a:xfrm>
                <a:prstGeom prst="homePlate">
                  <a:avLst/>
                </a:prstGeom>
                <a:solidFill>
                  <a:schemeClr val="bg1">
                    <a:alpha val="2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600" dirty="0">
                      <a:latin typeface="+mn-lt"/>
                      <a:cs typeface="Arial" panose="020B0604020202020204" pitchFamily="34" charset="0"/>
                    </a:rPr>
                    <a:t>                              </a:t>
                  </a:r>
                  <a:r>
                    <a:rPr lang="en-US" sz="1600" b="1" dirty="0">
                      <a:latin typeface="+mn-lt"/>
                      <a:cs typeface="Arial" panose="020B0604020202020204" pitchFamily="34" charset="0"/>
                    </a:rPr>
                    <a:t>Flexibility: </a:t>
                  </a:r>
                  <a:r>
                    <a:rPr lang="en-US" sz="1600" dirty="0">
                      <a:latin typeface="+mn-lt"/>
                      <a:cs typeface="Arial" panose="020B0604020202020204" pitchFamily="34" charset="0"/>
                    </a:rPr>
                    <a:t>Cam-wise User Login Roles &amp; Rights, Both IP &amp; Analog </a:t>
                  </a:r>
                </a:p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600" dirty="0">
                      <a:latin typeface="+mn-lt"/>
                      <a:cs typeface="Arial" panose="020B0604020202020204" pitchFamily="34" charset="0"/>
                    </a:rPr>
                    <a:t>		          Camera Support and Direct Camera Connection Support</a:t>
                  </a:r>
                </a:p>
              </p:txBody>
            </p:sp>
          </p:grpSp>
          <p:pic>
            <p:nvPicPr>
              <p:cNvPr id="68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9888" y="2681471"/>
                <a:ext cx="720436" cy="716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" name="Group 59"/>
            <p:cNvGrpSpPr/>
            <p:nvPr/>
          </p:nvGrpSpPr>
          <p:grpSpPr>
            <a:xfrm>
              <a:off x="228600" y="3394773"/>
              <a:ext cx="7564582" cy="1005777"/>
              <a:chOff x="76200" y="3394773"/>
              <a:chExt cx="7564582" cy="1005777"/>
            </a:xfrm>
          </p:grpSpPr>
          <p:grpSp>
            <p:nvGrpSpPr>
              <p:cNvPr id="61" name="Group 19"/>
              <p:cNvGrpSpPr>
                <a:grpSpLocks/>
              </p:cNvGrpSpPr>
              <p:nvPr/>
            </p:nvGrpSpPr>
            <p:grpSpPr bwMode="auto">
              <a:xfrm flipH="1">
                <a:off x="76200" y="3394773"/>
                <a:ext cx="7564582" cy="1005777"/>
                <a:chOff x="609704" y="1219258"/>
                <a:chExt cx="8000790" cy="1069848"/>
              </a:xfrm>
            </p:grpSpPr>
            <p:sp>
              <p:nvSpPr>
                <p:cNvPr id="63" name="Arrow: Pentagon 20"/>
                <p:cNvSpPr>
                  <a:spLocks noChangeArrowheads="1"/>
                </p:cNvSpPr>
                <p:nvPr/>
              </p:nvSpPr>
              <p:spPr bwMode="auto">
                <a:xfrm>
                  <a:off x="609704" y="1371654"/>
                  <a:ext cx="8000790" cy="761980"/>
                </a:xfrm>
                <a:prstGeom prst="homePlate">
                  <a:avLst>
                    <a:gd name="adj" fmla="val 50021"/>
                  </a:avLst>
                </a:prstGeom>
                <a:solidFill>
                  <a:srgbClr val="01A3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en-US" altLang="en-US" sz="18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" name="Oval 21"/>
                <p:cNvSpPr>
                  <a:spLocks noChangeArrowheads="1"/>
                </p:cNvSpPr>
                <p:nvPr/>
              </p:nvSpPr>
              <p:spPr bwMode="auto">
                <a:xfrm>
                  <a:off x="873466" y="1219258"/>
                  <a:ext cx="1066772" cy="10698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SimSun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en-US" altLang="en-US" sz="18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5" name="Arrow: Pentagon 64"/>
                <p:cNvSpPr/>
                <p:nvPr/>
              </p:nvSpPr>
              <p:spPr bwMode="auto">
                <a:xfrm>
                  <a:off x="685902" y="1447831"/>
                  <a:ext cx="7824582" cy="609528"/>
                </a:xfrm>
                <a:prstGeom prst="homePlate">
                  <a:avLst/>
                </a:prstGeom>
                <a:solidFill>
                  <a:schemeClr val="bg1">
                    <a:alpha val="2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anchor="ctr"/>
                <a:lstStyle/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600" b="1" dirty="0">
                      <a:latin typeface="+mn-lt"/>
                      <a:cs typeface="Arial" panose="020B0604020202020204" pitchFamily="34" charset="0"/>
                    </a:rPr>
                    <a:t>Interoperability: </a:t>
                  </a:r>
                  <a:r>
                    <a:rPr lang="en-US" sz="1600" dirty="0">
                      <a:latin typeface="+mn-lt"/>
                      <a:cs typeface="Arial" panose="020B0604020202020204" pitchFamily="34" charset="0"/>
                    </a:rPr>
                    <a:t>Supports all ONVIF and RTSP compliant cameras. </a:t>
                  </a:r>
                </a:p>
                <a:p>
                  <a:pPr>
                    <a:buFont typeface="Arial" panose="020B0604020202020204" pitchFamily="34" charset="0"/>
                    <a:buNone/>
                    <a:defRPr/>
                  </a:pPr>
                  <a:r>
                    <a:rPr lang="en-US" sz="1600" dirty="0">
                      <a:cs typeface="Arial" panose="020B0604020202020204" pitchFamily="34" charset="0"/>
                    </a:rPr>
                    <a:t>	         </a:t>
                  </a:r>
                  <a:r>
                    <a:rPr lang="en-US" sz="1600" dirty="0">
                      <a:latin typeface="+mn-lt"/>
                      <a:cs typeface="Arial" panose="020B0604020202020204" pitchFamily="34" charset="0"/>
                    </a:rPr>
                    <a:t>Web API for third party Integration. </a:t>
                  </a:r>
                </a:p>
              </p:txBody>
            </p:sp>
          </p:grpSp>
          <p:pic>
            <p:nvPicPr>
              <p:cNvPr id="62" name="Picture 16"/>
              <p:cNvPicPr>
                <a:picLocks noChangeAspect="1"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0624" y="3603515"/>
                <a:ext cx="648376" cy="644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00624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/>
          <p:cNvSpPr/>
          <p:nvPr/>
        </p:nvSpPr>
        <p:spPr bwMode="auto">
          <a:xfrm>
            <a:off x="0" y="2590822"/>
            <a:ext cx="5867366" cy="1142970"/>
          </a:xfrm>
          <a:prstGeom prst="homePlate">
            <a:avLst/>
          </a:prstGeom>
          <a:solidFill>
            <a:srgbClr val="049C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Arrow: Pentagon 2"/>
          <p:cNvSpPr/>
          <p:nvPr/>
        </p:nvSpPr>
        <p:spPr bwMode="auto">
          <a:xfrm>
            <a:off x="76318" y="2667024"/>
            <a:ext cx="5638652" cy="990570"/>
          </a:xfrm>
          <a:prstGeom prst="homePlate">
            <a:avLst/>
          </a:prstGeom>
          <a:solidFill>
            <a:schemeClr val="bg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fr-FR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SATATYA SAMAS USP</a:t>
            </a:r>
          </a:p>
        </p:txBody>
      </p:sp>
    </p:spTree>
    <p:extLst>
      <p:ext uri="{BB962C8B-B14F-4D97-AF65-F5344CB8AC3E}">
        <p14:creationId xmlns:p14="http://schemas.microsoft.com/office/powerpoint/2010/main" val="3468982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400" dirty="0">
                <a:solidFill>
                  <a:schemeClr val="tx1"/>
                </a:solidFill>
              </a:endParaRPr>
            </a:p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Greater Visibility across Multiple Locations, Easy Centralized Management and Monitoring</a:t>
              </a:r>
            </a:p>
            <a:p>
              <a:pPr>
                <a:defRPr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Edge Recording with Notification at Central Location   </a:t>
              </a:r>
            </a:p>
          </p:txBody>
        </p:sp>
      </p:grpSp>
      <p:pic>
        <p:nvPicPr>
          <p:cNvPr id="36" name="Centralized Management with Edge Stor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512" y="2394807"/>
            <a:ext cx="4114800" cy="2939143"/>
          </a:xfrm>
          <a:prstGeom prst="rect">
            <a:avLst/>
          </a:prstGeom>
          <a:ln>
            <a:solidFill>
              <a:srgbClr val="01A2B1"/>
            </a:solidFill>
            <a:prstDash val="sysDash"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228714" y="747079"/>
            <a:ext cx="243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Centralized Visibility</a:t>
            </a:r>
          </a:p>
        </p:txBody>
      </p:sp>
    </p:spTree>
    <p:extLst>
      <p:ext uri="{BB962C8B-B14F-4D97-AF65-F5344CB8AC3E}">
        <p14:creationId xmlns:p14="http://schemas.microsoft.com/office/powerpoint/2010/main" val="289481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Greater Control over Functioning of Multiple Cameras Spread Across Multiple Locations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Health Status Report, User-based Roles and Rights, Summary Report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43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Centralized Control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417733"/>
            <a:ext cx="5029200" cy="284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23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4531" y="1128069"/>
            <a:ext cx="2534915" cy="0"/>
            <a:chOff x="317947" y="1128069"/>
            <a:chExt cx="4939834" cy="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357668" y="1128069"/>
              <a:ext cx="4900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1A3B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7947" y="1128069"/>
              <a:ext cx="19681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D8B8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304912" y="1328008"/>
            <a:ext cx="8458200" cy="914400"/>
            <a:chOff x="495406" y="1371654"/>
            <a:chExt cx="8153188" cy="129536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5406" y="1371654"/>
              <a:ext cx="8153188" cy="1295366"/>
            </a:xfrm>
            <a:prstGeom prst="rect">
              <a:avLst/>
            </a:prstGeom>
            <a:solidFill>
              <a:srgbClr val="01A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tIns="0" bIns="0"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IN" sz="1400" b="1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241" y="1447852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Easy Centralized Monitoring, Easy Viewing of Multiple Cameras on a Single Screen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92241" y="2057436"/>
              <a:ext cx="7970630" cy="5333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E-map, Multi-display, Daily Highlights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714" y="747079"/>
            <a:ext cx="243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0" dirty="0">
                <a:solidFill>
                  <a:srgbClr val="00A6B8"/>
                </a:solidFill>
                <a:latin typeface="+mn-lt"/>
                <a:ea typeface="+mn-ea"/>
              </a:rPr>
              <a:t>Ease of Monitoring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24128" r="3977" b="19307"/>
          <a:stretch/>
        </p:blipFill>
        <p:spPr>
          <a:xfrm>
            <a:off x="2514654" y="2438426"/>
            <a:ext cx="3905956" cy="32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90027"/>
      </p:ext>
    </p:extLst>
  </p:cSld>
  <p:clrMapOvr>
    <a:masterClrMapping/>
  </p:clrMapOvr>
</p:sld>
</file>

<file path=ppt/theme/theme1.xml><?xml version="1.0" encoding="utf-8"?>
<a:theme xmlns:a="http://schemas.openxmlformats.org/drawingml/2006/main" name="13_Office Theme">
  <a:themeElements>
    <a:clrScheme name="1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1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5_Office Theme">
  <a:themeElements>
    <a:clrScheme name="2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5_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2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29150</TotalTime>
  <Pages>0</Pages>
  <Words>1090</Words>
  <Characters>0</Characters>
  <Application>Microsoft Office PowerPoint</Application>
  <DocSecurity>0</DocSecurity>
  <PresentationFormat>On-screen Show (4:3)</PresentationFormat>
  <Lines>0</Lines>
  <Paragraphs>273</Paragraphs>
  <Slides>34</Slides>
  <Notes>27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SimSun</vt:lpstr>
      <vt:lpstr>Arial</vt:lpstr>
      <vt:lpstr>Calibri</vt:lpstr>
      <vt:lpstr>Century Gothic</vt:lpstr>
      <vt:lpstr>Times New Roman</vt:lpstr>
      <vt:lpstr>Wingdings</vt:lpstr>
      <vt:lpstr>13_Office Theme</vt:lpstr>
      <vt:lpstr>25_Office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MatrixComSec Pvt.Ltd.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MatrixComSec Pvt.Ltd.</dc:creator>
  <cp:lastModifiedBy>Nidhi Nair</cp:lastModifiedBy>
  <cp:revision>1978</cp:revision>
  <cp:lastPrinted>2014-12-03T11:38:00Z</cp:lastPrinted>
  <dcterms:created xsi:type="dcterms:W3CDTF">2014-10-29T05:57:00Z</dcterms:created>
  <dcterms:modified xsi:type="dcterms:W3CDTF">2016-12-19T13:41:23Z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1033-9.1.0.4759</vt:lpwstr>
  </property>
</Properties>
</file>