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61" r:id="rId2"/>
    <p:sldId id="378" r:id="rId3"/>
    <p:sldId id="380" r:id="rId4"/>
    <p:sldId id="381" r:id="rId5"/>
    <p:sldId id="382" r:id="rId6"/>
    <p:sldId id="383" r:id="rId7"/>
    <p:sldId id="384" r:id="rId8"/>
    <p:sldId id="385" r:id="rId9"/>
    <p:sldId id="386" r:id="rId10"/>
    <p:sldId id="387" r:id="rId11"/>
    <p:sldId id="388" r:id="rId12"/>
    <p:sldId id="430" r:id="rId13"/>
    <p:sldId id="431" r:id="rId14"/>
    <p:sldId id="389" r:id="rId15"/>
    <p:sldId id="390" r:id="rId16"/>
    <p:sldId id="391" r:id="rId17"/>
    <p:sldId id="392" r:id="rId18"/>
    <p:sldId id="393" r:id="rId19"/>
    <p:sldId id="394" r:id="rId20"/>
    <p:sldId id="395" r:id="rId21"/>
    <p:sldId id="396" r:id="rId22"/>
    <p:sldId id="397" r:id="rId23"/>
    <p:sldId id="398" r:id="rId24"/>
    <p:sldId id="399" r:id="rId25"/>
    <p:sldId id="400" r:id="rId26"/>
    <p:sldId id="401" r:id="rId27"/>
    <p:sldId id="402" r:id="rId28"/>
    <p:sldId id="403" r:id="rId29"/>
    <p:sldId id="404" r:id="rId30"/>
    <p:sldId id="405" r:id="rId31"/>
    <p:sldId id="406" r:id="rId32"/>
    <p:sldId id="407" r:id="rId33"/>
    <p:sldId id="408" r:id="rId34"/>
    <p:sldId id="417" r:id="rId35"/>
    <p:sldId id="418" r:id="rId36"/>
    <p:sldId id="429" r:id="rId37"/>
    <p:sldId id="419" r:id="rId38"/>
    <p:sldId id="422" r:id="rId39"/>
    <p:sldId id="424" r:id="rId40"/>
    <p:sldId id="409" r:id="rId41"/>
    <p:sldId id="410" r:id="rId42"/>
    <p:sldId id="411" r:id="rId43"/>
    <p:sldId id="412" r:id="rId44"/>
    <p:sldId id="413" r:id="rId45"/>
    <p:sldId id="414" r:id="rId46"/>
    <p:sldId id="415" r:id="rId47"/>
    <p:sldId id="416" r:id="rId48"/>
    <p:sldId id="371" r:id="rId49"/>
    <p:sldId id="373" r:id="rId50"/>
    <p:sldId id="374" r:id="rId51"/>
    <p:sldId id="375" r:id="rId52"/>
    <p:sldId id="376" r:id="rId53"/>
    <p:sldId id="377" r:id="rId54"/>
    <p:sldId id="322"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
          <p15:clr>
            <a:srgbClr val="A4A3A4"/>
          </p15:clr>
        </p15:guide>
        <p15:guide id="2" orient="horz" pos="1824">
          <p15:clr>
            <a:srgbClr val="A4A3A4"/>
          </p15:clr>
        </p15:guide>
        <p15:guide id="3" orient="horz" pos="768">
          <p15:clr>
            <a:srgbClr val="A4A3A4"/>
          </p15:clr>
        </p15:guide>
        <p15:guide id="4" pos="1152">
          <p15:clr>
            <a:srgbClr val="A4A3A4"/>
          </p15:clr>
        </p15:guide>
        <p15:guide id="5" pos="8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F98"/>
    <a:srgbClr val="7F7F7F"/>
    <a:srgbClr val="575757"/>
    <a:srgbClr val="424242"/>
    <a:srgbClr val="444444"/>
    <a:srgbClr val="009DAC"/>
    <a:srgbClr val="545454"/>
    <a:srgbClr val="E9EAEC"/>
    <a:srgbClr val="0070C0"/>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32" autoAdjust="0"/>
    <p:restoredTop sz="94660"/>
  </p:normalViewPr>
  <p:slideViewPr>
    <p:cSldViewPr snapToObjects="1">
      <p:cViewPr varScale="1">
        <p:scale>
          <a:sx n="69" d="100"/>
          <a:sy n="69" d="100"/>
        </p:scale>
        <p:origin x="1380" y="60"/>
      </p:cViewPr>
      <p:guideLst>
        <p:guide orient="horz" pos="1152"/>
        <p:guide orient="horz" pos="1824"/>
        <p:guide orient="horz" pos="768"/>
        <p:guide pos="1152"/>
        <p:guide pos="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87CB82-D8CB-4117-8978-E74555A9D525}" type="datetimeFigureOut">
              <a:rPr lang="en-US" smtClean="0"/>
              <a:t>01-Jun-17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C7CC1D-0BC8-43D2-B472-193820285839}" type="slidenum">
              <a:rPr lang="en-US" smtClean="0"/>
              <a:t>‹#›</a:t>
            </a:fld>
            <a:endParaRPr lang="en-US" dirty="0"/>
          </a:p>
        </p:txBody>
      </p:sp>
    </p:spTree>
    <p:extLst>
      <p:ext uri="{BB962C8B-B14F-4D97-AF65-F5344CB8AC3E}">
        <p14:creationId xmlns:p14="http://schemas.microsoft.com/office/powerpoint/2010/main" val="827664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237" name="Shape 2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0631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18</a:t>
            </a:fld>
            <a:endParaRPr lang="en-US" altLang="en-US" sz="1200" dirty="0"/>
          </a:p>
        </p:txBody>
      </p:sp>
    </p:spTree>
    <p:extLst>
      <p:ext uri="{BB962C8B-B14F-4D97-AF65-F5344CB8AC3E}">
        <p14:creationId xmlns:p14="http://schemas.microsoft.com/office/powerpoint/2010/main" val="564636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19</a:t>
            </a:fld>
            <a:endParaRPr lang="en-US" altLang="en-US" sz="1200" dirty="0"/>
          </a:p>
        </p:txBody>
      </p:sp>
    </p:spTree>
    <p:extLst>
      <p:ext uri="{BB962C8B-B14F-4D97-AF65-F5344CB8AC3E}">
        <p14:creationId xmlns:p14="http://schemas.microsoft.com/office/powerpoint/2010/main" val="3461412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20</a:t>
            </a:fld>
            <a:endParaRPr lang="en-US" altLang="en-US" sz="1200" dirty="0"/>
          </a:p>
        </p:txBody>
      </p:sp>
    </p:spTree>
    <p:extLst>
      <p:ext uri="{BB962C8B-B14F-4D97-AF65-F5344CB8AC3E}">
        <p14:creationId xmlns:p14="http://schemas.microsoft.com/office/powerpoint/2010/main" val="1833183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21</a:t>
            </a:fld>
            <a:endParaRPr lang="en-US" altLang="en-US" sz="1200" dirty="0"/>
          </a:p>
        </p:txBody>
      </p:sp>
    </p:spTree>
    <p:extLst>
      <p:ext uri="{BB962C8B-B14F-4D97-AF65-F5344CB8AC3E}">
        <p14:creationId xmlns:p14="http://schemas.microsoft.com/office/powerpoint/2010/main" val="3768208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22</a:t>
            </a:fld>
            <a:endParaRPr lang="en-US" altLang="en-US" sz="1200" dirty="0"/>
          </a:p>
        </p:txBody>
      </p:sp>
    </p:spTree>
    <p:extLst>
      <p:ext uri="{BB962C8B-B14F-4D97-AF65-F5344CB8AC3E}">
        <p14:creationId xmlns:p14="http://schemas.microsoft.com/office/powerpoint/2010/main" val="2261951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23</a:t>
            </a:fld>
            <a:endParaRPr lang="en-US" altLang="en-US" sz="1200" dirty="0"/>
          </a:p>
        </p:txBody>
      </p:sp>
    </p:spTree>
    <p:extLst>
      <p:ext uri="{BB962C8B-B14F-4D97-AF65-F5344CB8AC3E}">
        <p14:creationId xmlns:p14="http://schemas.microsoft.com/office/powerpoint/2010/main" val="3989431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24</a:t>
            </a:fld>
            <a:endParaRPr lang="en-US" altLang="en-US" sz="1200" dirty="0"/>
          </a:p>
        </p:txBody>
      </p:sp>
    </p:spTree>
    <p:extLst>
      <p:ext uri="{BB962C8B-B14F-4D97-AF65-F5344CB8AC3E}">
        <p14:creationId xmlns:p14="http://schemas.microsoft.com/office/powerpoint/2010/main" val="683881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25</a:t>
            </a:fld>
            <a:endParaRPr lang="en-US" altLang="en-US" sz="1200" dirty="0"/>
          </a:p>
        </p:txBody>
      </p:sp>
    </p:spTree>
    <p:extLst>
      <p:ext uri="{BB962C8B-B14F-4D97-AF65-F5344CB8AC3E}">
        <p14:creationId xmlns:p14="http://schemas.microsoft.com/office/powerpoint/2010/main" val="2929335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26</a:t>
            </a:fld>
            <a:endParaRPr lang="en-US" altLang="en-US" sz="1200" dirty="0"/>
          </a:p>
        </p:txBody>
      </p:sp>
    </p:spTree>
    <p:extLst>
      <p:ext uri="{BB962C8B-B14F-4D97-AF65-F5344CB8AC3E}">
        <p14:creationId xmlns:p14="http://schemas.microsoft.com/office/powerpoint/2010/main" val="614567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28</a:t>
            </a:fld>
            <a:endParaRPr lang="en-US" altLang="en-US" sz="1200" dirty="0"/>
          </a:p>
        </p:txBody>
      </p:sp>
    </p:spTree>
    <p:extLst>
      <p:ext uri="{BB962C8B-B14F-4D97-AF65-F5344CB8AC3E}">
        <p14:creationId xmlns:p14="http://schemas.microsoft.com/office/powerpoint/2010/main" val="4116390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6</a:t>
            </a:fld>
            <a:endParaRPr lang="en-US" altLang="en-US" sz="1200" dirty="0"/>
          </a:p>
        </p:txBody>
      </p:sp>
    </p:spTree>
    <p:extLst>
      <p:ext uri="{BB962C8B-B14F-4D97-AF65-F5344CB8AC3E}">
        <p14:creationId xmlns:p14="http://schemas.microsoft.com/office/powerpoint/2010/main" val="4041902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29</a:t>
            </a:fld>
            <a:endParaRPr lang="en-US" altLang="en-US" sz="1200" dirty="0"/>
          </a:p>
        </p:txBody>
      </p:sp>
    </p:spTree>
    <p:extLst>
      <p:ext uri="{BB962C8B-B14F-4D97-AF65-F5344CB8AC3E}">
        <p14:creationId xmlns:p14="http://schemas.microsoft.com/office/powerpoint/2010/main" val="2370008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30</a:t>
            </a:fld>
            <a:endParaRPr lang="en-US" altLang="en-US" sz="1200" dirty="0"/>
          </a:p>
        </p:txBody>
      </p:sp>
    </p:spTree>
    <p:extLst>
      <p:ext uri="{BB962C8B-B14F-4D97-AF65-F5344CB8AC3E}">
        <p14:creationId xmlns:p14="http://schemas.microsoft.com/office/powerpoint/2010/main" val="2721020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31</a:t>
            </a:fld>
            <a:endParaRPr lang="en-US" altLang="en-US" sz="1200" dirty="0"/>
          </a:p>
        </p:txBody>
      </p:sp>
    </p:spTree>
    <p:extLst>
      <p:ext uri="{BB962C8B-B14F-4D97-AF65-F5344CB8AC3E}">
        <p14:creationId xmlns:p14="http://schemas.microsoft.com/office/powerpoint/2010/main" val="1495501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32</a:t>
            </a:fld>
            <a:endParaRPr lang="en-US" altLang="en-US" sz="1200" dirty="0"/>
          </a:p>
        </p:txBody>
      </p:sp>
    </p:spTree>
    <p:extLst>
      <p:ext uri="{BB962C8B-B14F-4D97-AF65-F5344CB8AC3E}">
        <p14:creationId xmlns:p14="http://schemas.microsoft.com/office/powerpoint/2010/main" val="3665900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33</a:t>
            </a:fld>
            <a:endParaRPr lang="en-US" altLang="en-US" sz="1200" dirty="0"/>
          </a:p>
        </p:txBody>
      </p:sp>
    </p:spTree>
    <p:extLst>
      <p:ext uri="{BB962C8B-B14F-4D97-AF65-F5344CB8AC3E}">
        <p14:creationId xmlns:p14="http://schemas.microsoft.com/office/powerpoint/2010/main" val="2222681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35</a:t>
            </a:fld>
            <a:endParaRPr lang="en-US" altLang="en-US" sz="1200" dirty="0"/>
          </a:p>
        </p:txBody>
      </p:sp>
    </p:spTree>
    <p:extLst>
      <p:ext uri="{BB962C8B-B14F-4D97-AF65-F5344CB8AC3E}">
        <p14:creationId xmlns:p14="http://schemas.microsoft.com/office/powerpoint/2010/main" val="2426214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40</a:t>
            </a:fld>
            <a:endParaRPr lang="en-US" altLang="en-US" sz="1200" dirty="0"/>
          </a:p>
        </p:txBody>
      </p:sp>
    </p:spTree>
    <p:extLst>
      <p:ext uri="{BB962C8B-B14F-4D97-AF65-F5344CB8AC3E}">
        <p14:creationId xmlns:p14="http://schemas.microsoft.com/office/powerpoint/2010/main" val="2775080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42</a:t>
            </a:fld>
            <a:endParaRPr lang="en-US" altLang="en-US" sz="1200" dirty="0"/>
          </a:p>
        </p:txBody>
      </p:sp>
    </p:spTree>
    <p:extLst>
      <p:ext uri="{BB962C8B-B14F-4D97-AF65-F5344CB8AC3E}">
        <p14:creationId xmlns:p14="http://schemas.microsoft.com/office/powerpoint/2010/main" val="1478950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Add video of investigator and e-map</a:t>
            </a:r>
          </a:p>
          <a:p>
            <a:endParaRPr lang="en-US" dirty="0"/>
          </a:p>
        </p:txBody>
      </p:sp>
      <p:sp>
        <p:nvSpPr>
          <p:cNvPr id="4" name="Slide Number Placeholder 3"/>
          <p:cNvSpPr>
            <a:spLocks noGrp="1"/>
          </p:cNvSpPr>
          <p:nvPr>
            <p:ph type="sldNum" sz="quarter" idx="10"/>
          </p:nvPr>
        </p:nvSpPr>
        <p:spPr/>
        <p:txBody>
          <a:bodyPr/>
          <a:lstStyle/>
          <a:p>
            <a:fld id="{90F903B7-0926-4034-9B34-309715D720AE}" type="slidenum">
              <a:rPr lang="en-US" smtClean="0"/>
              <a:t>44</a:t>
            </a:fld>
            <a:endParaRPr lang="en-US" dirty="0"/>
          </a:p>
        </p:txBody>
      </p:sp>
    </p:spTree>
    <p:extLst>
      <p:ext uri="{BB962C8B-B14F-4D97-AF65-F5344CB8AC3E}">
        <p14:creationId xmlns:p14="http://schemas.microsoft.com/office/powerpoint/2010/main" val="2610058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F903B7-0926-4034-9B34-309715D720AE}" type="slidenum">
              <a:rPr lang="en-US" smtClean="0"/>
              <a:t>45</a:t>
            </a:fld>
            <a:endParaRPr lang="en-US" dirty="0"/>
          </a:p>
        </p:txBody>
      </p:sp>
    </p:spTree>
    <p:extLst>
      <p:ext uri="{BB962C8B-B14F-4D97-AF65-F5344CB8AC3E}">
        <p14:creationId xmlns:p14="http://schemas.microsoft.com/office/powerpoint/2010/main" val="275098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7</a:t>
            </a:fld>
            <a:endParaRPr lang="en-US" altLang="en-US" sz="1200" dirty="0"/>
          </a:p>
        </p:txBody>
      </p:sp>
    </p:spTree>
    <p:extLst>
      <p:ext uri="{BB962C8B-B14F-4D97-AF65-F5344CB8AC3E}">
        <p14:creationId xmlns:p14="http://schemas.microsoft.com/office/powerpoint/2010/main" val="474188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F903B7-0926-4034-9B34-309715D720AE}" type="slidenum">
              <a:rPr lang="en-US" smtClean="0"/>
              <a:t>46</a:t>
            </a:fld>
            <a:endParaRPr lang="en-US" dirty="0"/>
          </a:p>
        </p:txBody>
      </p:sp>
    </p:spTree>
    <p:extLst>
      <p:ext uri="{BB962C8B-B14F-4D97-AF65-F5344CB8AC3E}">
        <p14:creationId xmlns:p14="http://schemas.microsoft.com/office/powerpoint/2010/main" val="2001849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F903B7-0926-4034-9B34-309715D720AE}" type="slidenum">
              <a:rPr lang="en-US" smtClean="0"/>
              <a:t>47</a:t>
            </a:fld>
            <a:endParaRPr lang="en-US" dirty="0"/>
          </a:p>
        </p:txBody>
      </p:sp>
    </p:spTree>
    <p:extLst>
      <p:ext uri="{BB962C8B-B14F-4D97-AF65-F5344CB8AC3E}">
        <p14:creationId xmlns:p14="http://schemas.microsoft.com/office/powerpoint/2010/main" val="121785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59" name="Shape 1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0287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70" name="Shape 1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8740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08621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6" name="Shape 1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2121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2191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8</a:t>
            </a:fld>
            <a:endParaRPr lang="en-US" altLang="en-US" sz="1200" dirty="0"/>
          </a:p>
        </p:txBody>
      </p:sp>
    </p:spTree>
    <p:extLst>
      <p:ext uri="{BB962C8B-B14F-4D97-AF65-F5344CB8AC3E}">
        <p14:creationId xmlns:p14="http://schemas.microsoft.com/office/powerpoint/2010/main" val="3160350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9</a:t>
            </a:fld>
            <a:endParaRPr lang="en-US" altLang="en-US" sz="1200" dirty="0"/>
          </a:p>
        </p:txBody>
      </p:sp>
    </p:spTree>
    <p:extLst>
      <p:ext uri="{BB962C8B-B14F-4D97-AF65-F5344CB8AC3E}">
        <p14:creationId xmlns:p14="http://schemas.microsoft.com/office/powerpoint/2010/main" val="2790436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11</a:t>
            </a:fld>
            <a:endParaRPr lang="en-US" altLang="en-US" sz="1200" dirty="0"/>
          </a:p>
        </p:txBody>
      </p:sp>
    </p:spTree>
    <p:extLst>
      <p:ext uri="{BB962C8B-B14F-4D97-AF65-F5344CB8AC3E}">
        <p14:creationId xmlns:p14="http://schemas.microsoft.com/office/powerpoint/2010/main" val="1708666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15</a:t>
            </a:fld>
            <a:endParaRPr lang="en-US" altLang="en-US" sz="1200" dirty="0"/>
          </a:p>
        </p:txBody>
      </p:sp>
    </p:spTree>
    <p:extLst>
      <p:ext uri="{BB962C8B-B14F-4D97-AF65-F5344CB8AC3E}">
        <p14:creationId xmlns:p14="http://schemas.microsoft.com/office/powerpoint/2010/main" val="2636054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16</a:t>
            </a:fld>
            <a:endParaRPr lang="en-US" altLang="en-US" sz="1200" dirty="0"/>
          </a:p>
        </p:txBody>
      </p:sp>
    </p:spTree>
    <p:extLst>
      <p:ext uri="{BB962C8B-B14F-4D97-AF65-F5344CB8AC3E}">
        <p14:creationId xmlns:p14="http://schemas.microsoft.com/office/powerpoint/2010/main" val="1907237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04602-C881-42B6-9236-DF5F30583554}" type="slidenum">
              <a:rPr lang="en-US" altLang="en-US" smtClean="0"/>
              <a:pPr>
                <a:defRPr/>
              </a:pPr>
              <a:t>17</a:t>
            </a:fld>
            <a:endParaRPr lang="en-US" altLang="en-US" sz="1200" dirty="0"/>
          </a:p>
        </p:txBody>
      </p:sp>
    </p:spTree>
    <p:extLst>
      <p:ext uri="{BB962C8B-B14F-4D97-AF65-F5344CB8AC3E}">
        <p14:creationId xmlns:p14="http://schemas.microsoft.com/office/powerpoint/2010/main" val="1741754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59E771-879C-4707-9696-33FE17AC9765}" type="datetimeFigureOut">
              <a:rPr lang="en-US" smtClean="0"/>
              <a:t>01-Jun-17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B4DB86-C360-4A1B-9204-EAC3DBCFA4BF}" type="slidenum">
              <a:rPr lang="en-US" smtClean="0"/>
              <a:t>‹#›</a:t>
            </a:fld>
            <a:endParaRPr lang="en-US" dirty="0"/>
          </a:p>
        </p:txBody>
      </p:sp>
    </p:spTree>
    <p:extLst>
      <p:ext uri="{BB962C8B-B14F-4D97-AF65-F5344CB8AC3E}">
        <p14:creationId xmlns:p14="http://schemas.microsoft.com/office/powerpoint/2010/main" val="561894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59E771-879C-4707-9696-33FE17AC9765}" type="datetimeFigureOut">
              <a:rPr lang="en-US" smtClean="0"/>
              <a:t>01-Jun-17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B4DB86-C360-4A1B-9204-EAC3DBCFA4BF}" type="slidenum">
              <a:rPr lang="en-US" smtClean="0"/>
              <a:t>‹#›</a:t>
            </a:fld>
            <a:endParaRPr lang="en-US" dirty="0"/>
          </a:p>
        </p:txBody>
      </p:sp>
      <p:sp>
        <p:nvSpPr>
          <p:cNvPr id="8" name="Title 1"/>
          <p:cNvSpPr txBox="1">
            <a:spLocks/>
          </p:cNvSpPr>
          <p:nvPr userDrawn="1"/>
        </p:nvSpPr>
        <p:spPr>
          <a:xfrm>
            <a:off x="457200" y="294311"/>
            <a:ext cx="8229600" cy="639762"/>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705176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59E771-879C-4707-9696-33FE17AC9765}" type="datetimeFigureOut">
              <a:rPr lang="en-US" smtClean="0"/>
              <a:t>01-Jun-17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B4DB86-C360-4A1B-9204-EAC3DBCFA4BF}" type="slidenum">
              <a:rPr lang="en-US" smtClean="0"/>
              <a:t>‹#›</a:t>
            </a:fld>
            <a:endParaRPr lang="en-US" dirty="0"/>
          </a:p>
        </p:txBody>
      </p:sp>
      <p:sp>
        <p:nvSpPr>
          <p:cNvPr id="8" name="Title 1"/>
          <p:cNvSpPr txBox="1">
            <a:spLocks/>
          </p:cNvSpPr>
          <p:nvPr userDrawn="1"/>
        </p:nvSpPr>
        <p:spPr>
          <a:xfrm>
            <a:off x="457200" y="294311"/>
            <a:ext cx="8229600" cy="639762"/>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617702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2"/>
          <p:cNvSpPr>
            <a:spLocks noGrp="1" noChangeArrowheads="1"/>
          </p:cNvSpPr>
          <p:nvPr>
            <p:ph type="dt" sz="half" idx="10"/>
          </p:nvPr>
        </p:nvSpPr>
        <p:spPr>
          <a:ln/>
        </p:spPr>
        <p:txBody>
          <a:bodyPr/>
          <a:lstStyle>
            <a:lvl1pPr>
              <a:defRPr/>
            </a:lvl1pPr>
          </a:lstStyle>
          <a:p>
            <a:pPr>
              <a:defRPr/>
            </a:pPr>
            <a:fld id="{C53D7A07-3418-4546-95EB-B6466D6A6E5B}" type="datetime1">
              <a:rPr lang="en-US" altLang="en-US"/>
              <a:pPr>
                <a:defRPr/>
              </a:pPr>
              <a:t>01-Jun-17</a:t>
            </a:fld>
            <a:endParaRPr lang="en-US" altLang="en-US" sz="1800" dirty="0">
              <a:solidFill>
                <a:schemeClr val="tx1"/>
              </a:solidFill>
            </a:endParaRPr>
          </a:p>
        </p:txBody>
      </p:sp>
      <p:sp>
        <p:nvSpPr>
          <p:cNvPr id="3" name="Footer Placeholder 3"/>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Slide Number Placeholder 4"/>
          <p:cNvSpPr>
            <a:spLocks noGrp="1" noChangeArrowheads="1"/>
          </p:cNvSpPr>
          <p:nvPr>
            <p:ph type="sldNum" sz="quarter" idx="12"/>
          </p:nvPr>
        </p:nvSpPr>
        <p:spPr>
          <a:ln/>
        </p:spPr>
        <p:txBody>
          <a:bodyPr/>
          <a:lstStyle>
            <a:lvl1pPr>
              <a:defRPr/>
            </a:lvl1pPr>
          </a:lstStyle>
          <a:p>
            <a:pPr>
              <a:defRPr/>
            </a:pPr>
            <a:fld id="{97E3DC20-1F34-4BB1-BD6E-B54D3AD1A142}" type="slidenum">
              <a:rPr lang="en-US" altLang="en-US"/>
              <a:pPr>
                <a:defRPr/>
              </a:pPr>
              <a:t>‹#›</a:t>
            </a:fld>
            <a:endParaRPr lang="en-US" altLang="en-US" sz="1800" dirty="0">
              <a:solidFill>
                <a:schemeClr val="tx1"/>
              </a:solidFill>
            </a:endParaRPr>
          </a:p>
        </p:txBody>
      </p:sp>
    </p:spTree>
    <p:extLst>
      <p:ext uri="{BB962C8B-B14F-4D97-AF65-F5344CB8AC3E}">
        <p14:creationId xmlns:p14="http://schemas.microsoft.com/office/powerpoint/2010/main" val="2766157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a:defRPr/>
            </a:pPr>
            <a:fld id="{1FCD01DA-C7EF-4670-91AC-706BDFBD466E}" type="datetime1">
              <a:rPr lang="en-US" altLang="en-US"/>
              <a:pPr>
                <a:defRPr/>
              </a:pPr>
              <a:t>01-Jun-17</a:t>
            </a:fld>
            <a:endParaRPr lang="en-US" altLang="en-US" sz="1800" dirty="0">
              <a:solidFill>
                <a:schemeClr val="tx1"/>
              </a:solidFill>
            </a:endParaRPr>
          </a:p>
        </p:txBody>
      </p:sp>
      <p:sp>
        <p:nvSpPr>
          <p:cNvPr id="5" name="Footer Placeholder 4"/>
          <p:cNvSpPr>
            <a:spLocks noGrp="1" noChangeArrowheads="1"/>
          </p:cNvSpPr>
          <p:nvPr>
            <p:ph type="ftr" sz="quarter" idx="11"/>
          </p:nvPr>
        </p:nvSpPr>
        <p:spPr>
          <a:ln/>
        </p:spPr>
        <p:txBody>
          <a:bodyPr/>
          <a:lstStyle>
            <a:lvl1pPr>
              <a:defRPr/>
            </a:lvl1pPr>
          </a:lstStyle>
          <a:p>
            <a:pPr>
              <a:defRPr/>
            </a:pPr>
            <a:endParaRPr lang="en-US" altLang="en-US"/>
          </a:p>
        </p:txBody>
      </p:sp>
      <p:sp>
        <p:nvSpPr>
          <p:cNvPr id="6" name="Slide Number Placeholder 5"/>
          <p:cNvSpPr>
            <a:spLocks noGrp="1" noChangeArrowheads="1"/>
          </p:cNvSpPr>
          <p:nvPr>
            <p:ph type="sldNum" sz="quarter" idx="12"/>
          </p:nvPr>
        </p:nvSpPr>
        <p:spPr>
          <a:ln/>
        </p:spPr>
        <p:txBody>
          <a:bodyPr/>
          <a:lstStyle>
            <a:lvl1pPr>
              <a:defRPr/>
            </a:lvl1pPr>
          </a:lstStyle>
          <a:p>
            <a:pPr>
              <a:defRPr/>
            </a:pPr>
            <a:fld id="{8768F2AF-F8A9-49F3-B8D0-5F3D62D30C3B}" type="slidenum">
              <a:rPr lang="en-US" altLang="en-US"/>
              <a:pPr>
                <a:defRPr/>
              </a:pPr>
              <a:t>‹#›</a:t>
            </a:fld>
            <a:endParaRPr lang="en-US" altLang="en-US" sz="1800" dirty="0">
              <a:solidFill>
                <a:schemeClr val="tx1"/>
              </a:solidFill>
            </a:endParaRPr>
          </a:p>
        </p:txBody>
      </p:sp>
    </p:spTree>
    <p:extLst>
      <p:ext uri="{BB962C8B-B14F-4D97-AF65-F5344CB8AC3E}">
        <p14:creationId xmlns:p14="http://schemas.microsoft.com/office/powerpoint/2010/main" val="2566358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4311"/>
            <a:ext cx="8229600" cy="639762"/>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59E771-879C-4707-9696-33FE17AC9765}" type="datetimeFigureOut">
              <a:rPr lang="en-US" smtClean="0"/>
              <a:t>01-Jun-17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B4DB86-C360-4A1B-9204-EAC3DBCFA4BF}" type="slidenum">
              <a:rPr lang="en-US" smtClean="0"/>
              <a:t>‹#›</a:t>
            </a:fld>
            <a:endParaRPr lang="en-US" dirty="0"/>
          </a:p>
        </p:txBody>
      </p:sp>
    </p:spTree>
    <p:extLst>
      <p:ext uri="{BB962C8B-B14F-4D97-AF65-F5344CB8AC3E}">
        <p14:creationId xmlns:p14="http://schemas.microsoft.com/office/powerpoint/2010/main" val="58942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59E771-879C-4707-9696-33FE17AC9765}" type="datetimeFigureOut">
              <a:rPr lang="en-US" smtClean="0"/>
              <a:t>01-Jun-17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B4DB86-C360-4A1B-9204-EAC3DBCFA4BF}" type="slidenum">
              <a:rPr lang="en-US" smtClean="0"/>
              <a:t>‹#›</a:t>
            </a:fld>
            <a:endParaRPr lang="en-US" dirty="0"/>
          </a:p>
        </p:txBody>
      </p:sp>
      <p:sp>
        <p:nvSpPr>
          <p:cNvPr id="8" name="Title 1"/>
          <p:cNvSpPr txBox="1">
            <a:spLocks/>
          </p:cNvSpPr>
          <p:nvPr userDrawn="1"/>
        </p:nvSpPr>
        <p:spPr>
          <a:xfrm>
            <a:off x="457200" y="294311"/>
            <a:ext cx="8229600" cy="639762"/>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445169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25690" y="2514600"/>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59E771-879C-4707-9696-33FE17AC9765}" type="datetimeFigureOut">
              <a:rPr lang="en-US" smtClean="0"/>
              <a:t>01-Jun-17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B4DB86-C360-4A1B-9204-EAC3DBCFA4BF}" type="slidenum">
              <a:rPr lang="en-US" smtClean="0"/>
              <a:t>‹#›</a:t>
            </a:fld>
            <a:endParaRPr lang="en-US" dirty="0"/>
          </a:p>
        </p:txBody>
      </p:sp>
      <p:sp>
        <p:nvSpPr>
          <p:cNvPr id="9" name="Title 1"/>
          <p:cNvSpPr txBox="1">
            <a:spLocks/>
          </p:cNvSpPr>
          <p:nvPr userDrawn="1"/>
        </p:nvSpPr>
        <p:spPr>
          <a:xfrm>
            <a:off x="457200" y="294311"/>
            <a:ext cx="8229600" cy="639762"/>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66241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59E771-879C-4707-9696-33FE17AC9765}" type="datetimeFigureOut">
              <a:rPr lang="en-US" smtClean="0"/>
              <a:t>01-Jun-17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0B4DB86-C360-4A1B-9204-EAC3DBCFA4BF}" type="slidenum">
              <a:rPr lang="en-US" smtClean="0"/>
              <a:t>‹#›</a:t>
            </a:fld>
            <a:endParaRPr lang="en-US" dirty="0"/>
          </a:p>
        </p:txBody>
      </p:sp>
      <p:sp>
        <p:nvSpPr>
          <p:cNvPr id="11" name="Title 1"/>
          <p:cNvSpPr txBox="1">
            <a:spLocks/>
          </p:cNvSpPr>
          <p:nvPr userDrawn="1"/>
        </p:nvSpPr>
        <p:spPr>
          <a:xfrm>
            <a:off x="457200" y="294311"/>
            <a:ext cx="8229600" cy="639762"/>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419526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59E771-879C-4707-9696-33FE17AC9765}" type="datetimeFigureOut">
              <a:rPr lang="en-US" smtClean="0"/>
              <a:t>01-Jun-17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0B4DB86-C360-4A1B-9204-EAC3DBCFA4BF}" type="slidenum">
              <a:rPr lang="en-US" smtClean="0"/>
              <a:t>‹#›</a:t>
            </a:fld>
            <a:endParaRPr lang="en-US" dirty="0"/>
          </a:p>
        </p:txBody>
      </p:sp>
      <p:sp>
        <p:nvSpPr>
          <p:cNvPr id="7" name="Title 1"/>
          <p:cNvSpPr txBox="1">
            <a:spLocks/>
          </p:cNvSpPr>
          <p:nvPr userDrawn="1"/>
        </p:nvSpPr>
        <p:spPr>
          <a:xfrm>
            <a:off x="457200" y="294311"/>
            <a:ext cx="8229600" cy="639762"/>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548805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9E771-879C-4707-9696-33FE17AC9765}" type="datetimeFigureOut">
              <a:rPr lang="en-US" smtClean="0"/>
              <a:t>01-Jun-17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0B4DB86-C360-4A1B-9204-EAC3DBCFA4BF}" type="slidenum">
              <a:rPr lang="en-US" smtClean="0"/>
              <a:t>‹#›</a:t>
            </a:fld>
            <a:endParaRPr lang="en-US" dirty="0"/>
          </a:p>
        </p:txBody>
      </p:sp>
      <p:sp>
        <p:nvSpPr>
          <p:cNvPr id="6" name="Title 1"/>
          <p:cNvSpPr>
            <a:spLocks noGrp="1"/>
          </p:cNvSpPr>
          <p:nvPr>
            <p:ph type="title"/>
          </p:nvPr>
        </p:nvSpPr>
        <p:spPr>
          <a:xfrm>
            <a:off x="457200" y="294311"/>
            <a:ext cx="8229600" cy="639762"/>
          </a:xfrm>
        </p:spPr>
        <p:txBody>
          <a:bodyPr/>
          <a:lstStyle/>
          <a:p>
            <a:r>
              <a:rPr lang="en-US"/>
              <a:t>Click to edit Master title style</a:t>
            </a:r>
          </a:p>
        </p:txBody>
      </p:sp>
    </p:spTree>
    <p:extLst>
      <p:ext uri="{BB962C8B-B14F-4D97-AF65-F5344CB8AC3E}">
        <p14:creationId xmlns:p14="http://schemas.microsoft.com/office/powerpoint/2010/main" val="3263769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59E771-879C-4707-9696-33FE17AC9765}" type="datetimeFigureOut">
              <a:rPr lang="en-US" smtClean="0"/>
              <a:t>01-Jun-17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B4DB86-C360-4A1B-9204-EAC3DBCFA4BF}" type="slidenum">
              <a:rPr lang="en-US" smtClean="0"/>
              <a:t>‹#›</a:t>
            </a:fld>
            <a:endParaRPr lang="en-US" dirty="0"/>
          </a:p>
        </p:txBody>
      </p:sp>
      <p:sp>
        <p:nvSpPr>
          <p:cNvPr id="9" name="Title 1"/>
          <p:cNvSpPr txBox="1">
            <a:spLocks/>
          </p:cNvSpPr>
          <p:nvPr userDrawn="1"/>
        </p:nvSpPr>
        <p:spPr>
          <a:xfrm>
            <a:off x="457200" y="294311"/>
            <a:ext cx="8229600" cy="639762"/>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183607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59E771-879C-4707-9696-33FE17AC9765}" type="datetimeFigureOut">
              <a:rPr lang="en-US" smtClean="0"/>
              <a:t>01-Jun-17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B4DB86-C360-4A1B-9204-EAC3DBCFA4BF}" type="slidenum">
              <a:rPr lang="en-US" smtClean="0"/>
              <a:t>‹#›</a:t>
            </a:fld>
            <a:endParaRPr lang="en-US" dirty="0"/>
          </a:p>
        </p:txBody>
      </p:sp>
      <p:sp>
        <p:nvSpPr>
          <p:cNvPr id="9" name="Title 1"/>
          <p:cNvSpPr txBox="1">
            <a:spLocks/>
          </p:cNvSpPr>
          <p:nvPr userDrawn="1"/>
        </p:nvSpPr>
        <p:spPr>
          <a:xfrm>
            <a:off x="457200" y="294311"/>
            <a:ext cx="8229600" cy="639762"/>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4148587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9E771-879C-4707-9696-33FE17AC9765}" type="datetimeFigureOut">
              <a:rPr lang="en-US" smtClean="0"/>
              <a:t>01-Jun-17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B4DB86-C360-4A1B-9204-EAC3DBCFA4BF}" type="slidenum">
              <a:rPr lang="en-US" smtClean="0"/>
              <a:t>‹#›</a:t>
            </a:fld>
            <a:endParaRPr lang="en-US" dirty="0"/>
          </a:p>
        </p:txBody>
      </p:sp>
    </p:spTree>
    <p:extLst>
      <p:ext uri="{BB962C8B-B14F-4D97-AF65-F5344CB8AC3E}">
        <p14:creationId xmlns:p14="http://schemas.microsoft.com/office/powerpoint/2010/main" val="2169541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2.xml"/><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30.jp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34.jp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png"/><Relationship Id="rId5" Type="http://schemas.openxmlformats.org/officeDocument/2006/relationships/image" Target="../media/image38.pn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3.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45.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46.png"/><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3.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gi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gif"/><Relationship Id="rId9"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017" y="-6927"/>
            <a:ext cx="9103965" cy="6858000"/>
          </a:xfrm>
          <a:prstGeom prst="rect">
            <a:avLst/>
          </a:prstGeom>
        </p:spPr>
      </p:pic>
      <p:sp>
        <p:nvSpPr>
          <p:cNvPr id="11" name="Rectangle 10"/>
          <p:cNvSpPr/>
          <p:nvPr/>
        </p:nvSpPr>
        <p:spPr>
          <a:xfrm>
            <a:off x="0" y="4800600"/>
            <a:ext cx="7239000" cy="1447800"/>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path path="circle">
              <a:fillToRect l="100000" b="100000"/>
            </a:path>
            <a:tileRect t="-100000" r="-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2" name="Title 1"/>
          <p:cNvSpPr txBox="1">
            <a:spLocks/>
          </p:cNvSpPr>
          <p:nvPr/>
        </p:nvSpPr>
        <p:spPr>
          <a:xfrm>
            <a:off x="2971800" y="4962525"/>
            <a:ext cx="42672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chemeClr val="bg1"/>
                </a:solidFill>
                <a:latin typeface="+mn-lt"/>
              </a:rPr>
              <a:t>ENTERPRISE</a:t>
            </a:r>
          </a:p>
          <a:p>
            <a:pPr algn="l"/>
            <a:r>
              <a:rPr lang="en-US" sz="2400" b="1" dirty="0">
                <a:solidFill>
                  <a:schemeClr val="bg1"/>
                </a:solidFill>
                <a:latin typeface="+mn-lt"/>
              </a:rPr>
              <a:t>IP VIDEO SURVEILLANCE SOLUTIONS</a:t>
            </a:r>
          </a:p>
        </p:txBody>
      </p:sp>
      <p:sp>
        <p:nvSpPr>
          <p:cNvPr id="13" name="Rectangle 12"/>
          <p:cNvSpPr/>
          <p:nvPr/>
        </p:nvSpPr>
        <p:spPr>
          <a:xfrm>
            <a:off x="0" y="4800600"/>
            <a:ext cx="2514600" cy="14478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5174577"/>
            <a:ext cx="1785169" cy="699845"/>
          </a:xfrm>
          <a:prstGeom prst="rect">
            <a:avLst/>
          </a:prstGeom>
        </p:spPr>
      </p:pic>
    </p:spTree>
    <p:extLst>
      <p:ext uri="{BB962C8B-B14F-4D97-AF65-F5344CB8AC3E}">
        <p14:creationId xmlns:p14="http://schemas.microsoft.com/office/powerpoint/2010/main" val="175818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239000" y="0"/>
            <a:ext cx="16764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144000" cy="7162800"/>
          </a:xfrm>
          <a:prstGeom prst="rect">
            <a:avLst/>
          </a:prstGeom>
        </p:spPr>
      </p:pic>
      <p:sp>
        <p:nvSpPr>
          <p:cNvPr id="11" name="Rectangle 10"/>
          <p:cNvSpPr/>
          <p:nvPr/>
        </p:nvSpPr>
        <p:spPr>
          <a:xfrm>
            <a:off x="0" y="4800600"/>
            <a:ext cx="7239000" cy="1447800"/>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path path="circle">
              <a:fillToRect l="50000" t="50000" r="50000" b="50000"/>
            </a:path>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2" name="Title 1"/>
          <p:cNvSpPr txBox="1">
            <a:spLocks/>
          </p:cNvSpPr>
          <p:nvPr/>
        </p:nvSpPr>
        <p:spPr>
          <a:xfrm>
            <a:off x="3200400" y="4962525"/>
            <a:ext cx="3048000" cy="1066800"/>
          </a:xfrm>
          <a:prstGeom prst="rect">
            <a:avLst/>
          </a:prstGeom>
        </p:spPr>
        <p:txBody>
          <a:bodyPr vert="horz" lIns="91440" tIns="45720" rIns="91440" bIns="45720" rtlCol="0" anchor="ctr">
            <a:noAutofit/>
          </a:bodyPr>
          <a:lstStyle>
            <a:defPPr>
              <a:defRPr lang="en-US"/>
            </a:defPPr>
            <a:lvl1pPr>
              <a:spcBef>
                <a:spcPct val="0"/>
              </a:spcBef>
              <a:buNone/>
              <a:defRPr sz="2400" b="1">
                <a:solidFill>
                  <a:schemeClr val="bg1"/>
                </a:solidFill>
                <a:ea typeface="+mj-ea"/>
                <a:cs typeface="+mj-cs"/>
              </a:defRPr>
            </a:lvl1pPr>
          </a:lstStyle>
          <a:p>
            <a:r>
              <a:rPr lang="en-US" dirty="0"/>
              <a:t>MATRIX SATATYA USP</a:t>
            </a:r>
          </a:p>
        </p:txBody>
      </p:sp>
      <p:sp>
        <p:nvSpPr>
          <p:cNvPr id="13" name="Rectangle 12"/>
          <p:cNvSpPr/>
          <p:nvPr/>
        </p:nvSpPr>
        <p:spPr>
          <a:xfrm>
            <a:off x="0" y="4800600"/>
            <a:ext cx="2514600" cy="14478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5174577"/>
            <a:ext cx="1785169" cy="699845"/>
          </a:xfrm>
          <a:prstGeom prst="rect">
            <a:avLst/>
          </a:prstGeom>
        </p:spPr>
      </p:pic>
    </p:spTree>
    <p:extLst>
      <p:ext uri="{BB962C8B-B14F-4D97-AF65-F5344CB8AC3E}">
        <p14:creationId xmlns:p14="http://schemas.microsoft.com/office/powerpoint/2010/main" val="2832107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228714" y="1676504"/>
            <a:ext cx="9753344" cy="3962296"/>
            <a:chOff x="228600" y="819150"/>
            <a:chExt cx="8708030" cy="3581400"/>
          </a:xfrm>
        </p:grpSpPr>
        <p:sp>
          <p:nvSpPr>
            <p:cNvPr id="54" name="Rectangle 11"/>
            <p:cNvSpPr>
              <a:spLocks noChangeArrowheads="1"/>
            </p:cNvSpPr>
            <p:nvPr/>
          </p:nvSpPr>
          <p:spPr bwMode="auto">
            <a:xfrm>
              <a:off x="946143" y="991187"/>
              <a:ext cx="7990487" cy="226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defRPr/>
              </a:pPr>
              <a:endParaRPr lang="en-US" sz="1600" dirty="0">
                <a:latin typeface="+mj-lt"/>
              </a:endParaRPr>
            </a:p>
          </p:txBody>
        </p:sp>
        <p:grpSp>
          <p:nvGrpSpPr>
            <p:cNvPr id="55" name="Group 3"/>
            <p:cNvGrpSpPr>
              <a:grpSpLocks/>
            </p:cNvGrpSpPr>
            <p:nvPr/>
          </p:nvGrpSpPr>
          <p:grpSpPr bwMode="auto">
            <a:xfrm>
              <a:off x="381000" y="819150"/>
              <a:ext cx="7564582" cy="1005777"/>
              <a:chOff x="609704" y="1219258"/>
              <a:chExt cx="8000790" cy="1069848"/>
            </a:xfrm>
          </p:grpSpPr>
          <p:sp>
            <p:nvSpPr>
              <p:cNvPr id="77" name="Arrow: Pentagon 1"/>
              <p:cNvSpPr>
                <a:spLocks noChangeArrowheads="1"/>
              </p:cNvSpPr>
              <p:nvPr/>
            </p:nvSpPr>
            <p:spPr bwMode="auto">
              <a:xfrm>
                <a:off x="609704" y="1371654"/>
                <a:ext cx="8000790" cy="761980"/>
              </a:xfrm>
              <a:prstGeom prst="homePlate">
                <a:avLst>
                  <a:gd name="adj" fmla="val 50021"/>
                </a:avLst>
              </a:prstGeom>
              <a:gradFill flip="none" rotWithShape="1">
                <a:gsLst>
                  <a:gs pos="0">
                    <a:srgbClr val="545454">
                      <a:tint val="66000"/>
                      <a:satMod val="160000"/>
                    </a:srgbClr>
                  </a:gs>
                  <a:gs pos="50000">
                    <a:srgbClr val="545454">
                      <a:tint val="44500"/>
                      <a:satMod val="160000"/>
                    </a:srgbClr>
                  </a:gs>
                  <a:gs pos="100000">
                    <a:srgbClr val="545454">
                      <a:tint val="23500"/>
                      <a:satMod val="160000"/>
                    </a:srgbClr>
                  </a:gs>
                </a:gsLst>
                <a:lin ang="0" scaled="1"/>
                <a:tileRect/>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800" dirty="0">
                  <a:latin typeface="Arial" panose="020B0604020202020204" pitchFamily="34" charset="0"/>
                </a:endParaRPr>
              </a:p>
            </p:txBody>
          </p:sp>
          <p:sp>
            <p:nvSpPr>
              <p:cNvPr id="78" name="Oval 2"/>
              <p:cNvSpPr>
                <a:spLocks noChangeArrowheads="1"/>
              </p:cNvSpPr>
              <p:nvPr/>
            </p:nvSpPr>
            <p:spPr bwMode="auto">
              <a:xfrm>
                <a:off x="873466" y="1219258"/>
                <a:ext cx="1066772" cy="1069848"/>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800" dirty="0">
                  <a:latin typeface="Arial" panose="020B0604020202020204" pitchFamily="34" charset="0"/>
                </a:endParaRPr>
              </a:p>
            </p:txBody>
          </p:sp>
          <p:sp>
            <p:nvSpPr>
              <p:cNvPr id="79" name="Arrow: Pentagon 78"/>
              <p:cNvSpPr/>
              <p:nvPr/>
            </p:nvSpPr>
            <p:spPr bwMode="auto">
              <a:xfrm>
                <a:off x="685902" y="1447831"/>
                <a:ext cx="7824583" cy="609528"/>
              </a:xfrm>
              <a:prstGeom prst="homePlate">
                <a:avLst/>
              </a:prstGeom>
              <a:solidFill>
                <a:schemeClr val="bg1">
                  <a:alpha val="20000"/>
                </a:schemeClr>
              </a:solidFill>
              <a:ln w="9525" cap="flat" cmpd="sng" algn="ctr">
                <a:noFill/>
                <a:prstDash val="solid"/>
                <a:round/>
                <a:headEnd type="none" w="med" len="med"/>
                <a:tailEnd type="none" w="med" len="med"/>
              </a:ln>
              <a:effectLst/>
              <a:extLst/>
            </p:spPr>
            <p:txBody>
              <a:bodyPr anchor="ctr"/>
              <a:lstStyle/>
              <a:p>
                <a:pPr>
                  <a:buFont typeface="Arial" panose="020B0604020202020204" pitchFamily="34" charset="0"/>
                  <a:buNone/>
                  <a:defRPr/>
                </a:pPr>
                <a:r>
                  <a:rPr lang="en-US" sz="1600" dirty="0">
                    <a:latin typeface="+mn-lt"/>
                    <a:cs typeface="Arial" panose="020B0604020202020204" pitchFamily="34" charset="0"/>
                  </a:rPr>
                  <a:t>                              </a:t>
                </a:r>
                <a:r>
                  <a:rPr lang="en-US" sz="1600" b="1" dirty="0">
                    <a:latin typeface="+mn-lt"/>
                    <a:cs typeface="Arial" panose="020B0604020202020204" pitchFamily="34" charset="0"/>
                  </a:rPr>
                  <a:t>Scalable: </a:t>
                </a:r>
                <a:r>
                  <a:rPr lang="en-US" sz="1600" dirty="0">
                    <a:latin typeface="+mn-lt"/>
                    <a:cs typeface="Arial" panose="020B0604020202020204" pitchFamily="34" charset="0"/>
                  </a:rPr>
                  <a:t>1,00,000 Cameras, 10,000 Devices, 1,000 Recording Servers </a:t>
                </a:r>
              </a:p>
            </p:txBody>
          </p:sp>
        </p:grpSp>
        <p:grpSp>
          <p:nvGrpSpPr>
            <p:cNvPr id="57" name="Group 56"/>
            <p:cNvGrpSpPr/>
            <p:nvPr/>
          </p:nvGrpSpPr>
          <p:grpSpPr>
            <a:xfrm>
              <a:off x="249382" y="1678686"/>
              <a:ext cx="7564582" cy="1005777"/>
              <a:chOff x="76200" y="1678686"/>
              <a:chExt cx="7564582" cy="1005777"/>
            </a:xfrm>
          </p:grpSpPr>
          <p:grpSp>
            <p:nvGrpSpPr>
              <p:cNvPr id="72" name="Group 11"/>
              <p:cNvGrpSpPr>
                <a:grpSpLocks/>
              </p:cNvGrpSpPr>
              <p:nvPr/>
            </p:nvGrpSpPr>
            <p:grpSpPr bwMode="auto">
              <a:xfrm flipH="1">
                <a:off x="76200" y="1678686"/>
                <a:ext cx="7564582" cy="1005777"/>
                <a:chOff x="609704" y="1219258"/>
                <a:chExt cx="8000790" cy="1069848"/>
              </a:xfrm>
            </p:grpSpPr>
            <p:sp>
              <p:nvSpPr>
                <p:cNvPr id="74" name="Arrow: Pentagon 12"/>
                <p:cNvSpPr>
                  <a:spLocks noChangeArrowheads="1"/>
                </p:cNvSpPr>
                <p:nvPr/>
              </p:nvSpPr>
              <p:spPr bwMode="auto">
                <a:xfrm>
                  <a:off x="609704" y="1371654"/>
                  <a:ext cx="8000790" cy="761980"/>
                </a:xfrm>
                <a:prstGeom prst="homePlate">
                  <a:avLst>
                    <a:gd name="adj" fmla="val 50021"/>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0" scaled="1"/>
                  <a:tileRect/>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800" dirty="0">
                    <a:latin typeface="Arial" panose="020B0604020202020204" pitchFamily="34" charset="0"/>
                  </a:endParaRPr>
                </a:p>
              </p:txBody>
            </p:sp>
            <p:sp>
              <p:nvSpPr>
                <p:cNvPr id="75" name="Oval 13"/>
                <p:cNvSpPr>
                  <a:spLocks noChangeArrowheads="1"/>
                </p:cNvSpPr>
                <p:nvPr/>
              </p:nvSpPr>
              <p:spPr bwMode="auto">
                <a:xfrm>
                  <a:off x="873466" y="1219258"/>
                  <a:ext cx="1066772" cy="1069848"/>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800" dirty="0">
                    <a:latin typeface="Arial" panose="020B0604020202020204" pitchFamily="34" charset="0"/>
                  </a:endParaRPr>
                </a:p>
              </p:txBody>
            </p:sp>
            <p:sp>
              <p:nvSpPr>
                <p:cNvPr id="76" name="Arrow: Pentagon 75"/>
                <p:cNvSpPr/>
                <p:nvPr/>
              </p:nvSpPr>
              <p:spPr bwMode="auto">
                <a:xfrm>
                  <a:off x="685902" y="1447831"/>
                  <a:ext cx="7824582" cy="609528"/>
                </a:xfrm>
                <a:prstGeom prst="homePlate">
                  <a:avLst/>
                </a:prstGeom>
                <a:solidFill>
                  <a:schemeClr val="bg1">
                    <a:alpha val="20000"/>
                  </a:schemeClr>
                </a:solidFill>
                <a:ln w="9525" cap="flat" cmpd="sng" algn="ctr">
                  <a:noFill/>
                  <a:prstDash val="solid"/>
                  <a:round/>
                  <a:headEnd type="none" w="med" len="med"/>
                  <a:tailEnd type="none" w="med" len="med"/>
                </a:ln>
                <a:effectLst/>
                <a:extLst/>
              </p:spPr>
              <p:txBody>
                <a:bodyPr anchor="ctr"/>
                <a:lstStyle/>
                <a:p>
                  <a:pPr>
                    <a:buFont typeface="Arial" panose="020B0604020202020204" pitchFamily="34" charset="0"/>
                    <a:buNone/>
                    <a:defRPr/>
                  </a:pPr>
                  <a:r>
                    <a:rPr lang="en-US" sz="1600" dirty="0">
                      <a:latin typeface="+mn-lt"/>
                      <a:cs typeface="Arial" panose="020B0604020202020204" pitchFamily="34" charset="0"/>
                    </a:rPr>
                    <a:t>  </a:t>
                  </a:r>
                  <a:r>
                    <a:rPr lang="en-US" sz="1600" b="1" dirty="0">
                      <a:latin typeface="+mn-lt"/>
                      <a:cs typeface="Arial" panose="020B0604020202020204" pitchFamily="34" charset="0"/>
                    </a:rPr>
                    <a:t>Distributed Architecture: </a:t>
                  </a:r>
                  <a:r>
                    <a:rPr lang="en-US" sz="1600" dirty="0">
                      <a:latin typeface="+mn-lt"/>
                      <a:cs typeface="Arial" panose="020B0604020202020204" pitchFamily="34" charset="0"/>
                    </a:rPr>
                    <a:t>Simultaneous Local &amp; Central Monitoring </a:t>
                  </a:r>
                </a:p>
                <a:p>
                  <a:pPr>
                    <a:buFont typeface="Arial" panose="020B0604020202020204" pitchFamily="34" charset="0"/>
                    <a:buNone/>
                    <a:defRPr/>
                  </a:pPr>
                  <a:r>
                    <a:rPr lang="en-US" sz="1600" dirty="0">
                      <a:cs typeface="Arial" panose="020B0604020202020204" pitchFamily="34" charset="0"/>
                    </a:rPr>
                    <a:t>                                       w</a:t>
                  </a:r>
                  <a:r>
                    <a:rPr lang="en-US" sz="1600" dirty="0">
                      <a:latin typeface="+mn-lt"/>
                      <a:cs typeface="Arial" panose="020B0604020202020204" pitchFamily="34" charset="0"/>
                    </a:rPr>
                    <a:t>ith no License required for Recording </a:t>
                  </a:r>
                  <a:r>
                    <a:rPr lang="en-US" sz="1600" dirty="0">
                      <a:cs typeface="Arial" panose="020B0604020202020204" pitchFamily="34" charset="0"/>
                    </a:rPr>
                    <a:t>S</a:t>
                  </a:r>
                  <a:r>
                    <a:rPr lang="en-US" sz="1600" dirty="0">
                      <a:latin typeface="+mn-lt"/>
                      <a:cs typeface="Arial" panose="020B0604020202020204" pitchFamily="34" charset="0"/>
                    </a:rPr>
                    <a:t>erver </a:t>
                  </a:r>
                </a:p>
              </p:txBody>
            </p:sp>
          </p:grpSp>
          <p:pic>
            <p:nvPicPr>
              <p:cNvPr id="73" name="Picture 72"/>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518583" y="1750337"/>
                <a:ext cx="720417" cy="716261"/>
              </a:xfrm>
              <a:prstGeom prst="rect">
                <a:avLst/>
              </a:prstGeom>
            </p:spPr>
          </p:pic>
        </p:grpSp>
        <p:pic>
          <p:nvPicPr>
            <p:cNvPr id="58" name="Picture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1931" y="1034027"/>
              <a:ext cx="576349" cy="57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 name="Group 58"/>
            <p:cNvGrpSpPr/>
            <p:nvPr/>
          </p:nvGrpSpPr>
          <p:grpSpPr>
            <a:xfrm>
              <a:off x="381000" y="2538222"/>
              <a:ext cx="7564582" cy="1005777"/>
              <a:chOff x="436418" y="2538222"/>
              <a:chExt cx="7564582" cy="1005777"/>
            </a:xfrm>
          </p:grpSpPr>
          <p:pic>
            <p:nvPicPr>
              <p:cNvPr id="6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0730" y="2681478"/>
                <a:ext cx="759460" cy="75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 name="Group 15"/>
              <p:cNvGrpSpPr>
                <a:grpSpLocks/>
              </p:cNvGrpSpPr>
              <p:nvPr/>
            </p:nvGrpSpPr>
            <p:grpSpPr bwMode="auto">
              <a:xfrm>
                <a:off x="436418" y="2538222"/>
                <a:ext cx="7564582" cy="1005777"/>
                <a:chOff x="609704" y="1219258"/>
                <a:chExt cx="8000790" cy="1069848"/>
              </a:xfrm>
            </p:grpSpPr>
            <p:sp>
              <p:nvSpPr>
                <p:cNvPr id="69" name="Arrow: Pentagon 16"/>
                <p:cNvSpPr>
                  <a:spLocks noChangeArrowheads="1"/>
                </p:cNvSpPr>
                <p:nvPr/>
              </p:nvSpPr>
              <p:spPr bwMode="auto">
                <a:xfrm>
                  <a:off x="609704" y="1371654"/>
                  <a:ext cx="8000790" cy="761980"/>
                </a:xfrm>
                <a:prstGeom prst="homePlate">
                  <a:avLst>
                    <a:gd name="adj" fmla="val 50021"/>
                  </a:avLst>
                </a:prstGeom>
                <a:gradFill flip="none" rotWithShape="1">
                  <a:gsLst>
                    <a:gs pos="0">
                      <a:srgbClr val="545454">
                        <a:tint val="66000"/>
                        <a:satMod val="160000"/>
                      </a:srgbClr>
                    </a:gs>
                    <a:gs pos="50000">
                      <a:srgbClr val="545454">
                        <a:tint val="44500"/>
                        <a:satMod val="160000"/>
                      </a:srgbClr>
                    </a:gs>
                    <a:gs pos="100000">
                      <a:srgbClr val="545454">
                        <a:tint val="23500"/>
                        <a:satMod val="160000"/>
                      </a:srgbClr>
                    </a:gs>
                  </a:gsLst>
                  <a:lin ang="0" scaled="1"/>
                  <a:tileRect/>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None/>
                  </a:pPr>
                  <a:endParaRPr lang="en-US" altLang="en-US" dirty="0">
                    <a:latin typeface="Arial" panose="020B0604020202020204" pitchFamily="34" charset="0"/>
                  </a:endParaRPr>
                </a:p>
              </p:txBody>
            </p:sp>
            <p:sp>
              <p:nvSpPr>
                <p:cNvPr id="70" name="Oval 17"/>
                <p:cNvSpPr>
                  <a:spLocks noChangeArrowheads="1"/>
                </p:cNvSpPr>
                <p:nvPr/>
              </p:nvSpPr>
              <p:spPr bwMode="auto">
                <a:xfrm>
                  <a:off x="873466" y="1219258"/>
                  <a:ext cx="1066772" cy="1069848"/>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800" dirty="0">
                    <a:latin typeface="Arial" panose="020B0604020202020204" pitchFamily="34" charset="0"/>
                  </a:endParaRPr>
                </a:p>
              </p:txBody>
            </p:sp>
            <p:sp>
              <p:nvSpPr>
                <p:cNvPr id="71" name="Arrow: Pentagon 70"/>
                <p:cNvSpPr/>
                <p:nvPr/>
              </p:nvSpPr>
              <p:spPr bwMode="auto">
                <a:xfrm>
                  <a:off x="685902" y="1447831"/>
                  <a:ext cx="7824583" cy="609528"/>
                </a:xfrm>
                <a:prstGeom prst="homePlate">
                  <a:avLst/>
                </a:prstGeom>
                <a:solidFill>
                  <a:schemeClr val="bg1">
                    <a:alpha val="20000"/>
                  </a:schemeClr>
                </a:solidFill>
                <a:ln w="9525" cap="flat" cmpd="sng" algn="ctr">
                  <a:noFill/>
                  <a:prstDash val="solid"/>
                  <a:round/>
                  <a:headEnd type="none" w="med" len="med"/>
                  <a:tailEnd type="none" w="med" len="med"/>
                </a:ln>
                <a:effectLst/>
                <a:extLst/>
              </p:spPr>
              <p:txBody>
                <a:bodyPr anchor="ctr"/>
                <a:lstStyle/>
                <a:p>
                  <a:pPr>
                    <a:buFont typeface="Arial" panose="020B0604020202020204" pitchFamily="34" charset="0"/>
                    <a:buNone/>
                    <a:defRPr/>
                  </a:pPr>
                  <a:r>
                    <a:rPr lang="en-US" sz="1600" dirty="0">
                      <a:latin typeface="+mn-lt"/>
                      <a:cs typeface="Arial" panose="020B0604020202020204" pitchFamily="34" charset="0"/>
                    </a:rPr>
                    <a:t>                              </a:t>
                  </a:r>
                  <a:r>
                    <a:rPr lang="en-US" sz="1600" b="1" dirty="0">
                      <a:latin typeface="+mn-lt"/>
                      <a:cs typeface="Arial" panose="020B0604020202020204" pitchFamily="34" charset="0"/>
                    </a:rPr>
                    <a:t>Flexibility: </a:t>
                  </a:r>
                  <a:r>
                    <a:rPr lang="en-US" sz="1600" dirty="0">
                      <a:latin typeface="+mn-lt"/>
                      <a:cs typeface="Arial" panose="020B0604020202020204" pitchFamily="34" charset="0"/>
                    </a:rPr>
                    <a:t>Cam-wise User Login Roles &amp; Rights, Both IP &amp; Analog </a:t>
                  </a:r>
                </a:p>
                <a:p>
                  <a:pPr>
                    <a:buFont typeface="Arial" panose="020B0604020202020204" pitchFamily="34" charset="0"/>
                    <a:buNone/>
                    <a:defRPr/>
                  </a:pPr>
                  <a:r>
                    <a:rPr lang="en-US" sz="1600" dirty="0">
                      <a:latin typeface="+mn-lt"/>
                      <a:cs typeface="Arial" panose="020B0604020202020204" pitchFamily="34" charset="0"/>
                    </a:rPr>
                    <a:t>		          Camera Support and Direct Camera Connection Support</a:t>
                  </a:r>
                </a:p>
              </p:txBody>
            </p:sp>
          </p:grpSp>
          <p:pic>
            <p:nvPicPr>
              <p:cNvPr id="68" name="Picture 6"/>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9888" y="2681471"/>
                <a:ext cx="720436" cy="71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 name="Group 59"/>
            <p:cNvGrpSpPr/>
            <p:nvPr/>
          </p:nvGrpSpPr>
          <p:grpSpPr>
            <a:xfrm>
              <a:off x="228600" y="3394773"/>
              <a:ext cx="7564582" cy="1005777"/>
              <a:chOff x="76200" y="3394773"/>
              <a:chExt cx="7564582" cy="1005777"/>
            </a:xfrm>
          </p:grpSpPr>
          <p:grpSp>
            <p:nvGrpSpPr>
              <p:cNvPr id="61" name="Group 19"/>
              <p:cNvGrpSpPr>
                <a:grpSpLocks/>
              </p:cNvGrpSpPr>
              <p:nvPr/>
            </p:nvGrpSpPr>
            <p:grpSpPr bwMode="auto">
              <a:xfrm flipH="1">
                <a:off x="76200" y="3394773"/>
                <a:ext cx="7564582" cy="1005777"/>
                <a:chOff x="609704" y="1219258"/>
                <a:chExt cx="8000790" cy="1069848"/>
              </a:xfrm>
            </p:grpSpPr>
            <p:sp>
              <p:nvSpPr>
                <p:cNvPr id="63" name="Arrow: Pentagon 20"/>
                <p:cNvSpPr>
                  <a:spLocks noChangeArrowheads="1"/>
                </p:cNvSpPr>
                <p:nvPr/>
              </p:nvSpPr>
              <p:spPr bwMode="auto">
                <a:xfrm>
                  <a:off x="609704" y="1371654"/>
                  <a:ext cx="8000790" cy="761980"/>
                </a:xfrm>
                <a:prstGeom prst="homePlate">
                  <a:avLst>
                    <a:gd name="adj" fmla="val 50021"/>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0" scaled="1"/>
                  <a:tileRect/>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None/>
                  </a:pPr>
                  <a:endParaRPr lang="en-US" altLang="en-US" dirty="0">
                    <a:latin typeface="Arial" panose="020B0604020202020204" pitchFamily="34" charset="0"/>
                  </a:endParaRPr>
                </a:p>
              </p:txBody>
            </p:sp>
            <p:sp>
              <p:nvSpPr>
                <p:cNvPr id="64" name="Oval 21"/>
                <p:cNvSpPr>
                  <a:spLocks noChangeArrowheads="1"/>
                </p:cNvSpPr>
                <p:nvPr/>
              </p:nvSpPr>
              <p:spPr bwMode="auto">
                <a:xfrm>
                  <a:off x="873466" y="1219258"/>
                  <a:ext cx="1066772" cy="1069848"/>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800" dirty="0">
                    <a:latin typeface="Arial" panose="020B0604020202020204" pitchFamily="34" charset="0"/>
                  </a:endParaRPr>
                </a:p>
              </p:txBody>
            </p:sp>
            <p:sp>
              <p:nvSpPr>
                <p:cNvPr id="65" name="Arrow: Pentagon 64"/>
                <p:cNvSpPr/>
                <p:nvPr/>
              </p:nvSpPr>
              <p:spPr bwMode="auto">
                <a:xfrm>
                  <a:off x="685902" y="1447831"/>
                  <a:ext cx="7824582" cy="609528"/>
                </a:xfrm>
                <a:prstGeom prst="homePlate">
                  <a:avLst/>
                </a:prstGeom>
                <a:solidFill>
                  <a:schemeClr val="bg1">
                    <a:alpha val="20000"/>
                  </a:schemeClr>
                </a:solidFill>
                <a:ln w="9525" cap="flat" cmpd="sng" algn="ctr">
                  <a:noFill/>
                  <a:prstDash val="solid"/>
                  <a:round/>
                  <a:headEnd type="none" w="med" len="med"/>
                  <a:tailEnd type="none" w="med" len="med"/>
                </a:ln>
                <a:effectLst/>
                <a:extLst>
                  <a:ext uri="{91240B29-F687-4F45-9708-019B960494DF}">
                    <a14:hiddenLine xmlns:a14="http://schemas.microsoft.com/office/drawing/2010/main" w="9525" algn="ctr">
                      <a:solidFill>
                        <a:srgbClr val="000000"/>
                      </a:solidFill>
                      <a:round/>
                      <a:headEnd/>
                      <a:tailEnd/>
                    </a14:hiddenLine>
                  </a:ext>
                </a:extLst>
              </p:spPr>
              <p:txBody>
                <a:bodyPr anchor="ctr"/>
                <a:lstStyle/>
                <a:p>
                  <a:pPr>
                    <a:buFont typeface="Arial" panose="020B0604020202020204" pitchFamily="34" charset="0"/>
                    <a:buNone/>
                    <a:defRPr/>
                  </a:pPr>
                  <a:r>
                    <a:rPr lang="en-US" sz="1600" b="1" dirty="0">
                      <a:latin typeface="+mn-lt"/>
                      <a:cs typeface="Arial" panose="020B0604020202020204" pitchFamily="34" charset="0"/>
                    </a:rPr>
                    <a:t>Interoperability: </a:t>
                  </a:r>
                  <a:r>
                    <a:rPr lang="en-US" sz="1600" dirty="0">
                      <a:latin typeface="+mn-lt"/>
                      <a:cs typeface="Arial" panose="020B0604020202020204" pitchFamily="34" charset="0"/>
                    </a:rPr>
                    <a:t>Supports all ONVIF and RTSP compliant cameras. </a:t>
                  </a:r>
                </a:p>
                <a:p>
                  <a:pPr>
                    <a:buFont typeface="Arial" panose="020B0604020202020204" pitchFamily="34" charset="0"/>
                    <a:buNone/>
                    <a:defRPr/>
                  </a:pPr>
                  <a:r>
                    <a:rPr lang="en-US" sz="1600" dirty="0">
                      <a:cs typeface="Arial" panose="020B0604020202020204" pitchFamily="34" charset="0"/>
                    </a:rPr>
                    <a:t>	           </a:t>
                  </a:r>
                  <a:r>
                    <a:rPr lang="en-US" sz="1600" dirty="0">
                      <a:latin typeface="+mn-lt"/>
                      <a:cs typeface="Arial" panose="020B0604020202020204" pitchFamily="34" charset="0"/>
                    </a:rPr>
                    <a:t>Web API for third party Integration. </a:t>
                  </a:r>
                </a:p>
              </p:txBody>
            </p:sp>
          </p:grpSp>
          <p:pic>
            <p:nvPicPr>
              <p:cNvPr id="62" name="Picture 16"/>
              <p:cNvPicPr>
                <a:picLocks noChangeAspect="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6590624" y="3603515"/>
                <a:ext cx="648376" cy="64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2"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SATATYA SAMAS BENEFITS</a:t>
            </a:r>
          </a:p>
        </p:txBody>
      </p:sp>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3589635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609600"/>
            <a:ext cx="5298122" cy="4798260"/>
          </a:xfrm>
          <a:prstGeom prst="rect">
            <a:avLst/>
          </a:prstGeom>
        </p:spPr>
      </p:pic>
      <p:sp>
        <p:nvSpPr>
          <p:cNvPr id="3"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DEPLOYMENTS</a:t>
            </a:r>
          </a:p>
        </p:txBody>
      </p:sp>
      <p:pic>
        <p:nvPicPr>
          <p:cNvPr id="4" name="Picture 3"/>
          <p:cNvPicPr>
            <a:picLocks noChangeAspect="1"/>
          </p:cNvPicPr>
          <p:nvPr/>
        </p:nvPicPr>
        <p:blipFill>
          <a:blip r:embed="rId3"/>
          <a:stretch>
            <a:fillRect/>
          </a:stretch>
        </p:blipFill>
        <p:spPr>
          <a:xfrm>
            <a:off x="0" y="5400933"/>
            <a:ext cx="9144000" cy="619626"/>
          </a:xfrm>
          <a:prstGeom prst="rect">
            <a:avLst/>
          </a:prstGeom>
        </p:spPr>
      </p:pic>
      <p:pic>
        <p:nvPicPr>
          <p:cNvPr id="5" name="Picture 4"/>
          <p:cNvPicPr>
            <a:picLocks noChangeAspect="1"/>
          </p:cNvPicPr>
          <p:nvPr/>
        </p:nvPicPr>
        <p:blipFill>
          <a:blip r:embed="rId4"/>
          <a:stretch>
            <a:fillRect/>
          </a:stretch>
        </p:blipFill>
        <p:spPr>
          <a:xfrm>
            <a:off x="152400" y="6020560"/>
            <a:ext cx="7203122" cy="396860"/>
          </a:xfrm>
          <a:prstGeom prst="rect">
            <a:avLst/>
          </a:prstGeom>
        </p:spPr>
      </p:pic>
    </p:spTree>
    <p:extLst>
      <p:ext uri="{BB962C8B-B14F-4D97-AF65-F5344CB8AC3E}">
        <p14:creationId xmlns:p14="http://schemas.microsoft.com/office/powerpoint/2010/main" val="3159119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7151" y="685800"/>
            <a:ext cx="4349699" cy="4883320"/>
          </a:xfrm>
          <a:prstGeom prst="rect">
            <a:avLst/>
          </a:prstGeom>
        </p:spPr>
      </p:pic>
      <p:pic>
        <p:nvPicPr>
          <p:cNvPr id="3" name="Picture 2"/>
          <p:cNvPicPr>
            <a:picLocks noChangeAspect="1"/>
          </p:cNvPicPr>
          <p:nvPr/>
        </p:nvPicPr>
        <p:blipFill>
          <a:blip r:embed="rId3"/>
          <a:stretch>
            <a:fillRect/>
          </a:stretch>
        </p:blipFill>
        <p:spPr>
          <a:xfrm>
            <a:off x="76200" y="5638800"/>
            <a:ext cx="9144000" cy="964991"/>
          </a:xfrm>
          <a:prstGeom prst="rect">
            <a:avLst/>
          </a:prstGeom>
        </p:spPr>
      </p:pic>
      <p:sp>
        <p:nvSpPr>
          <p:cNvPr id="4"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DEPLOYMENTS</a:t>
            </a:r>
          </a:p>
        </p:txBody>
      </p:sp>
    </p:spTree>
    <p:extLst>
      <p:ext uri="{BB962C8B-B14F-4D97-AF65-F5344CB8AC3E}">
        <p14:creationId xmlns:p14="http://schemas.microsoft.com/office/powerpoint/2010/main" val="3628786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239000" y="0"/>
            <a:ext cx="16764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144000" cy="7162800"/>
          </a:xfrm>
          <a:prstGeom prst="rect">
            <a:avLst/>
          </a:prstGeom>
        </p:spPr>
      </p:pic>
      <p:sp>
        <p:nvSpPr>
          <p:cNvPr id="11" name="Rectangle 10"/>
          <p:cNvSpPr/>
          <p:nvPr/>
        </p:nvSpPr>
        <p:spPr>
          <a:xfrm>
            <a:off x="0" y="4800600"/>
            <a:ext cx="7239000" cy="1447800"/>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path path="circle">
              <a:fillToRect l="50000" t="50000" r="50000" b="50000"/>
            </a:path>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2" name="Title 1"/>
          <p:cNvSpPr txBox="1">
            <a:spLocks/>
          </p:cNvSpPr>
          <p:nvPr/>
        </p:nvSpPr>
        <p:spPr>
          <a:xfrm>
            <a:off x="3200400" y="4962525"/>
            <a:ext cx="30480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chemeClr val="bg1"/>
                </a:solidFill>
                <a:latin typeface="+mn-lt"/>
              </a:rPr>
              <a:t>SATATYA SAMAS USP</a:t>
            </a:r>
            <a:endParaRPr lang="en-US" sz="2800" b="1" dirty="0">
              <a:solidFill>
                <a:schemeClr val="bg1"/>
              </a:solidFill>
              <a:latin typeface="+mn-lt"/>
            </a:endParaRPr>
          </a:p>
        </p:txBody>
      </p:sp>
      <p:sp>
        <p:nvSpPr>
          <p:cNvPr id="13" name="Rectangle 12"/>
          <p:cNvSpPr/>
          <p:nvPr/>
        </p:nvSpPr>
        <p:spPr>
          <a:xfrm>
            <a:off x="0" y="4800600"/>
            <a:ext cx="2514600" cy="14478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5174577"/>
            <a:ext cx="1785169" cy="699845"/>
          </a:xfrm>
          <a:prstGeom prst="rect">
            <a:avLst/>
          </a:prstGeom>
        </p:spPr>
      </p:pic>
    </p:spTree>
    <p:extLst>
      <p:ext uri="{BB962C8B-B14F-4D97-AF65-F5344CB8AC3E}">
        <p14:creationId xmlns:p14="http://schemas.microsoft.com/office/powerpoint/2010/main" val="3014292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
          <p:cNvGrpSpPr>
            <a:grpSpLocks/>
          </p:cNvGrpSpPr>
          <p:nvPr/>
        </p:nvGrpSpPr>
        <p:grpSpPr bwMode="auto">
          <a:xfrm>
            <a:off x="304912" y="1328008"/>
            <a:ext cx="8458200" cy="914400"/>
            <a:chOff x="495406" y="1371654"/>
            <a:chExt cx="8153188" cy="1295366"/>
          </a:xfrm>
        </p:grpSpPr>
        <p:sp>
          <p:nvSpPr>
            <p:cNvPr id="33" name="Rectangle 32"/>
            <p:cNvSpPr/>
            <p:nvPr/>
          </p:nvSpPr>
          <p:spPr bwMode="auto">
            <a:xfrm>
              <a:off x="495406" y="1371654"/>
              <a:ext cx="8153188" cy="1295366"/>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62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34" name="Rectangle 33"/>
            <p:cNvSpPr/>
            <p:nvPr/>
          </p:nvSpPr>
          <p:spPr bwMode="auto">
            <a:xfrm>
              <a:off x="592241" y="1447852"/>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dirty="0">
                <a:solidFill>
                  <a:schemeClr val="bg1"/>
                </a:solidFill>
              </a:endParaRPr>
            </a:p>
            <a:p>
              <a:pPr>
                <a:defRPr/>
              </a:pPr>
              <a:r>
                <a:rPr lang="en-US" sz="1400" dirty="0">
                  <a:solidFill>
                    <a:schemeClr val="bg1"/>
                  </a:solidFill>
                </a:rPr>
                <a:t>Greater Visibility across Multiple Locations, Easy Centralized Management and Monitoring</a:t>
              </a:r>
            </a:p>
            <a:p>
              <a:pPr>
                <a:defRPr/>
              </a:pPr>
              <a:endParaRPr lang="en-US" sz="1400" dirty="0">
                <a:solidFill>
                  <a:schemeClr val="bg1"/>
                </a:solidFill>
              </a:endParaRPr>
            </a:p>
          </p:txBody>
        </p:sp>
        <p:sp>
          <p:nvSpPr>
            <p:cNvPr id="35" name="Rectangle 34"/>
            <p:cNvSpPr/>
            <p:nvPr/>
          </p:nvSpPr>
          <p:spPr bwMode="auto">
            <a:xfrm>
              <a:off x="592241" y="2057436"/>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Edge Recording with Notification at Central Location   </a:t>
              </a:r>
            </a:p>
          </p:txBody>
        </p:sp>
      </p:grpSp>
      <p:pic>
        <p:nvPicPr>
          <p:cNvPr id="36" name="Centralized Management with Edge Stora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1905" y="2438400"/>
            <a:ext cx="6134044" cy="4147778"/>
          </a:xfrm>
          <a:prstGeom prst="rect">
            <a:avLst/>
          </a:prstGeom>
          <a:ln>
            <a:solidFill>
              <a:srgbClr val="01A2B1"/>
            </a:solidFill>
            <a:prstDash val="sysDash"/>
          </a:ln>
          <a:effectLst/>
        </p:spPr>
      </p:pic>
      <p:sp>
        <p:nvSpPr>
          <p:cNvPr id="11"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CENTRALIZED VISIBILITY</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1921023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6"/>
                                        </p:tgtEl>
                                      </p:cBhvr>
                                    </p:cmd>
                                  </p:childTnLst>
                                </p:cTn>
                              </p:par>
                            </p:childTnLst>
                          </p:cTn>
                        </p:par>
                      </p:childTnLst>
                    </p:cTn>
                  </p:par>
                </p:childTnLst>
              </p:cTn>
              <p:nextCondLst>
                <p:cond evt="onClick" delay="0">
                  <p:tgtEl>
                    <p:spTgt spid="36"/>
                  </p:tgtEl>
                </p:cond>
              </p:nextCondLst>
            </p:seq>
            <p:video>
              <p:cMediaNode vol="80000">
                <p:cTn id="7" fill="hold" display="0">
                  <p:stCondLst>
                    <p:cond delay="indefinite"/>
                  </p:stCondLst>
                </p:cTn>
                <p:tgtEl>
                  <p:spTgt spid="3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
          <p:cNvGrpSpPr>
            <a:grpSpLocks/>
          </p:cNvGrpSpPr>
          <p:nvPr/>
        </p:nvGrpSpPr>
        <p:grpSpPr bwMode="auto">
          <a:xfrm>
            <a:off x="304912" y="1328008"/>
            <a:ext cx="8458200" cy="914400"/>
            <a:chOff x="495406" y="1371654"/>
            <a:chExt cx="8153188" cy="1295366"/>
          </a:xfrm>
        </p:grpSpPr>
        <p:sp>
          <p:nvSpPr>
            <p:cNvPr id="33" name="Rectangle 32"/>
            <p:cNvSpPr/>
            <p:nvPr/>
          </p:nvSpPr>
          <p:spPr bwMode="auto">
            <a:xfrm>
              <a:off x="495406" y="1371654"/>
              <a:ext cx="8153188" cy="1295366"/>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89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34" name="Rectangle 33"/>
            <p:cNvSpPr/>
            <p:nvPr/>
          </p:nvSpPr>
          <p:spPr bwMode="auto">
            <a:xfrm>
              <a:off x="592241" y="1447852"/>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Greater Control over Functioning of Multiple Cameras Spread Across Multiple Locations</a:t>
              </a:r>
            </a:p>
          </p:txBody>
        </p:sp>
        <p:sp>
          <p:nvSpPr>
            <p:cNvPr id="35" name="Rectangle 34"/>
            <p:cNvSpPr/>
            <p:nvPr/>
          </p:nvSpPr>
          <p:spPr bwMode="auto">
            <a:xfrm>
              <a:off x="592241" y="2057436"/>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Health Status Report, User-based Roles and Rights, Summary Report</a:t>
              </a:r>
            </a:p>
          </p:txBody>
        </p:sp>
      </p:gr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2545" y="2667000"/>
            <a:ext cx="5838910" cy="3297267"/>
          </a:xfrm>
          <a:prstGeom prst="rect">
            <a:avLst/>
          </a:prstGeom>
        </p:spPr>
      </p:pic>
      <p:sp>
        <p:nvSpPr>
          <p:cNvPr id="12"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CENTRALIZED CONTROL</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3282938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
          <p:cNvGrpSpPr>
            <a:grpSpLocks/>
          </p:cNvGrpSpPr>
          <p:nvPr/>
        </p:nvGrpSpPr>
        <p:grpSpPr bwMode="auto">
          <a:xfrm>
            <a:off x="304912" y="1328008"/>
            <a:ext cx="8458200" cy="914400"/>
            <a:chOff x="495406" y="1371654"/>
            <a:chExt cx="8153188" cy="1295366"/>
          </a:xfrm>
        </p:grpSpPr>
        <p:sp>
          <p:nvSpPr>
            <p:cNvPr id="33" name="Rectangle 32"/>
            <p:cNvSpPr/>
            <p:nvPr/>
          </p:nvSpPr>
          <p:spPr bwMode="auto">
            <a:xfrm>
              <a:off x="495406" y="1371654"/>
              <a:ext cx="8153188" cy="1295366"/>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08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34" name="Rectangle 33"/>
            <p:cNvSpPr/>
            <p:nvPr/>
          </p:nvSpPr>
          <p:spPr bwMode="auto">
            <a:xfrm>
              <a:off x="592241" y="1447852"/>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Easy Centralized Monitoring, Easy Viewing of Multiple Cameras on a Single Screen</a:t>
              </a:r>
            </a:p>
          </p:txBody>
        </p:sp>
        <p:sp>
          <p:nvSpPr>
            <p:cNvPr id="35" name="Rectangle 34"/>
            <p:cNvSpPr/>
            <p:nvPr/>
          </p:nvSpPr>
          <p:spPr bwMode="auto">
            <a:xfrm>
              <a:off x="592241" y="2057436"/>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E-map, Multi-display, Daily Highlights</a:t>
              </a:r>
            </a:p>
          </p:txBody>
        </p:sp>
      </p:grpSp>
      <p:sp>
        <p:nvSpPr>
          <p:cNvPr id="11"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EASE OF MONITORING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341418"/>
            <a:ext cx="5943600" cy="428586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359406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
          <p:cNvGrpSpPr>
            <a:grpSpLocks/>
          </p:cNvGrpSpPr>
          <p:nvPr/>
        </p:nvGrpSpPr>
        <p:grpSpPr bwMode="auto">
          <a:xfrm>
            <a:off x="304912" y="1328008"/>
            <a:ext cx="8458200" cy="914400"/>
            <a:chOff x="495406" y="1371654"/>
            <a:chExt cx="8153188" cy="1295366"/>
          </a:xfrm>
        </p:grpSpPr>
        <p:sp>
          <p:nvSpPr>
            <p:cNvPr id="33" name="Rectangle 32"/>
            <p:cNvSpPr/>
            <p:nvPr/>
          </p:nvSpPr>
          <p:spPr bwMode="auto">
            <a:xfrm>
              <a:off x="495406" y="1371654"/>
              <a:ext cx="8153188" cy="1295366"/>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35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34" name="Rectangle 33"/>
            <p:cNvSpPr/>
            <p:nvPr/>
          </p:nvSpPr>
          <p:spPr bwMode="auto">
            <a:xfrm>
              <a:off x="592241" y="1447852"/>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Proactive Solution, Reactive Security, Notifies the Right Person at the Right Time</a:t>
              </a:r>
            </a:p>
          </p:txBody>
        </p:sp>
        <p:sp>
          <p:nvSpPr>
            <p:cNvPr id="35" name="Rectangle 34"/>
            <p:cNvSpPr/>
            <p:nvPr/>
          </p:nvSpPr>
          <p:spPr bwMode="auto">
            <a:xfrm>
              <a:off x="592241" y="2057436"/>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Video Pop-up, Email with Snapshot, SMS, Audio Alarms, Buzzers, etc.</a:t>
              </a:r>
            </a:p>
          </p:txBody>
        </p:sp>
      </p:gr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8088" b="16066"/>
          <a:stretch/>
        </p:blipFill>
        <p:spPr>
          <a:xfrm>
            <a:off x="2533674" y="2333095"/>
            <a:ext cx="4076653" cy="4456765"/>
          </a:xfrm>
          <a:prstGeom prst="rect">
            <a:avLst/>
          </a:prstGeom>
        </p:spPr>
      </p:pic>
      <p:sp>
        <p:nvSpPr>
          <p:cNvPr id="11"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INSTANT NOTIFICATIONS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3443409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
          <p:cNvGrpSpPr>
            <a:grpSpLocks/>
          </p:cNvGrpSpPr>
          <p:nvPr/>
        </p:nvGrpSpPr>
        <p:grpSpPr bwMode="auto">
          <a:xfrm>
            <a:off x="304912" y="1328008"/>
            <a:ext cx="8458200" cy="914400"/>
            <a:chOff x="495406" y="1371654"/>
            <a:chExt cx="8153188" cy="1295366"/>
          </a:xfrm>
        </p:grpSpPr>
        <p:sp>
          <p:nvSpPr>
            <p:cNvPr id="33" name="Rectangle 32"/>
            <p:cNvSpPr/>
            <p:nvPr/>
          </p:nvSpPr>
          <p:spPr bwMode="auto">
            <a:xfrm>
              <a:off x="495406" y="1371654"/>
              <a:ext cx="8153188" cy="1295366"/>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89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solidFill>
                  <a:schemeClr val="bg1"/>
                </a:solidFill>
                <a:latin typeface="+mn-lt"/>
              </a:endParaRPr>
            </a:p>
          </p:txBody>
        </p:sp>
        <p:sp>
          <p:nvSpPr>
            <p:cNvPr id="34" name="Rectangle 33"/>
            <p:cNvSpPr/>
            <p:nvPr/>
          </p:nvSpPr>
          <p:spPr bwMode="auto">
            <a:xfrm>
              <a:off x="592241" y="1447852"/>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Reduce Recurring Cost of Bandwidth, No Public IP Required</a:t>
              </a:r>
            </a:p>
          </p:txBody>
        </p:sp>
        <p:sp>
          <p:nvSpPr>
            <p:cNvPr id="35" name="Rectangle 34"/>
            <p:cNvSpPr/>
            <p:nvPr/>
          </p:nvSpPr>
          <p:spPr bwMode="auto">
            <a:xfrm>
              <a:off x="592241" y="2057436"/>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Device Initiation, Adaptive Recording, Configurable Bit-rate</a:t>
              </a:r>
            </a:p>
          </p:txBody>
        </p:sp>
      </p:grpSp>
      <p:pic>
        <p:nvPicPr>
          <p:cNvPr id="14" name="Centralized Video Surveillance Management without Public 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tretch/>
        </p:blipFill>
        <p:spPr>
          <a:xfrm>
            <a:off x="2128520" y="2473036"/>
            <a:ext cx="5110480" cy="4214919"/>
          </a:xfrm>
          <a:prstGeom prst="rect">
            <a:avLst/>
          </a:prstGeom>
        </p:spPr>
      </p:pic>
      <p:sp>
        <p:nvSpPr>
          <p:cNvPr id="11"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OPTIMIZED BANDWIDTH</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237300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dirty="0">
              <a:solidFill>
                <a:schemeClr val="dk1"/>
              </a:solidFill>
              <a:latin typeface="Calibri"/>
              <a:ea typeface="Calibri"/>
              <a:cs typeface="Calibri"/>
              <a:sym typeface="Calibri"/>
            </a:endParaRPr>
          </a:p>
        </p:txBody>
      </p:sp>
      <p:pic>
        <p:nvPicPr>
          <p:cNvPr id="240" name="Shape 240"/>
          <p:cNvPicPr preferRelativeResize="0">
            <a:picLocks noGrp="1"/>
          </p:cNvPicPr>
          <p:nvPr>
            <p:ph type="body" idx="1"/>
          </p:nvPr>
        </p:nvPicPr>
        <p:blipFill rotWithShape="1">
          <a:blip r:embed="rId3">
            <a:alphaModFix/>
          </a:blip>
          <a:srcRect/>
          <a:stretch/>
        </p:blipFill>
        <p:spPr>
          <a:xfrm>
            <a:off x="0" y="0"/>
            <a:ext cx="9184820" cy="6858000"/>
          </a:xfrm>
          <a:prstGeom prst="rect">
            <a:avLst/>
          </a:prstGeom>
          <a:noFill/>
          <a:ln>
            <a:noFill/>
          </a:ln>
        </p:spPr>
      </p:pic>
      <p:pic>
        <p:nvPicPr>
          <p:cNvPr id="241" name="Shape 241"/>
          <p:cNvPicPr preferRelativeResize="0"/>
          <p:nvPr/>
        </p:nvPicPr>
        <p:blipFill rotWithShape="1">
          <a:blip r:embed="rId4">
            <a:alphaModFix/>
          </a:blip>
          <a:srcRect/>
          <a:stretch/>
        </p:blipFill>
        <p:spPr>
          <a:xfrm>
            <a:off x="-65659" y="-45720"/>
            <a:ext cx="9246053" cy="6903719"/>
          </a:xfrm>
          <a:prstGeom prst="rect">
            <a:avLst/>
          </a:prstGeom>
          <a:noFill/>
          <a:ln>
            <a:noFill/>
          </a:ln>
        </p:spPr>
      </p:pic>
      <p:sp>
        <p:nvSpPr>
          <p:cNvPr id="243" name="Shape 243"/>
          <p:cNvSpPr txBox="1"/>
          <p:nvPr/>
        </p:nvSpPr>
        <p:spPr>
          <a:xfrm>
            <a:off x="4419600" y="2247906"/>
            <a:ext cx="2438399" cy="965197"/>
          </a:xfrm>
          <a:prstGeom prst="rect">
            <a:avLst/>
          </a:prstGeom>
          <a:noFill/>
          <a:ln>
            <a:noFill/>
          </a:ln>
        </p:spPr>
        <p:txBody>
          <a:bodyPr lIns="91425" tIns="45700" rIns="91425" bIns="45700" anchor="t" anchorCtr="0">
            <a:noAutofit/>
          </a:bodyPr>
          <a:lstStyle/>
          <a:p>
            <a:pPr marL="114300" marR="0" lvl="0" indent="-114300" algn="l" rtl="0">
              <a:spcBef>
                <a:spcPts val="0"/>
              </a:spcBef>
              <a:buClr>
                <a:schemeClr val="lt1"/>
              </a:buClr>
              <a:buSzPct val="100000"/>
              <a:buFont typeface="Arial"/>
              <a:buChar char="•"/>
            </a:pPr>
            <a:r>
              <a:rPr lang="en-US" sz="1200" b="0" i="0" u="none" strike="noStrike" cap="none" dirty="0">
                <a:solidFill>
                  <a:schemeClr val="lt1"/>
                </a:solidFill>
                <a:latin typeface="Arial Narrow"/>
                <a:ea typeface="Arial Narrow"/>
                <a:cs typeface="Arial Narrow"/>
                <a:sym typeface="Arial Narrow"/>
              </a:rPr>
              <a:t>Very Expensive Products</a:t>
            </a:r>
          </a:p>
          <a:p>
            <a:pPr marL="114300" marR="0" lvl="0" indent="-114300" algn="l" rtl="0">
              <a:spcBef>
                <a:spcPts val="100"/>
              </a:spcBef>
              <a:buClr>
                <a:schemeClr val="lt1"/>
              </a:buClr>
              <a:buSzPct val="100000"/>
              <a:buFont typeface="Arial"/>
              <a:buChar char="•"/>
            </a:pPr>
            <a:r>
              <a:rPr lang="en-US" sz="1200" b="0" i="0" u="none" strike="noStrike" cap="none" dirty="0">
                <a:solidFill>
                  <a:schemeClr val="lt1"/>
                </a:solidFill>
                <a:latin typeface="Arial Narrow"/>
                <a:ea typeface="Arial Narrow"/>
                <a:cs typeface="Arial Narrow"/>
                <a:sym typeface="Arial Narrow"/>
              </a:rPr>
              <a:t>Smaller Market and Difficult to Sell</a:t>
            </a:r>
          </a:p>
          <a:p>
            <a:pPr marL="114300" marR="0" lvl="0" indent="-114300" algn="l" rtl="0">
              <a:spcBef>
                <a:spcPts val="100"/>
              </a:spcBef>
              <a:buClr>
                <a:schemeClr val="lt1"/>
              </a:buClr>
              <a:buSzPct val="100000"/>
              <a:buFont typeface="Arial"/>
              <a:buChar char="•"/>
            </a:pPr>
            <a:r>
              <a:rPr lang="en-US" sz="1200" b="0" i="0" u="none" strike="noStrike" cap="none" dirty="0">
                <a:solidFill>
                  <a:schemeClr val="lt1"/>
                </a:solidFill>
                <a:latin typeface="Arial Narrow"/>
                <a:ea typeface="Arial Narrow"/>
                <a:cs typeface="Arial Narrow"/>
                <a:sym typeface="Arial Narrow"/>
              </a:rPr>
              <a:t>Slow Sales Cycle</a:t>
            </a:r>
          </a:p>
          <a:p>
            <a:pPr marL="114300" marR="0" lvl="0" indent="-114300" algn="l" rtl="0">
              <a:spcBef>
                <a:spcPts val="100"/>
              </a:spcBef>
              <a:buClr>
                <a:schemeClr val="lt1"/>
              </a:buClr>
              <a:buSzPct val="100000"/>
              <a:buFont typeface="Arial"/>
              <a:buChar char="•"/>
            </a:pPr>
            <a:r>
              <a:rPr lang="en-US" sz="1200" b="0" i="0" u="none" strike="noStrike" cap="none" dirty="0">
                <a:solidFill>
                  <a:schemeClr val="lt1"/>
                </a:solidFill>
                <a:latin typeface="Arial Narrow"/>
                <a:ea typeface="Arial Narrow"/>
                <a:cs typeface="Arial Narrow"/>
                <a:sym typeface="Arial Narrow"/>
              </a:rPr>
              <a:t>Brand over Product Performance</a:t>
            </a:r>
          </a:p>
        </p:txBody>
      </p:sp>
      <p:sp>
        <p:nvSpPr>
          <p:cNvPr id="244" name="Shape 244"/>
          <p:cNvSpPr txBox="1"/>
          <p:nvPr/>
        </p:nvSpPr>
        <p:spPr>
          <a:xfrm>
            <a:off x="2667000" y="3505200"/>
            <a:ext cx="2895600" cy="1143000"/>
          </a:xfrm>
          <a:prstGeom prst="rect">
            <a:avLst/>
          </a:prstGeom>
          <a:noFill/>
          <a:ln>
            <a:noFill/>
          </a:ln>
        </p:spPr>
        <p:txBody>
          <a:bodyPr lIns="91425" tIns="45700" rIns="91425" bIns="45700" anchor="t" anchorCtr="0">
            <a:noAutofit/>
          </a:bodyPr>
          <a:lstStyle/>
          <a:p>
            <a:pPr marL="114300" marR="0" lvl="0" indent="-114300" algn="l" rtl="0">
              <a:spcBef>
                <a:spcPts val="0"/>
              </a:spcBef>
              <a:buClr>
                <a:schemeClr val="lt1"/>
              </a:buClr>
              <a:buSzPct val="100000"/>
              <a:buFont typeface="Arial"/>
              <a:buChar char="•"/>
            </a:pPr>
            <a:r>
              <a:rPr lang="en-US" sz="1200" b="0" i="0" u="none" strike="noStrike" cap="none" dirty="0">
                <a:solidFill>
                  <a:schemeClr val="lt1"/>
                </a:solidFill>
                <a:latin typeface="Arial Narrow"/>
                <a:ea typeface="Arial Narrow"/>
                <a:cs typeface="Arial Narrow"/>
                <a:sym typeface="Arial Narrow"/>
              </a:rPr>
              <a:t>High Profits and Less Competition</a:t>
            </a:r>
          </a:p>
          <a:p>
            <a:pPr marL="114300" marR="0" lvl="0" indent="-114300" algn="l" rtl="0">
              <a:spcBef>
                <a:spcPts val="100"/>
              </a:spcBef>
              <a:buClr>
                <a:schemeClr val="lt1"/>
              </a:buClr>
              <a:buSzPct val="100000"/>
              <a:buFont typeface="Arial"/>
              <a:buChar char="•"/>
            </a:pPr>
            <a:r>
              <a:rPr lang="en-US" sz="1200" b="0" i="0" u="none" strike="noStrike" cap="none" dirty="0">
                <a:solidFill>
                  <a:schemeClr val="lt1"/>
                </a:solidFill>
                <a:latin typeface="Arial Narrow"/>
                <a:ea typeface="Arial Narrow"/>
                <a:cs typeface="Arial Narrow"/>
                <a:sym typeface="Arial Narrow"/>
              </a:rPr>
              <a:t>Gain Customer Loyalty </a:t>
            </a:r>
          </a:p>
          <a:p>
            <a:pPr marL="114300" marR="0" lvl="0" indent="-114300" algn="l" rtl="0">
              <a:spcBef>
                <a:spcPts val="100"/>
              </a:spcBef>
              <a:buClr>
                <a:schemeClr val="lt1"/>
              </a:buClr>
              <a:buSzPct val="100000"/>
              <a:buFont typeface="Arial"/>
              <a:buChar char="•"/>
            </a:pPr>
            <a:r>
              <a:rPr lang="en-US" sz="1200" b="0" i="0" u="none" strike="noStrike" cap="none" dirty="0">
                <a:solidFill>
                  <a:schemeClr val="lt1"/>
                </a:solidFill>
                <a:latin typeface="Arial Narrow"/>
                <a:ea typeface="Arial Narrow"/>
                <a:cs typeface="Arial Narrow"/>
                <a:sym typeface="Arial Narrow"/>
              </a:rPr>
              <a:t>Value for Money</a:t>
            </a:r>
          </a:p>
          <a:p>
            <a:pPr marL="114300" marR="0" lvl="0" indent="-114300" algn="l" rtl="0">
              <a:spcBef>
                <a:spcPts val="100"/>
              </a:spcBef>
              <a:buClr>
                <a:schemeClr val="lt1"/>
              </a:buClr>
              <a:buSzPct val="100000"/>
              <a:buFont typeface="Arial"/>
              <a:buChar char="•"/>
            </a:pPr>
            <a:r>
              <a:rPr lang="en-US" sz="1200" b="0" i="0" u="none" strike="noStrike" cap="none" dirty="0">
                <a:solidFill>
                  <a:schemeClr val="lt1"/>
                </a:solidFill>
                <a:latin typeface="Arial Narrow"/>
                <a:ea typeface="Arial Narrow"/>
                <a:cs typeface="Arial Narrow"/>
                <a:sym typeface="Arial Narrow"/>
              </a:rPr>
              <a:t>Quick Support</a:t>
            </a:r>
          </a:p>
          <a:p>
            <a:pPr marL="114300" marR="0" lvl="0" indent="-114300" algn="l" rtl="0">
              <a:spcBef>
                <a:spcPts val="100"/>
              </a:spcBef>
              <a:buClr>
                <a:schemeClr val="lt1"/>
              </a:buClr>
              <a:buSzPct val="100000"/>
              <a:buFont typeface="Arial"/>
              <a:buChar char="•"/>
            </a:pPr>
            <a:r>
              <a:rPr lang="en-US" sz="1200" b="0" i="0" u="none" strike="noStrike" cap="none" dirty="0">
                <a:solidFill>
                  <a:schemeClr val="lt1"/>
                </a:solidFill>
                <a:latin typeface="Arial Narrow"/>
                <a:ea typeface="Arial Narrow"/>
                <a:cs typeface="Arial Narrow"/>
                <a:sym typeface="Arial Narrow"/>
              </a:rPr>
              <a:t>Faster Sales Cycle</a:t>
            </a:r>
          </a:p>
        </p:txBody>
      </p:sp>
      <p:sp>
        <p:nvSpPr>
          <p:cNvPr id="245" name="Shape 245"/>
          <p:cNvSpPr txBox="1"/>
          <p:nvPr/>
        </p:nvSpPr>
        <p:spPr>
          <a:xfrm>
            <a:off x="4495800" y="4800600"/>
            <a:ext cx="2590800" cy="914400"/>
          </a:xfrm>
          <a:prstGeom prst="rect">
            <a:avLst/>
          </a:prstGeom>
          <a:noFill/>
          <a:ln>
            <a:noFill/>
          </a:ln>
        </p:spPr>
        <p:txBody>
          <a:bodyPr lIns="91425" tIns="45700" rIns="91425" bIns="45700" anchor="t" anchorCtr="0">
            <a:noAutofit/>
          </a:bodyPr>
          <a:lstStyle/>
          <a:p>
            <a:pPr marL="114300" marR="0" lvl="0" indent="-114300" algn="l" rtl="0">
              <a:spcBef>
                <a:spcPts val="0"/>
              </a:spcBef>
              <a:buClr>
                <a:schemeClr val="lt1"/>
              </a:buClr>
              <a:buSzPct val="100000"/>
              <a:buFont typeface="Arial"/>
              <a:buChar char="•"/>
            </a:pPr>
            <a:r>
              <a:rPr lang="en-US" sz="1200" b="0" i="0" u="none" strike="noStrike" cap="none" dirty="0">
                <a:solidFill>
                  <a:schemeClr val="lt1"/>
                </a:solidFill>
                <a:latin typeface="Arial Narrow"/>
                <a:ea typeface="Arial Narrow"/>
                <a:cs typeface="Arial Narrow"/>
                <a:sym typeface="Arial Narrow"/>
              </a:rPr>
              <a:t>Low Profits and Very High Competition</a:t>
            </a:r>
          </a:p>
          <a:p>
            <a:pPr marL="114300" marR="0" lvl="0" indent="-114300" algn="l" rtl="0">
              <a:spcBef>
                <a:spcPts val="100"/>
              </a:spcBef>
              <a:buClr>
                <a:schemeClr val="lt1"/>
              </a:buClr>
              <a:buSzPct val="100000"/>
              <a:buFont typeface="Arial"/>
              <a:buChar char="•"/>
            </a:pPr>
            <a:r>
              <a:rPr lang="en-US" sz="1200" b="0" i="0" u="none" strike="noStrike" cap="none" dirty="0">
                <a:solidFill>
                  <a:schemeClr val="lt1"/>
                </a:solidFill>
                <a:latin typeface="Arial Narrow"/>
                <a:ea typeface="Arial Narrow"/>
                <a:cs typeface="Arial Narrow"/>
                <a:sym typeface="Arial Narrow"/>
              </a:rPr>
              <a:t>Loss of Your Credibility </a:t>
            </a:r>
          </a:p>
          <a:p>
            <a:pPr marL="114300" marR="0" lvl="0" indent="-114300" algn="l" rtl="0">
              <a:spcBef>
                <a:spcPts val="100"/>
              </a:spcBef>
              <a:buClr>
                <a:schemeClr val="lt1"/>
              </a:buClr>
              <a:buSzPct val="100000"/>
              <a:buFont typeface="Arial"/>
              <a:buChar char="•"/>
            </a:pPr>
            <a:r>
              <a:rPr lang="en-US" sz="1200" b="0" i="0" u="none" strike="noStrike" cap="none" dirty="0">
                <a:solidFill>
                  <a:schemeClr val="lt1"/>
                </a:solidFill>
                <a:latin typeface="Arial Narrow"/>
                <a:ea typeface="Arial Narrow"/>
                <a:cs typeface="Arial Narrow"/>
                <a:sym typeface="Arial Narrow"/>
              </a:rPr>
              <a:t>Lose Customer in the Long Run</a:t>
            </a:r>
          </a:p>
          <a:p>
            <a:pPr marL="114300" marR="0" lvl="0" indent="-114300" algn="l" rtl="0">
              <a:spcBef>
                <a:spcPts val="100"/>
              </a:spcBef>
              <a:buClr>
                <a:schemeClr val="lt1"/>
              </a:buClr>
              <a:buSzPct val="100000"/>
              <a:buFont typeface="Arial"/>
              <a:buChar char="•"/>
            </a:pPr>
            <a:r>
              <a:rPr lang="en-US" sz="1200" b="0" i="0" u="none" strike="noStrike" cap="none" dirty="0">
                <a:solidFill>
                  <a:schemeClr val="lt1"/>
                </a:solidFill>
                <a:latin typeface="Arial Narrow"/>
                <a:ea typeface="Arial Narrow"/>
                <a:cs typeface="Arial Narrow"/>
                <a:sym typeface="Arial Narrow"/>
              </a:rPr>
              <a:t>Inferior Quality and Lack of Support</a:t>
            </a:r>
          </a:p>
        </p:txBody>
      </p:sp>
      <p:sp>
        <p:nvSpPr>
          <p:cNvPr id="246" name="Shape 246"/>
          <p:cNvSpPr txBox="1"/>
          <p:nvPr/>
        </p:nvSpPr>
        <p:spPr>
          <a:xfrm>
            <a:off x="1752600" y="2514600"/>
            <a:ext cx="1904999" cy="279395"/>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en-US" sz="1500" b="1" i="0" u="none" strike="noStrike" cap="none" dirty="0">
                <a:solidFill>
                  <a:schemeClr val="lt1"/>
                </a:solidFill>
                <a:latin typeface="Arial Narrow"/>
                <a:ea typeface="Arial Narrow"/>
                <a:cs typeface="Arial Narrow"/>
                <a:sym typeface="Arial Narrow"/>
              </a:rPr>
              <a:t>Overpriced Brands</a:t>
            </a:r>
          </a:p>
        </p:txBody>
      </p:sp>
      <p:sp>
        <p:nvSpPr>
          <p:cNvPr id="247" name="Shape 247"/>
          <p:cNvSpPr txBox="1"/>
          <p:nvPr/>
        </p:nvSpPr>
        <p:spPr>
          <a:xfrm>
            <a:off x="5486400" y="3886200"/>
            <a:ext cx="1904999" cy="279395"/>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en-US" sz="1500" b="1" i="0" u="none" strike="noStrike" cap="none" dirty="0">
                <a:solidFill>
                  <a:schemeClr val="lt1"/>
                </a:solidFill>
                <a:latin typeface="Arial Narrow"/>
                <a:ea typeface="Arial Narrow"/>
                <a:cs typeface="Arial Narrow"/>
                <a:sym typeface="Arial Narrow"/>
              </a:rPr>
              <a:t>Matrix SATATYA</a:t>
            </a:r>
          </a:p>
        </p:txBody>
      </p:sp>
      <p:sp>
        <p:nvSpPr>
          <p:cNvPr id="248" name="Shape 248"/>
          <p:cNvSpPr txBox="1"/>
          <p:nvPr/>
        </p:nvSpPr>
        <p:spPr>
          <a:xfrm>
            <a:off x="1905000" y="5118101"/>
            <a:ext cx="1904999" cy="279395"/>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en-US" sz="1500" b="1" i="0" u="none" strike="noStrike" cap="none" dirty="0">
                <a:solidFill>
                  <a:schemeClr val="lt1"/>
                </a:solidFill>
                <a:latin typeface="Arial Narrow"/>
                <a:ea typeface="Arial Narrow"/>
                <a:cs typeface="Arial Narrow"/>
                <a:sym typeface="Arial Narrow"/>
              </a:rPr>
              <a:t>Cheap Products</a:t>
            </a:r>
          </a:p>
        </p:txBody>
      </p:sp>
      <p:sp>
        <p:nvSpPr>
          <p:cNvPr id="12" name="Shape 162"/>
          <p:cNvSpPr txBox="1">
            <a:spLocks/>
          </p:cNvSpPr>
          <p:nvPr/>
        </p:nvSpPr>
        <p:spPr>
          <a:xfrm>
            <a:off x="457200" y="609600"/>
            <a:ext cx="571500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THE VIDEO SURVEILLANCE MARKET</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3192858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
          <p:cNvGrpSpPr>
            <a:grpSpLocks/>
          </p:cNvGrpSpPr>
          <p:nvPr/>
        </p:nvGrpSpPr>
        <p:grpSpPr bwMode="auto">
          <a:xfrm>
            <a:off x="304912" y="1328008"/>
            <a:ext cx="8458200" cy="914400"/>
            <a:chOff x="495406" y="1371654"/>
            <a:chExt cx="8153188" cy="1295366"/>
          </a:xfrm>
        </p:grpSpPr>
        <p:sp>
          <p:nvSpPr>
            <p:cNvPr id="33" name="Rectangle 32"/>
            <p:cNvSpPr/>
            <p:nvPr/>
          </p:nvSpPr>
          <p:spPr bwMode="auto">
            <a:xfrm>
              <a:off x="495406" y="1371654"/>
              <a:ext cx="8153188" cy="1295366"/>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89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solidFill>
                  <a:schemeClr val="bg1"/>
                </a:solidFill>
                <a:latin typeface="+mn-lt"/>
              </a:endParaRPr>
            </a:p>
          </p:txBody>
        </p:sp>
        <p:sp>
          <p:nvSpPr>
            <p:cNvPr id="34" name="Rectangle 33"/>
            <p:cNvSpPr/>
            <p:nvPr/>
          </p:nvSpPr>
          <p:spPr bwMode="auto">
            <a:xfrm>
              <a:off x="592241" y="1447852"/>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Reduce Storage Requirement by up to 50%, Get Higher Storage Days</a:t>
              </a:r>
            </a:p>
          </p:txBody>
        </p:sp>
        <p:sp>
          <p:nvSpPr>
            <p:cNvPr id="35" name="Rectangle 34"/>
            <p:cNvSpPr/>
            <p:nvPr/>
          </p:nvSpPr>
          <p:spPr bwMode="auto">
            <a:xfrm>
              <a:off x="592241" y="2057436"/>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Adaptive Recording, Camera-wise Recording Retention, Two Level Data Compression &amp; Archiving</a:t>
              </a:r>
            </a:p>
          </p:txBody>
        </p:sp>
      </p:grpSp>
      <p:pic>
        <p:nvPicPr>
          <p:cNvPr id="11" name="Storage Solu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19275" y="2424490"/>
            <a:ext cx="5505450" cy="4194629"/>
          </a:xfrm>
          <a:prstGeom prst="rect">
            <a:avLst/>
          </a:prstGeom>
          <a:ln>
            <a:solidFill>
              <a:srgbClr val="01A2B1"/>
            </a:solidFill>
            <a:prstDash val="sysDash"/>
          </a:ln>
          <a:effectLst/>
        </p:spPr>
      </p:pic>
      <p:sp>
        <p:nvSpPr>
          <p:cNvPr id="12"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OPTIMIZED STORAGE</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143385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
          <p:cNvGrpSpPr>
            <a:grpSpLocks/>
          </p:cNvGrpSpPr>
          <p:nvPr/>
        </p:nvGrpSpPr>
        <p:grpSpPr bwMode="auto">
          <a:xfrm>
            <a:off x="304912" y="1328008"/>
            <a:ext cx="8458200" cy="914400"/>
            <a:chOff x="495406" y="1371654"/>
            <a:chExt cx="8153188" cy="1295366"/>
          </a:xfrm>
        </p:grpSpPr>
        <p:sp>
          <p:nvSpPr>
            <p:cNvPr id="33" name="Rectangle 32"/>
            <p:cNvSpPr/>
            <p:nvPr/>
          </p:nvSpPr>
          <p:spPr bwMode="auto">
            <a:xfrm>
              <a:off x="495406" y="1371654"/>
              <a:ext cx="8153188" cy="1295366"/>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89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34" name="Rectangle 33"/>
            <p:cNvSpPr/>
            <p:nvPr/>
          </p:nvSpPr>
          <p:spPr bwMode="auto">
            <a:xfrm>
              <a:off x="592241" y="1447852"/>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Synchronous Functioning, Prevent Unauthorized Access, Quick Search of Records, Bookmark Evidence Clips </a:t>
              </a:r>
            </a:p>
          </p:txBody>
        </p:sp>
        <p:sp>
          <p:nvSpPr>
            <p:cNvPr id="35" name="Rectangle 34"/>
            <p:cNvSpPr/>
            <p:nvPr/>
          </p:nvSpPr>
          <p:spPr bwMode="auto">
            <a:xfrm>
              <a:off x="592241" y="2057436"/>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Integration with Access Control, Fire alarms and other Sensors</a:t>
              </a:r>
              <a:endParaRPr lang="en-US" sz="1350" dirty="0">
                <a:solidFill>
                  <a:schemeClr val="bg1"/>
                </a:solidFill>
              </a:endParaRPr>
            </a:p>
          </p:txBody>
        </p:sp>
      </p:grpSp>
      <p:pic>
        <p:nvPicPr>
          <p:cNvPr id="12" name="Picture 2"/>
          <p:cNvPicPr>
            <a:picLocks noChangeAspect="1"/>
          </p:cNvPicPr>
          <p:nvPr/>
        </p:nvPicPr>
        <p:blipFill>
          <a:blip r:embed="rId3" cstate="print">
            <a:extLst>
              <a:ext uri="{28A0092B-C50C-407E-A947-70E740481C1C}">
                <a14:useLocalDpi xmlns:a14="http://schemas.microsoft.com/office/drawing/2010/main" val="0"/>
              </a:ext>
            </a:extLst>
          </a:blip>
          <a:srcRect l="4808" t="9569" r="4436" b="14302"/>
          <a:stretch>
            <a:fillRect/>
          </a:stretch>
        </p:blipFill>
        <p:spPr bwMode="auto">
          <a:xfrm>
            <a:off x="3124223" y="2362228"/>
            <a:ext cx="2895554" cy="38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INTEGRATED SECURITY</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304800"/>
            <a:ext cx="1620982" cy="635785"/>
          </a:xfrm>
          <a:prstGeom prst="rect">
            <a:avLst/>
          </a:prstGeom>
        </p:spPr>
      </p:pic>
    </p:spTree>
    <p:extLst>
      <p:ext uri="{BB962C8B-B14F-4D97-AF65-F5344CB8AC3E}">
        <p14:creationId xmlns:p14="http://schemas.microsoft.com/office/powerpoint/2010/main" val="1637607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
          <p:cNvGrpSpPr>
            <a:grpSpLocks/>
          </p:cNvGrpSpPr>
          <p:nvPr/>
        </p:nvGrpSpPr>
        <p:grpSpPr bwMode="auto">
          <a:xfrm>
            <a:off x="304912" y="1328008"/>
            <a:ext cx="8458200" cy="914400"/>
            <a:chOff x="495406" y="1371654"/>
            <a:chExt cx="8153188" cy="1295366"/>
          </a:xfrm>
        </p:grpSpPr>
        <p:sp>
          <p:nvSpPr>
            <p:cNvPr id="33" name="Rectangle 32"/>
            <p:cNvSpPr/>
            <p:nvPr/>
          </p:nvSpPr>
          <p:spPr bwMode="auto">
            <a:xfrm>
              <a:off x="495406" y="1371654"/>
              <a:ext cx="8153188" cy="1295366"/>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89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34" name="Rectangle 33"/>
            <p:cNvSpPr/>
            <p:nvPr/>
          </p:nvSpPr>
          <p:spPr bwMode="auto">
            <a:xfrm>
              <a:off x="592241" y="1447852"/>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Synchronous Functioning, Automate System, Eliminate Manipulation, Quick Search of Records</a:t>
              </a:r>
            </a:p>
          </p:txBody>
        </p:sp>
        <p:sp>
          <p:nvSpPr>
            <p:cNvPr id="35" name="Rectangle 34"/>
            <p:cNvSpPr/>
            <p:nvPr/>
          </p:nvSpPr>
          <p:spPr bwMode="auto">
            <a:xfrm>
              <a:off x="592241" y="2057436"/>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Integration with Weigh Bridge, POS, Dispatch System, Visitor </a:t>
              </a:r>
              <a:r>
                <a:rPr lang="en-US" sz="1350" dirty="0">
                  <a:solidFill>
                    <a:schemeClr val="bg1"/>
                  </a:solidFill>
                </a:rPr>
                <a:t>Management, etc. </a:t>
              </a:r>
            </a:p>
          </p:txBody>
        </p:sp>
      </p:grpSp>
      <p:pic>
        <p:nvPicPr>
          <p:cNvPr id="11" name="Picture 35"/>
          <p:cNvPicPr>
            <a:picLocks noChangeAspect="1"/>
          </p:cNvPicPr>
          <p:nvPr/>
        </p:nvPicPr>
        <p:blipFill>
          <a:blip r:embed="rId3" cstate="print">
            <a:extLst>
              <a:ext uri="{28A0092B-C50C-407E-A947-70E740481C1C}">
                <a14:useLocalDpi xmlns:a14="http://schemas.microsoft.com/office/drawing/2010/main" val="0"/>
              </a:ext>
            </a:extLst>
          </a:blip>
          <a:srcRect l="2629" t="11440" r="2629" b="14294"/>
          <a:stretch>
            <a:fillRect/>
          </a:stretch>
        </p:blipFill>
        <p:spPr bwMode="auto">
          <a:xfrm>
            <a:off x="1073473" y="2667000"/>
            <a:ext cx="699705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PROCESS AUTOMATION</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2823337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
          <p:cNvGrpSpPr>
            <a:grpSpLocks/>
          </p:cNvGrpSpPr>
          <p:nvPr/>
        </p:nvGrpSpPr>
        <p:grpSpPr bwMode="auto">
          <a:xfrm>
            <a:off x="304912" y="1328008"/>
            <a:ext cx="8458200" cy="914400"/>
            <a:chOff x="495406" y="1371654"/>
            <a:chExt cx="8153188" cy="1295366"/>
          </a:xfrm>
        </p:grpSpPr>
        <p:sp>
          <p:nvSpPr>
            <p:cNvPr id="33" name="Rectangle 32"/>
            <p:cNvSpPr/>
            <p:nvPr/>
          </p:nvSpPr>
          <p:spPr bwMode="auto">
            <a:xfrm>
              <a:off x="495406" y="1371654"/>
              <a:ext cx="8153188" cy="1295366"/>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89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34" name="Rectangle 33"/>
            <p:cNvSpPr/>
            <p:nvPr/>
          </p:nvSpPr>
          <p:spPr bwMode="auto">
            <a:xfrm>
              <a:off x="592241" y="1447852"/>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Parking Space Optimization, Automate Parking</a:t>
              </a:r>
            </a:p>
          </p:txBody>
        </p:sp>
        <p:sp>
          <p:nvSpPr>
            <p:cNvPr id="35" name="Rectangle 34"/>
            <p:cNvSpPr/>
            <p:nvPr/>
          </p:nvSpPr>
          <p:spPr bwMode="auto">
            <a:xfrm>
              <a:off x="592241" y="2057436"/>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License Plate Recognition with Blacklist and Whitelist, Vehicle Counting, Unauthorized Parking, Improper Parking, Wrong Way Parking and Prohibited Parking</a:t>
              </a:r>
            </a:p>
          </p:txBody>
        </p:sp>
      </p:grpSp>
      <p:pic>
        <p:nvPicPr>
          <p:cNvPr id="12" name="Parking Solution with Matrix Video Management Softwa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92134" y="2667000"/>
            <a:ext cx="6359733" cy="3581400"/>
          </a:xfrm>
          <a:prstGeom prst="rect">
            <a:avLst/>
          </a:prstGeom>
          <a:ln>
            <a:solidFill>
              <a:srgbClr val="01A2B1"/>
            </a:solidFill>
            <a:prstDash val="sysDash"/>
          </a:ln>
          <a:effectLst/>
        </p:spPr>
      </p:pic>
      <p:sp>
        <p:nvSpPr>
          <p:cNvPr id="11"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PARKING MANAGEMENT</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814203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
          <p:cNvGrpSpPr>
            <a:grpSpLocks/>
          </p:cNvGrpSpPr>
          <p:nvPr/>
        </p:nvGrpSpPr>
        <p:grpSpPr bwMode="auto">
          <a:xfrm>
            <a:off x="304912" y="1328008"/>
            <a:ext cx="8458200" cy="914400"/>
            <a:chOff x="495406" y="1371654"/>
            <a:chExt cx="8153188" cy="1295366"/>
          </a:xfrm>
        </p:grpSpPr>
        <p:sp>
          <p:nvSpPr>
            <p:cNvPr id="33" name="Rectangle 32"/>
            <p:cNvSpPr/>
            <p:nvPr/>
          </p:nvSpPr>
          <p:spPr bwMode="auto">
            <a:xfrm>
              <a:off x="495406" y="1371654"/>
              <a:ext cx="8153188" cy="1295366"/>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89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34" name="Rectangle 33"/>
            <p:cNvSpPr/>
            <p:nvPr/>
          </p:nvSpPr>
          <p:spPr bwMode="auto">
            <a:xfrm>
              <a:off x="592241" y="1447852"/>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Occupancy Control, Easy Crowd Management, Employee Safety, Avoid Tail-gating</a:t>
              </a:r>
            </a:p>
          </p:txBody>
        </p:sp>
        <p:sp>
          <p:nvSpPr>
            <p:cNvPr id="35" name="Rectangle 34"/>
            <p:cNvSpPr/>
            <p:nvPr/>
          </p:nvSpPr>
          <p:spPr bwMode="auto">
            <a:xfrm>
              <a:off x="592241" y="2057436"/>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Face Detection, People Counting, Tail-gating Detection and Loitering</a:t>
              </a:r>
            </a:p>
          </p:txBody>
        </p:sp>
      </p:grpSp>
      <p:sp>
        <p:nvSpPr>
          <p:cNvPr id="12"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CROWD MANAGEMENT</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165" t="14747" r="8671" b="30505"/>
          <a:stretch/>
        </p:blipFill>
        <p:spPr>
          <a:xfrm>
            <a:off x="1873827" y="2408151"/>
            <a:ext cx="5410200" cy="444292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1127347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
          <p:cNvGrpSpPr>
            <a:grpSpLocks/>
          </p:cNvGrpSpPr>
          <p:nvPr/>
        </p:nvGrpSpPr>
        <p:grpSpPr bwMode="auto">
          <a:xfrm>
            <a:off x="304912" y="1328008"/>
            <a:ext cx="8458200" cy="914400"/>
            <a:chOff x="495406" y="1371654"/>
            <a:chExt cx="8153188" cy="1295366"/>
          </a:xfrm>
        </p:grpSpPr>
        <p:sp>
          <p:nvSpPr>
            <p:cNvPr id="33" name="Rectangle 32"/>
            <p:cNvSpPr/>
            <p:nvPr/>
          </p:nvSpPr>
          <p:spPr bwMode="auto">
            <a:xfrm>
              <a:off x="495406" y="1371654"/>
              <a:ext cx="8153188" cy="1295366"/>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89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34" name="Rectangle 33"/>
            <p:cNvSpPr/>
            <p:nvPr/>
          </p:nvSpPr>
          <p:spPr bwMode="auto">
            <a:xfrm>
              <a:off x="592241" y="1447852"/>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24x7 Security of Outdoor Properties, Secure Premises, Asset Protection</a:t>
              </a:r>
            </a:p>
          </p:txBody>
        </p:sp>
        <p:sp>
          <p:nvSpPr>
            <p:cNvPr id="35" name="Rectangle 34"/>
            <p:cNvSpPr/>
            <p:nvPr/>
          </p:nvSpPr>
          <p:spPr bwMode="auto">
            <a:xfrm>
              <a:off x="592241" y="2057436"/>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Intrusion Detection, Trip Wire, Missing Object Detection and Tail-gating</a:t>
              </a:r>
            </a:p>
          </p:txBody>
        </p:sp>
      </p:grpSp>
      <p:pic>
        <p:nvPicPr>
          <p:cNvPr id="12" name="Picture 2"/>
          <p:cNvPicPr>
            <a:picLocks noChangeAspect="1"/>
          </p:cNvPicPr>
          <p:nvPr/>
        </p:nvPicPr>
        <p:blipFill>
          <a:blip r:embed="rId3" cstate="print">
            <a:extLst>
              <a:ext uri="{28A0092B-C50C-407E-A947-70E740481C1C}">
                <a14:useLocalDpi xmlns:a14="http://schemas.microsoft.com/office/drawing/2010/main" val="0"/>
              </a:ext>
            </a:extLst>
          </a:blip>
          <a:srcRect l="4625" t="13548" r="4437" b="22580"/>
          <a:stretch>
            <a:fillRect/>
          </a:stretch>
        </p:blipFill>
        <p:spPr bwMode="auto">
          <a:xfrm>
            <a:off x="1460697" y="2514600"/>
            <a:ext cx="622260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PERIMETER SECURITY</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3098350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
          <p:cNvGrpSpPr>
            <a:grpSpLocks/>
          </p:cNvGrpSpPr>
          <p:nvPr/>
        </p:nvGrpSpPr>
        <p:grpSpPr bwMode="auto">
          <a:xfrm>
            <a:off x="304912" y="1328008"/>
            <a:ext cx="8458200" cy="914400"/>
            <a:chOff x="495406" y="1371654"/>
            <a:chExt cx="8153188" cy="1295366"/>
          </a:xfrm>
        </p:grpSpPr>
        <p:sp>
          <p:nvSpPr>
            <p:cNvPr id="33" name="Rectangle 32"/>
            <p:cNvSpPr/>
            <p:nvPr/>
          </p:nvSpPr>
          <p:spPr bwMode="auto">
            <a:xfrm>
              <a:off x="495406" y="1371654"/>
              <a:ext cx="8153188" cy="1295366"/>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89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34" name="Rectangle 33"/>
            <p:cNvSpPr/>
            <p:nvPr/>
          </p:nvSpPr>
          <p:spPr bwMode="auto">
            <a:xfrm>
              <a:off x="592241" y="1447852"/>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Safeguard Data Against Breakdowns, Safeguard Evidence </a:t>
              </a:r>
            </a:p>
          </p:txBody>
        </p:sp>
        <p:sp>
          <p:nvSpPr>
            <p:cNvPr id="35" name="Rectangle 34"/>
            <p:cNvSpPr/>
            <p:nvPr/>
          </p:nvSpPr>
          <p:spPr bwMode="auto">
            <a:xfrm>
              <a:off x="592241" y="2057436"/>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Backup over NAS/FTP, Redundant Server, Evidence Lock, Clip Export and SSL Communication</a:t>
              </a:r>
            </a:p>
          </p:txBody>
        </p:sp>
      </p:grpSp>
      <p:sp>
        <p:nvSpPr>
          <p:cNvPr id="19"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DATA SECURITY</a:t>
            </a:r>
          </a:p>
        </p:txBody>
      </p:sp>
      <p:pic>
        <p:nvPicPr>
          <p:cNvPr id="20" name="Picture 19"/>
          <p:cNvPicPr>
            <a:picLocks noChangeAspect="1"/>
          </p:cNvPicPr>
          <p:nvPr/>
        </p:nvPicPr>
        <p:blipFill rotWithShape="1">
          <a:blip r:embed="rId3"/>
          <a:srcRect l="5758" t="11635" r="9698" b="5327"/>
          <a:stretch/>
        </p:blipFill>
        <p:spPr>
          <a:xfrm>
            <a:off x="1514382" y="2667000"/>
            <a:ext cx="6129091" cy="339948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1706699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239000" y="0"/>
            <a:ext cx="16764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144000" cy="7162800"/>
          </a:xfrm>
          <a:prstGeom prst="rect">
            <a:avLst/>
          </a:prstGeom>
        </p:spPr>
      </p:pic>
      <p:sp>
        <p:nvSpPr>
          <p:cNvPr id="11" name="Rectangle 10"/>
          <p:cNvSpPr/>
          <p:nvPr/>
        </p:nvSpPr>
        <p:spPr>
          <a:xfrm>
            <a:off x="0" y="4800600"/>
            <a:ext cx="7239000" cy="1447800"/>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path path="circle">
              <a:fillToRect l="50000" t="50000" r="50000" b="50000"/>
            </a:path>
            <a:tileRect/>
          </a:gradFill>
          <a:ln>
            <a:solidFill>
              <a:srgbClr val="026F98"/>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2" name="Title 1"/>
          <p:cNvSpPr txBox="1">
            <a:spLocks/>
          </p:cNvSpPr>
          <p:nvPr/>
        </p:nvSpPr>
        <p:spPr>
          <a:xfrm>
            <a:off x="3200400" y="4962525"/>
            <a:ext cx="34290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chemeClr val="bg1"/>
                </a:solidFill>
                <a:latin typeface="+mn-lt"/>
              </a:rPr>
              <a:t>VIDEO RECORDERS USP</a:t>
            </a:r>
            <a:endParaRPr lang="en-US" sz="2800" b="1" dirty="0">
              <a:solidFill>
                <a:schemeClr val="bg1"/>
              </a:solidFill>
              <a:latin typeface="+mn-lt"/>
            </a:endParaRPr>
          </a:p>
        </p:txBody>
      </p:sp>
      <p:sp>
        <p:nvSpPr>
          <p:cNvPr id="13" name="Rectangle 12"/>
          <p:cNvSpPr/>
          <p:nvPr/>
        </p:nvSpPr>
        <p:spPr>
          <a:xfrm>
            <a:off x="0" y="4800600"/>
            <a:ext cx="2514600" cy="14478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5174577"/>
            <a:ext cx="1785169" cy="699845"/>
          </a:xfrm>
          <a:prstGeom prst="rect">
            <a:avLst/>
          </a:prstGeom>
        </p:spPr>
      </p:pic>
    </p:spTree>
    <p:extLst>
      <p:ext uri="{BB962C8B-B14F-4D97-AF65-F5344CB8AC3E}">
        <p14:creationId xmlns:p14="http://schemas.microsoft.com/office/powerpoint/2010/main" val="1615372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516" y="1447758"/>
            <a:ext cx="8610374" cy="4038588"/>
            <a:chOff x="228600" y="819150"/>
            <a:chExt cx="7716982" cy="3581400"/>
          </a:xfrm>
        </p:grpSpPr>
        <p:grpSp>
          <p:nvGrpSpPr>
            <p:cNvPr id="32" name="Group 3"/>
            <p:cNvGrpSpPr>
              <a:grpSpLocks/>
            </p:cNvGrpSpPr>
            <p:nvPr/>
          </p:nvGrpSpPr>
          <p:grpSpPr bwMode="auto">
            <a:xfrm>
              <a:off x="381000" y="819150"/>
              <a:ext cx="7564582" cy="1005777"/>
              <a:chOff x="609704" y="1219258"/>
              <a:chExt cx="8000790" cy="1069848"/>
            </a:xfrm>
          </p:grpSpPr>
          <p:sp>
            <p:nvSpPr>
              <p:cNvPr id="33" name="Arrow: Pentagon 1"/>
              <p:cNvSpPr>
                <a:spLocks noChangeArrowheads="1"/>
              </p:cNvSpPr>
              <p:nvPr/>
            </p:nvSpPr>
            <p:spPr bwMode="auto">
              <a:xfrm>
                <a:off x="609704" y="1371654"/>
                <a:ext cx="8000790" cy="761980"/>
              </a:xfrm>
              <a:prstGeom prst="homePlate">
                <a:avLst>
                  <a:gd name="adj" fmla="val 50021"/>
                </a:avLst>
              </a:prstGeom>
              <a:gradFill flip="none" rotWithShape="1">
                <a:gsLst>
                  <a:gs pos="0">
                    <a:srgbClr val="545454">
                      <a:tint val="66000"/>
                      <a:satMod val="160000"/>
                    </a:srgbClr>
                  </a:gs>
                  <a:gs pos="50000">
                    <a:srgbClr val="545454">
                      <a:tint val="44500"/>
                      <a:satMod val="160000"/>
                    </a:srgbClr>
                  </a:gs>
                  <a:gs pos="100000">
                    <a:srgbClr val="545454">
                      <a:tint val="23500"/>
                      <a:satMod val="160000"/>
                    </a:srgbClr>
                  </a:gs>
                </a:gsLst>
                <a:lin ang="2700000" scaled="1"/>
                <a:tileRect/>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800" dirty="0">
                  <a:latin typeface="Arial" panose="020B0604020202020204" pitchFamily="34" charset="0"/>
                </a:endParaRPr>
              </a:p>
            </p:txBody>
          </p:sp>
          <p:sp>
            <p:nvSpPr>
              <p:cNvPr id="34" name="Oval 2"/>
              <p:cNvSpPr>
                <a:spLocks noChangeArrowheads="1"/>
              </p:cNvSpPr>
              <p:nvPr/>
            </p:nvSpPr>
            <p:spPr bwMode="auto">
              <a:xfrm>
                <a:off x="873466" y="1219258"/>
                <a:ext cx="1066772" cy="1069848"/>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800" dirty="0">
                  <a:latin typeface="Arial" panose="020B0604020202020204" pitchFamily="34" charset="0"/>
                </a:endParaRPr>
              </a:p>
            </p:txBody>
          </p:sp>
          <p:sp>
            <p:nvSpPr>
              <p:cNvPr id="35" name="Arrow: Pentagon 34"/>
              <p:cNvSpPr/>
              <p:nvPr/>
            </p:nvSpPr>
            <p:spPr bwMode="auto">
              <a:xfrm>
                <a:off x="685902" y="1447831"/>
                <a:ext cx="7824583" cy="609528"/>
              </a:xfrm>
              <a:prstGeom prst="homePlate">
                <a:avLst/>
              </a:prstGeom>
              <a:solidFill>
                <a:schemeClr val="bg1">
                  <a:alpha val="20000"/>
                </a:schemeClr>
              </a:solidFill>
              <a:ln w="9525" cap="flat" cmpd="sng" algn="ctr">
                <a:noFill/>
                <a:prstDash val="solid"/>
                <a:round/>
                <a:headEnd type="none" w="med" len="med"/>
                <a:tailEnd type="none" w="med" len="med"/>
              </a:ln>
              <a:effectLst/>
              <a:extLst/>
            </p:spPr>
            <p:txBody>
              <a:bodyPr anchor="ctr"/>
              <a:lstStyle/>
              <a:p>
                <a:pPr>
                  <a:buFont typeface="Arial" panose="020B0604020202020204" pitchFamily="34" charset="0"/>
                  <a:buNone/>
                  <a:defRPr/>
                </a:pPr>
                <a:r>
                  <a:rPr lang="en-US" sz="1600" dirty="0">
                    <a:cs typeface="Arial" panose="020B0604020202020204" pitchFamily="34" charset="0"/>
                  </a:rPr>
                  <a:t> 	         </a:t>
                </a:r>
                <a:r>
                  <a:rPr lang="en-US" sz="1600" b="1" dirty="0">
                    <a:cs typeface="Arial" panose="020B0604020202020204" pitchFamily="34" charset="0"/>
                  </a:rPr>
                  <a:t>Recording Resolution: </a:t>
                </a:r>
                <a:r>
                  <a:rPr lang="en-US" sz="1600" dirty="0">
                    <a:cs typeface="Arial" panose="020B0604020202020204" pitchFamily="34" charset="0"/>
                  </a:rPr>
                  <a:t>Up to 5MP</a:t>
                </a:r>
                <a:endParaRPr lang="en-US" sz="1600" dirty="0">
                  <a:latin typeface="+mn-lt"/>
                  <a:cs typeface="Arial" panose="020B0604020202020204" pitchFamily="34" charset="0"/>
                </a:endParaRPr>
              </a:p>
            </p:txBody>
          </p:sp>
        </p:grpSp>
        <p:grpSp>
          <p:nvGrpSpPr>
            <p:cNvPr id="36" name="Group 11"/>
            <p:cNvGrpSpPr>
              <a:grpSpLocks/>
            </p:cNvGrpSpPr>
            <p:nvPr/>
          </p:nvGrpSpPr>
          <p:grpSpPr bwMode="auto">
            <a:xfrm flipH="1">
              <a:off x="249382" y="1678686"/>
              <a:ext cx="7564582" cy="1005777"/>
              <a:chOff x="609704" y="1219258"/>
              <a:chExt cx="8000790" cy="1069848"/>
            </a:xfrm>
          </p:grpSpPr>
          <p:sp>
            <p:nvSpPr>
              <p:cNvPr id="37" name="Arrow: Pentagon 12"/>
              <p:cNvSpPr>
                <a:spLocks noChangeArrowheads="1"/>
              </p:cNvSpPr>
              <p:nvPr/>
            </p:nvSpPr>
            <p:spPr bwMode="auto">
              <a:xfrm>
                <a:off x="609704" y="1371654"/>
                <a:ext cx="8000790" cy="761980"/>
              </a:xfrm>
              <a:prstGeom prst="homePlate">
                <a:avLst>
                  <a:gd name="adj" fmla="val 50021"/>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8900000" scaled="1"/>
                <a:tileRect/>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800" dirty="0">
                  <a:latin typeface="Arial" panose="020B0604020202020204" pitchFamily="34" charset="0"/>
                </a:endParaRPr>
              </a:p>
            </p:txBody>
          </p:sp>
          <p:sp>
            <p:nvSpPr>
              <p:cNvPr id="38" name="Oval 13"/>
              <p:cNvSpPr>
                <a:spLocks noChangeArrowheads="1"/>
              </p:cNvSpPr>
              <p:nvPr/>
            </p:nvSpPr>
            <p:spPr bwMode="auto">
              <a:xfrm>
                <a:off x="873466" y="1219258"/>
                <a:ext cx="1066772" cy="1069848"/>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800" dirty="0">
                  <a:latin typeface="Arial" panose="020B0604020202020204" pitchFamily="34" charset="0"/>
                </a:endParaRPr>
              </a:p>
            </p:txBody>
          </p:sp>
          <p:sp>
            <p:nvSpPr>
              <p:cNvPr id="39" name="Arrow: Pentagon 38"/>
              <p:cNvSpPr/>
              <p:nvPr/>
            </p:nvSpPr>
            <p:spPr bwMode="auto">
              <a:xfrm>
                <a:off x="685902" y="1447831"/>
                <a:ext cx="7824582" cy="609528"/>
              </a:xfrm>
              <a:prstGeom prst="homePlate">
                <a:avLst/>
              </a:prstGeom>
              <a:solidFill>
                <a:schemeClr val="bg1">
                  <a:alpha val="20000"/>
                </a:schemeClr>
              </a:solidFill>
              <a:ln w="9525" cap="flat" cmpd="sng" algn="ctr">
                <a:noFill/>
                <a:prstDash val="solid"/>
                <a:round/>
                <a:headEnd type="none" w="med" len="med"/>
                <a:tailEnd type="none" w="med" len="med"/>
              </a:ln>
              <a:effectLst/>
              <a:extLst/>
            </p:spPr>
            <p:txBody>
              <a:bodyPr anchor="ctr"/>
              <a:lstStyle/>
              <a:p>
                <a:pPr>
                  <a:buFont typeface="Arial" panose="020B0604020202020204" pitchFamily="34" charset="0"/>
                  <a:buNone/>
                  <a:defRPr/>
                </a:pPr>
                <a:r>
                  <a:rPr lang="en-US" sz="1600" dirty="0">
                    <a:cs typeface="Arial" panose="020B0604020202020204" pitchFamily="34" charset="0"/>
                  </a:rPr>
                  <a:t> </a:t>
                </a:r>
                <a:r>
                  <a:rPr lang="en-US" sz="1600" b="1" dirty="0">
                    <a:cs typeface="Arial" panose="020B0604020202020204" pitchFamily="34" charset="0"/>
                  </a:rPr>
                  <a:t>Throughput: </a:t>
                </a:r>
                <a:r>
                  <a:rPr lang="en-US" sz="1600" dirty="0">
                    <a:cs typeface="Arial" panose="020B0604020202020204" pitchFamily="34" charset="0"/>
                  </a:rPr>
                  <a:t>48Mbps to 354Mbps(Depending on the number of </a:t>
                </a:r>
              </a:p>
              <a:p>
                <a:pPr>
                  <a:buFont typeface="Arial" panose="020B0604020202020204" pitchFamily="34" charset="0"/>
                  <a:buNone/>
                  <a:defRPr/>
                </a:pPr>
                <a:r>
                  <a:rPr lang="en-US" sz="1600" dirty="0">
                    <a:cs typeface="Arial" panose="020B0604020202020204" pitchFamily="34" charset="0"/>
                  </a:rPr>
                  <a:t>	     channels)</a:t>
                </a:r>
                <a:endParaRPr lang="en-US" sz="1600" b="1" dirty="0">
                  <a:cs typeface="Arial" panose="020B0604020202020204" pitchFamily="34" charset="0"/>
                </a:endParaRPr>
              </a:p>
            </p:txBody>
          </p:sp>
        </p:grpSp>
        <p:grpSp>
          <p:nvGrpSpPr>
            <p:cNvPr id="40" name="Group 39"/>
            <p:cNvGrpSpPr/>
            <p:nvPr/>
          </p:nvGrpSpPr>
          <p:grpSpPr>
            <a:xfrm>
              <a:off x="381000" y="2538222"/>
              <a:ext cx="7564582" cy="1005777"/>
              <a:chOff x="436418" y="2538222"/>
              <a:chExt cx="7564582" cy="1005777"/>
            </a:xfrm>
          </p:grpSpPr>
          <p:pic>
            <p:nvPicPr>
              <p:cNvPr id="4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0730" y="2681478"/>
                <a:ext cx="759460" cy="75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Group 15"/>
              <p:cNvGrpSpPr>
                <a:grpSpLocks/>
              </p:cNvGrpSpPr>
              <p:nvPr/>
            </p:nvGrpSpPr>
            <p:grpSpPr bwMode="auto">
              <a:xfrm>
                <a:off x="436418" y="2538222"/>
                <a:ext cx="7564582" cy="1005777"/>
                <a:chOff x="609704" y="1219258"/>
                <a:chExt cx="8000790" cy="1069848"/>
              </a:xfrm>
            </p:grpSpPr>
            <p:sp>
              <p:nvSpPr>
                <p:cNvPr id="43" name="Arrow: Pentagon 16"/>
                <p:cNvSpPr>
                  <a:spLocks noChangeArrowheads="1"/>
                </p:cNvSpPr>
                <p:nvPr/>
              </p:nvSpPr>
              <p:spPr bwMode="auto">
                <a:xfrm>
                  <a:off x="609704" y="1371654"/>
                  <a:ext cx="8000790" cy="761980"/>
                </a:xfrm>
                <a:prstGeom prst="homePlate">
                  <a:avLst>
                    <a:gd name="adj" fmla="val 50021"/>
                  </a:avLst>
                </a:prstGeom>
                <a:gradFill flip="none" rotWithShape="1">
                  <a:gsLst>
                    <a:gs pos="0">
                      <a:srgbClr val="545454">
                        <a:tint val="66000"/>
                        <a:satMod val="160000"/>
                      </a:srgbClr>
                    </a:gs>
                    <a:gs pos="50000">
                      <a:srgbClr val="545454">
                        <a:tint val="44500"/>
                        <a:satMod val="160000"/>
                      </a:srgbClr>
                    </a:gs>
                    <a:gs pos="100000">
                      <a:srgbClr val="545454">
                        <a:tint val="23500"/>
                        <a:satMod val="160000"/>
                      </a:srgbClr>
                    </a:gs>
                  </a:gsLst>
                  <a:lin ang="2700000" scaled="1"/>
                  <a:tileRect/>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800" dirty="0">
                    <a:latin typeface="Arial" panose="020B0604020202020204" pitchFamily="34" charset="0"/>
                  </a:endParaRPr>
                </a:p>
              </p:txBody>
            </p:sp>
            <p:sp>
              <p:nvSpPr>
                <p:cNvPr id="44" name="Oval 17"/>
                <p:cNvSpPr>
                  <a:spLocks noChangeArrowheads="1"/>
                </p:cNvSpPr>
                <p:nvPr/>
              </p:nvSpPr>
              <p:spPr bwMode="auto">
                <a:xfrm>
                  <a:off x="873466" y="1219258"/>
                  <a:ext cx="1066772" cy="1069848"/>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800" dirty="0">
                    <a:latin typeface="Arial" panose="020B0604020202020204" pitchFamily="34" charset="0"/>
                  </a:endParaRPr>
                </a:p>
              </p:txBody>
            </p:sp>
            <p:sp>
              <p:nvSpPr>
                <p:cNvPr id="45" name="Arrow: Pentagon 44"/>
                <p:cNvSpPr/>
                <p:nvPr/>
              </p:nvSpPr>
              <p:spPr bwMode="auto">
                <a:xfrm>
                  <a:off x="685902" y="1447831"/>
                  <a:ext cx="7824583" cy="609528"/>
                </a:xfrm>
                <a:prstGeom prst="homePlate">
                  <a:avLst/>
                </a:prstGeom>
                <a:solidFill>
                  <a:schemeClr val="bg1">
                    <a:alpha val="20000"/>
                  </a:schemeClr>
                </a:solidFill>
                <a:ln w="9525" cap="flat" cmpd="sng" algn="ctr">
                  <a:noFill/>
                  <a:prstDash val="solid"/>
                  <a:round/>
                  <a:headEnd type="none" w="med" len="med"/>
                  <a:tailEnd type="none" w="med" len="med"/>
                </a:ln>
                <a:effectLst/>
                <a:extLst/>
              </p:spPr>
              <p:txBody>
                <a:bodyPr anchor="ctr"/>
                <a:lstStyle/>
                <a:p>
                  <a:pPr>
                    <a:buFont typeface="Arial" panose="020B0604020202020204" pitchFamily="34" charset="0"/>
                    <a:buNone/>
                    <a:defRPr/>
                  </a:pPr>
                  <a:r>
                    <a:rPr lang="en-US" sz="1600" dirty="0">
                      <a:cs typeface="Arial" panose="020B0604020202020204" pitchFamily="34" charset="0"/>
                    </a:rPr>
                    <a:t> 	         </a:t>
                  </a:r>
                  <a:r>
                    <a:rPr lang="en-US" sz="1600" b="1" dirty="0">
                      <a:cs typeface="Arial" panose="020B0604020202020204" pitchFamily="34" charset="0"/>
                    </a:rPr>
                    <a:t>Storage Capability: </a:t>
                  </a:r>
                  <a:r>
                    <a:rPr lang="en-US" sz="1600" dirty="0">
                      <a:cs typeface="Arial" panose="020B0604020202020204" pitchFamily="34" charset="0"/>
                    </a:rPr>
                    <a:t>6TB-24TB(Depending on the number of channels)</a:t>
                  </a:r>
                  <a:endParaRPr lang="en-US" sz="1600" dirty="0">
                    <a:latin typeface="+mn-lt"/>
                    <a:cs typeface="Arial" panose="020B0604020202020204" pitchFamily="34" charset="0"/>
                  </a:endParaRPr>
                </a:p>
              </p:txBody>
            </p:sp>
          </p:grpSp>
        </p:grpSp>
        <p:grpSp>
          <p:nvGrpSpPr>
            <p:cNvPr id="46" name="Group 45"/>
            <p:cNvGrpSpPr/>
            <p:nvPr/>
          </p:nvGrpSpPr>
          <p:grpSpPr>
            <a:xfrm>
              <a:off x="228600" y="3394773"/>
              <a:ext cx="7564582" cy="1005777"/>
              <a:chOff x="76200" y="3394773"/>
              <a:chExt cx="7564582" cy="1005777"/>
            </a:xfrm>
          </p:grpSpPr>
          <p:grpSp>
            <p:nvGrpSpPr>
              <p:cNvPr id="47" name="Group 19"/>
              <p:cNvGrpSpPr>
                <a:grpSpLocks/>
              </p:cNvGrpSpPr>
              <p:nvPr/>
            </p:nvGrpSpPr>
            <p:grpSpPr bwMode="auto">
              <a:xfrm flipH="1">
                <a:off x="76200" y="3394773"/>
                <a:ext cx="7564582" cy="1005777"/>
                <a:chOff x="609704" y="1219258"/>
                <a:chExt cx="8000790" cy="1069848"/>
              </a:xfrm>
            </p:grpSpPr>
            <p:sp>
              <p:nvSpPr>
                <p:cNvPr id="49" name="Arrow: Pentagon 20"/>
                <p:cNvSpPr>
                  <a:spLocks noChangeArrowheads="1"/>
                </p:cNvSpPr>
                <p:nvPr/>
              </p:nvSpPr>
              <p:spPr bwMode="auto">
                <a:xfrm>
                  <a:off x="609704" y="1371654"/>
                  <a:ext cx="8000790" cy="761980"/>
                </a:xfrm>
                <a:prstGeom prst="homePlate">
                  <a:avLst>
                    <a:gd name="adj" fmla="val 50021"/>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8900000" scaled="1"/>
                  <a:tileRect/>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800" dirty="0">
                    <a:latin typeface="Arial" panose="020B0604020202020204" pitchFamily="34" charset="0"/>
                  </a:endParaRPr>
                </a:p>
              </p:txBody>
            </p:sp>
            <p:sp>
              <p:nvSpPr>
                <p:cNvPr id="50" name="Oval 21"/>
                <p:cNvSpPr>
                  <a:spLocks noChangeArrowheads="1"/>
                </p:cNvSpPr>
                <p:nvPr/>
              </p:nvSpPr>
              <p:spPr bwMode="auto">
                <a:xfrm>
                  <a:off x="873466" y="1219258"/>
                  <a:ext cx="1066772" cy="1069848"/>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800" dirty="0">
                    <a:latin typeface="Arial" panose="020B0604020202020204" pitchFamily="34" charset="0"/>
                  </a:endParaRPr>
                </a:p>
              </p:txBody>
            </p:sp>
            <p:sp>
              <p:nvSpPr>
                <p:cNvPr id="51" name="Arrow: Pentagon 50"/>
                <p:cNvSpPr/>
                <p:nvPr/>
              </p:nvSpPr>
              <p:spPr bwMode="auto">
                <a:xfrm>
                  <a:off x="685902" y="1447831"/>
                  <a:ext cx="7824582" cy="609528"/>
                </a:xfrm>
                <a:prstGeom prst="homePlate">
                  <a:avLst/>
                </a:prstGeom>
                <a:solidFill>
                  <a:schemeClr val="bg1">
                    <a:alpha val="20000"/>
                  </a:schemeClr>
                </a:solidFill>
                <a:ln w="9525" cap="flat" cmpd="sng" algn="ctr">
                  <a:noFill/>
                  <a:prstDash val="solid"/>
                  <a:round/>
                  <a:headEnd type="none" w="med" len="med"/>
                  <a:tailEnd type="none" w="med" len="med"/>
                </a:ln>
                <a:effectLst/>
                <a:extLst/>
              </p:spPr>
              <p:txBody>
                <a:bodyPr anchor="ctr"/>
                <a:lstStyle/>
                <a:p>
                  <a:pPr>
                    <a:buFont typeface="Arial" panose="020B0604020202020204" pitchFamily="34" charset="0"/>
                    <a:buNone/>
                    <a:defRPr/>
                  </a:pPr>
                  <a:r>
                    <a:rPr lang="en-US" sz="1600" b="1" dirty="0">
                      <a:latin typeface="+mn-lt"/>
                      <a:cs typeface="Arial" panose="020B0604020202020204" pitchFamily="34" charset="0"/>
                    </a:rPr>
                    <a:t>Interoperability: </a:t>
                  </a:r>
                  <a:r>
                    <a:rPr lang="en-US" sz="1600" dirty="0">
                      <a:latin typeface="+mn-lt"/>
                      <a:cs typeface="Arial" panose="020B0604020202020204" pitchFamily="34" charset="0"/>
                    </a:rPr>
                    <a:t>Supports all ONVIF or RTSP compliant cameras</a:t>
                  </a:r>
                </a:p>
              </p:txBody>
            </p:sp>
          </p:grpSp>
          <p:pic>
            <p:nvPicPr>
              <p:cNvPr id="48" name="Picture 16"/>
              <p:cNvPicPr>
                <a:picLocks noChangeAspect="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6590624" y="3603515"/>
                <a:ext cx="648376" cy="64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0" name="Picture 2"/>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8200" y="97155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2"/>
            <p:cNvPicPr>
              <a:picLocks noChangeAspect="1"/>
            </p:cNvPicPr>
            <p:nvPr/>
          </p:nvPicPr>
          <p:blipFill>
            <a:blip r:embed="rId6">
              <a:duotone>
                <a:prstClr val="black"/>
                <a:schemeClr val="bg1">
                  <a:lumMod val="50000"/>
                  <a:tint val="45000"/>
                  <a:satMod val="400000"/>
                </a:schemeClr>
              </a:duotone>
              <a:extLst>
                <a:ext uri="{28A0092B-C50C-407E-A947-70E740481C1C}">
                  <a14:useLocalDpi xmlns:a14="http://schemas.microsoft.com/office/drawing/2010/main" val="0"/>
                </a:ext>
              </a:extLst>
            </a:blip>
            <a:srcRect/>
            <a:stretch>
              <a:fillRect/>
            </a:stretch>
          </p:blipFill>
          <p:spPr bwMode="auto">
            <a:xfrm>
              <a:off x="6705600" y="1809750"/>
              <a:ext cx="68594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1"/>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8200" y="27241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Shape 162"/>
          <p:cNvSpPr txBox="1">
            <a:spLocks/>
          </p:cNvSpPr>
          <p:nvPr/>
        </p:nvSpPr>
        <p:spPr>
          <a:xfrm>
            <a:off x="457200" y="609600"/>
            <a:ext cx="7857394"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MATRIX SATATYA VIDEO RECORDERS BENEFITS</a:t>
            </a:r>
          </a:p>
        </p:txBody>
      </p:sp>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148922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
          <p:cNvGrpSpPr>
            <a:grpSpLocks/>
          </p:cNvGrpSpPr>
          <p:nvPr/>
        </p:nvGrpSpPr>
        <p:grpSpPr bwMode="auto">
          <a:xfrm>
            <a:off x="304912" y="1328008"/>
            <a:ext cx="8458200" cy="914400"/>
            <a:chOff x="495406" y="1371654"/>
            <a:chExt cx="8153188" cy="1295366"/>
          </a:xfrm>
        </p:grpSpPr>
        <p:sp>
          <p:nvSpPr>
            <p:cNvPr id="33" name="Rectangle 32"/>
            <p:cNvSpPr/>
            <p:nvPr/>
          </p:nvSpPr>
          <p:spPr bwMode="auto">
            <a:xfrm>
              <a:off x="495406" y="1371654"/>
              <a:ext cx="8153188" cy="1295366"/>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89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34" name="Rectangle 33"/>
            <p:cNvSpPr/>
            <p:nvPr/>
          </p:nvSpPr>
          <p:spPr bwMode="auto">
            <a:xfrm>
              <a:off x="592241" y="1447852"/>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Easy Centralized Monitoring of Multiple Cameras, Ease of Management</a:t>
              </a:r>
            </a:p>
          </p:txBody>
        </p:sp>
        <p:sp>
          <p:nvSpPr>
            <p:cNvPr id="35" name="Rectangle 34"/>
            <p:cNvSpPr/>
            <p:nvPr/>
          </p:nvSpPr>
          <p:spPr bwMode="auto">
            <a:xfrm>
              <a:off x="592241" y="2057436"/>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Cascading, Sequencing and Camera Grouping, E-map</a:t>
              </a:r>
            </a:p>
          </p:txBody>
        </p:sp>
      </p:grpSp>
      <p:pic>
        <p:nvPicPr>
          <p:cNvPr id="19" name="Centralized Video Surveillance Management without Public IP" title="Cascading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3100" y="2375699"/>
            <a:ext cx="5257800" cy="4447665"/>
          </a:xfrm>
          <a:prstGeom prst="rect">
            <a:avLst/>
          </a:prstGeom>
          <a:ln>
            <a:solidFill>
              <a:srgbClr val="01A2B1"/>
            </a:solidFill>
            <a:prstDash val="sysDash"/>
          </a:ln>
          <a:effectLst/>
        </p:spPr>
      </p:pic>
      <p:sp>
        <p:nvSpPr>
          <p:cNvPr id="11"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CENTRALIZED MONITORING</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2546061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9"/>
                                        </p:tgtEl>
                                      </p:cBhvr>
                                    </p:cmd>
                                  </p:childTnLst>
                                </p:cTn>
                              </p:par>
                            </p:childTnLst>
                          </p:cTn>
                        </p:par>
                      </p:childTnLst>
                    </p:cTn>
                  </p:par>
                </p:childTnLst>
              </p:cTn>
              <p:nextCondLst>
                <p:cond evt="onClick" delay="0">
                  <p:tgtEl>
                    <p:spTgt spid="19"/>
                  </p:tgtEl>
                </p:cond>
              </p:nextCondLst>
            </p:seq>
            <p:video>
              <p:cMediaNode vol="80000">
                <p:cTn id="7" fill="hold" display="0">
                  <p:stCondLst>
                    <p:cond delay="indefinite"/>
                  </p:stCondLst>
                </p:cTn>
                <p:tgtEl>
                  <p:spTgt spid="1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97"/>
          <p:cNvSpPr txBox="1"/>
          <p:nvPr/>
        </p:nvSpPr>
        <p:spPr>
          <a:xfrm>
            <a:off x="245582" y="1069078"/>
            <a:ext cx="5486392" cy="4673621"/>
          </a:xfrm>
          <a:prstGeom prst="rect">
            <a:avLst/>
          </a:prstGeom>
          <a:noFill/>
          <a:ln>
            <a:noFill/>
          </a:ln>
        </p:spPr>
        <p:txBody>
          <a:bodyPr lIns="91425" tIns="45700" rIns="91425" bIns="45700"/>
          <a:lstStyle/>
          <a:p>
            <a:pPr marL="231775" indent="-231775">
              <a:lnSpc>
                <a:spcPct val="150000"/>
              </a:lnSpc>
              <a:spcBef>
                <a:spcPts val="0"/>
              </a:spcBef>
              <a:buClr>
                <a:srgbClr val="A5A5A5"/>
              </a:buClr>
              <a:buSzPct val="100000"/>
              <a:buFont typeface="Calibri"/>
              <a:buChar char="•"/>
              <a:defRPr/>
            </a:pPr>
            <a:r>
              <a:rPr lang="en-US" dirty="0">
                <a:solidFill>
                  <a:schemeClr val="dk1"/>
                </a:solidFill>
                <a:ea typeface="Calibri"/>
                <a:cs typeface="Calibri"/>
                <a:sym typeface="Calibri"/>
              </a:rPr>
              <a:t>Established in </a:t>
            </a:r>
            <a:r>
              <a:rPr lang="en-US" dirty="0">
                <a:solidFill>
                  <a:srgbClr val="31859B"/>
                </a:solidFill>
                <a:ea typeface="Calibri"/>
                <a:cs typeface="Calibri"/>
                <a:sym typeface="Calibri"/>
              </a:rPr>
              <a:t>1991</a:t>
            </a:r>
          </a:p>
          <a:p>
            <a:pPr marL="231775" indent="-231775">
              <a:lnSpc>
                <a:spcPct val="110000"/>
              </a:lnSpc>
              <a:spcBef>
                <a:spcPts val="400"/>
              </a:spcBef>
              <a:buClr>
                <a:srgbClr val="A5A5A5"/>
              </a:buClr>
              <a:buSzPct val="100000"/>
              <a:buFont typeface="Calibri"/>
              <a:buChar char="•"/>
              <a:defRPr/>
            </a:pPr>
            <a:r>
              <a:rPr lang="en-US" dirty="0">
                <a:solidFill>
                  <a:schemeClr val="dk1"/>
                </a:solidFill>
                <a:ea typeface="Calibri"/>
                <a:cs typeface="Calibri"/>
                <a:sym typeface="Calibri"/>
              </a:rPr>
              <a:t>Products: </a:t>
            </a:r>
            <a:r>
              <a:rPr lang="en-US" dirty="0">
                <a:solidFill>
                  <a:srgbClr val="31859B"/>
                </a:solidFill>
                <a:ea typeface="Calibri"/>
                <a:cs typeface="Calibri"/>
                <a:sym typeface="Calibri"/>
              </a:rPr>
              <a:t>60+</a:t>
            </a:r>
            <a:br>
              <a:rPr lang="en-US" dirty="0">
                <a:solidFill>
                  <a:srgbClr val="31859B"/>
                </a:solidFill>
                <a:ea typeface="Calibri"/>
                <a:cs typeface="Calibri"/>
                <a:sym typeface="Calibri"/>
              </a:rPr>
            </a:br>
            <a:r>
              <a:rPr lang="en-US" sz="1600" dirty="0">
                <a:solidFill>
                  <a:schemeClr val="dk1"/>
                </a:solidFill>
                <a:ea typeface="Calibri"/>
                <a:cs typeface="Calibri"/>
                <a:sym typeface="Calibri"/>
              </a:rPr>
              <a:t>Telecom and Security Solutions</a:t>
            </a:r>
          </a:p>
          <a:p>
            <a:pPr marL="231775" indent="-231775">
              <a:lnSpc>
                <a:spcPct val="150000"/>
              </a:lnSpc>
              <a:spcBef>
                <a:spcPts val="400"/>
              </a:spcBef>
              <a:buClr>
                <a:srgbClr val="A5A5A5"/>
              </a:buClr>
              <a:buSzPct val="100000"/>
              <a:buFont typeface="Calibri"/>
              <a:buChar char="•"/>
              <a:defRPr/>
            </a:pPr>
            <a:r>
              <a:rPr lang="en-US" dirty="0">
                <a:solidFill>
                  <a:schemeClr val="dk1"/>
                </a:solidFill>
                <a:ea typeface="Calibri"/>
                <a:cs typeface="Calibri"/>
                <a:sym typeface="Calibri"/>
              </a:rPr>
              <a:t>Global Presence: </a:t>
            </a:r>
            <a:r>
              <a:rPr lang="en-US" dirty="0">
                <a:solidFill>
                  <a:srgbClr val="31859B"/>
                </a:solidFill>
                <a:ea typeface="Calibri"/>
                <a:cs typeface="Calibri"/>
                <a:sym typeface="Calibri"/>
              </a:rPr>
              <a:t>40+ Countries</a:t>
            </a:r>
          </a:p>
          <a:p>
            <a:pPr marL="231775" indent="-231775">
              <a:spcBef>
                <a:spcPts val="400"/>
              </a:spcBef>
              <a:buClr>
                <a:srgbClr val="A5A5A5"/>
              </a:buClr>
              <a:buSzPct val="100000"/>
              <a:buFont typeface="Calibri"/>
              <a:buChar char="•"/>
              <a:defRPr/>
            </a:pPr>
            <a:r>
              <a:rPr lang="en-US" dirty="0">
                <a:solidFill>
                  <a:schemeClr val="dk1"/>
                </a:solidFill>
                <a:ea typeface="Calibri"/>
                <a:cs typeface="Calibri"/>
                <a:sym typeface="Calibri"/>
              </a:rPr>
              <a:t>Multi-location Installations with: </a:t>
            </a:r>
            <a:r>
              <a:rPr lang="en-US" dirty="0">
                <a:solidFill>
                  <a:srgbClr val="31859B"/>
                </a:solidFill>
                <a:ea typeface="Calibri"/>
                <a:cs typeface="Calibri"/>
                <a:sym typeface="Calibri"/>
              </a:rPr>
              <a:t>500+ Channel Partners</a:t>
            </a:r>
          </a:p>
          <a:p>
            <a:pPr marL="231775" indent="-231775">
              <a:lnSpc>
                <a:spcPct val="150000"/>
              </a:lnSpc>
              <a:spcBef>
                <a:spcPts val="400"/>
              </a:spcBef>
              <a:buClr>
                <a:srgbClr val="A5A5A5"/>
              </a:buClr>
              <a:buSzPct val="100000"/>
              <a:buFont typeface="Calibri"/>
              <a:buChar char="•"/>
              <a:defRPr/>
            </a:pPr>
            <a:r>
              <a:rPr lang="en-US" dirty="0">
                <a:solidFill>
                  <a:schemeClr val="dk1"/>
                </a:solidFill>
                <a:ea typeface="Calibri"/>
                <a:cs typeface="Calibri"/>
                <a:sym typeface="Calibri"/>
              </a:rPr>
              <a:t>No of Employees: </a:t>
            </a:r>
            <a:r>
              <a:rPr lang="en-US" dirty="0">
                <a:solidFill>
                  <a:srgbClr val="31859B"/>
                </a:solidFill>
                <a:ea typeface="Calibri"/>
                <a:cs typeface="Calibri"/>
                <a:sym typeface="Calibri"/>
              </a:rPr>
              <a:t>500+</a:t>
            </a:r>
          </a:p>
          <a:p>
            <a:pPr marL="231775" indent="-231775">
              <a:spcBef>
                <a:spcPts val="400"/>
              </a:spcBef>
              <a:buClr>
                <a:srgbClr val="A5A5A5"/>
              </a:buClr>
              <a:buSzPct val="100000"/>
              <a:buFont typeface="Calibri"/>
              <a:buChar char="•"/>
              <a:defRPr/>
            </a:pPr>
            <a:r>
              <a:rPr lang="en-US" dirty="0">
                <a:solidFill>
                  <a:schemeClr val="dk1"/>
                </a:solidFill>
                <a:ea typeface="Calibri"/>
                <a:cs typeface="Calibri"/>
                <a:sym typeface="Calibri"/>
              </a:rPr>
              <a:t>Awards and Achievements: </a:t>
            </a:r>
            <a:r>
              <a:rPr lang="en-US" dirty="0">
                <a:solidFill>
                  <a:srgbClr val="31859B"/>
                </a:solidFill>
                <a:ea typeface="Calibri"/>
                <a:cs typeface="Calibri"/>
                <a:sym typeface="Calibri"/>
              </a:rPr>
              <a:t>25+</a:t>
            </a:r>
            <a:r>
              <a:rPr lang="en-US" dirty="0">
                <a:solidFill>
                  <a:srgbClr val="205867"/>
                </a:solidFill>
                <a:ea typeface="Calibri"/>
                <a:cs typeface="Calibri"/>
                <a:sym typeface="Calibri"/>
              </a:rPr>
              <a:t> </a:t>
            </a:r>
            <a:br>
              <a:rPr lang="en-US" dirty="0">
                <a:solidFill>
                  <a:srgbClr val="205867"/>
                </a:solidFill>
                <a:ea typeface="Calibri"/>
                <a:cs typeface="Calibri"/>
                <a:sym typeface="Calibri"/>
              </a:rPr>
            </a:br>
            <a:r>
              <a:rPr lang="en-US" sz="1600" dirty="0">
                <a:solidFill>
                  <a:schemeClr val="dk1"/>
                </a:solidFill>
                <a:ea typeface="Calibri"/>
                <a:cs typeface="Calibri"/>
                <a:sym typeface="Calibri"/>
              </a:rPr>
              <a:t>for Excellence in Product Engineering, </a:t>
            </a:r>
          </a:p>
          <a:p>
            <a:pPr>
              <a:spcBef>
                <a:spcPts val="400"/>
              </a:spcBef>
              <a:buClr>
                <a:srgbClr val="A5A5A5"/>
              </a:buClr>
              <a:buSzPct val="100000"/>
              <a:defRPr/>
            </a:pPr>
            <a:r>
              <a:rPr lang="en-US" sz="1600" dirty="0">
                <a:solidFill>
                  <a:schemeClr val="dk1"/>
                </a:solidFill>
                <a:ea typeface="Calibri"/>
                <a:cs typeface="Calibri"/>
                <a:sym typeface="Calibri"/>
              </a:rPr>
              <a:t>     Design and Innovation</a:t>
            </a:r>
          </a:p>
          <a:p>
            <a:pPr>
              <a:spcBef>
                <a:spcPts val="400"/>
              </a:spcBef>
              <a:buClr>
                <a:schemeClr val="dk1"/>
              </a:buClr>
              <a:buFont typeface="Arial"/>
              <a:buNone/>
              <a:defRPr/>
            </a:pPr>
            <a:endParaRPr dirty="0">
              <a:solidFill>
                <a:srgbClr val="31859B"/>
              </a:solidFill>
              <a:ea typeface="Calibri"/>
              <a:cs typeface="Calibri"/>
              <a:sym typeface="Calibri"/>
            </a:endParaRPr>
          </a:p>
          <a:p>
            <a:pPr>
              <a:spcBef>
                <a:spcPts val="320"/>
              </a:spcBef>
              <a:buClr>
                <a:srgbClr val="31859B"/>
              </a:buClr>
              <a:buSzPct val="25000"/>
              <a:buFont typeface="Arial"/>
              <a:buNone/>
              <a:defRPr/>
            </a:pPr>
            <a:r>
              <a:rPr lang="en-US" sz="1400" dirty="0">
                <a:solidFill>
                  <a:srgbClr val="31859B"/>
                </a:solidFill>
                <a:ea typeface="Calibri"/>
                <a:cs typeface="Calibri"/>
                <a:sym typeface="Calibri"/>
              </a:rPr>
              <a:t>      </a:t>
            </a:r>
          </a:p>
          <a:p>
            <a:pPr>
              <a:spcBef>
                <a:spcPts val="320"/>
              </a:spcBef>
              <a:buClr>
                <a:srgbClr val="31859B"/>
              </a:buClr>
              <a:buSzPct val="25000"/>
              <a:buFont typeface="Arial"/>
              <a:buNone/>
              <a:defRPr/>
            </a:pPr>
            <a:endParaRPr lang="en-US" sz="1400" dirty="0">
              <a:solidFill>
                <a:srgbClr val="31859B"/>
              </a:solidFill>
              <a:ea typeface="Calibri"/>
              <a:cs typeface="Calibri"/>
              <a:sym typeface="Calibri"/>
            </a:endParaRPr>
          </a:p>
          <a:p>
            <a:pPr>
              <a:spcBef>
                <a:spcPts val="320"/>
              </a:spcBef>
              <a:buClr>
                <a:srgbClr val="31859B"/>
              </a:buClr>
              <a:buSzPct val="25000"/>
              <a:buFont typeface="Arial"/>
              <a:buNone/>
              <a:defRPr/>
            </a:pPr>
            <a:endParaRPr lang="en-US" sz="1400" dirty="0">
              <a:solidFill>
                <a:srgbClr val="31859B"/>
              </a:solidFill>
              <a:ea typeface="Calibri"/>
              <a:cs typeface="Calibri"/>
              <a:sym typeface="Calibri"/>
            </a:endParaRPr>
          </a:p>
          <a:p>
            <a:pPr>
              <a:spcBef>
                <a:spcPts val="320"/>
              </a:spcBef>
              <a:buClr>
                <a:srgbClr val="31859B"/>
              </a:buClr>
              <a:buSzPct val="25000"/>
              <a:buFont typeface="Arial"/>
              <a:buNone/>
              <a:defRPr/>
            </a:pPr>
            <a:endParaRPr lang="en-US" sz="1400" dirty="0">
              <a:solidFill>
                <a:srgbClr val="31859B"/>
              </a:solidFill>
              <a:ea typeface="Calibri"/>
              <a:cs typeface="Calibri"/>
              <a:sym typeface="Calibri"/>
            </a:endParaRPr>
          </a:p>
          <a:p>
            <a:pPr>
              <a:spcBef>
                <a:spcPts val="320"/>
              </a:spcBef>
              <a:buClr>
                <a:srgbClr val="31859B"/>
              </a:buClr>
              <a:buSzPct val="25000"/>
              <a:buFont typeface="Arial"/>
              <a:buNone/>
              <a:defRPr/>
            </a:pPr>
            <a:endParaRPr lang="en-US" sz="1400" dirty="0">
              <a:solidFill>
                <a:srgbClr val="31859B"/>
              </a:solidFill>
              <a:ea typeface="Calibri"/>
              <a:cs typeface="Calibri"/>
              <a:sym typeface="Calibri"/>
            </a:endParaRPr>
          </a:p>
          <a:p>
            <a:pPr>
              <a:spcBef>
                <a:spcPts val="320"/>
              </a:spcBef>
              <a:buClr>
                <a:srgbClr val="31859B"/>
              </a:buClr>
              <a:buSzPct val="25000"/>
              <a:buFont typeface="Arial"/>
              <a:buNone/>
              <a:defRPr/>
            </a:pPr>
            <a:r>
              <a:rPr lang="en-US" sz="1400" dirty="0">
                <a:solidFill>
                  <a:srgbClr val="31859B"/>
                </a:solidFill>
                <a:ea typeface="Calibri"/>
                <a:cs typeface="Calibri"/>
                <a:sym typeface="Calibri"/>
              </a:rPr>
              <a:t>www.MatrixComSec.com</a:t>
            </a:r>
          </a:p>
          <a:p>
            <a:pPr>
              <a:spcBef>
                <a:spcPts val="400"/>
              </a:spcBef>
              <a:buClr>
                <a:schemeClr val="dk1"/>
              </a:buClr>
              <a:buFont typeface="Arial"/>
              <a:buNone/>
              <a:defRPr/>
            </a:pPr>
            <a:endParaRPr sz="1600" dirty="0">
              <a:solidFill>
                <a:schemeClr val="dk1"/>
              </a:solidFill>
              <a:ea typeface="Calibri"/>
              <a:cs typeface="Calibri"/>
              <a:sym typeface="Calibri"/>
            </a:endParaRPr>
          </a:p>
        </p:txBody>
      </p:sp>
      <p:pic>
        <p:nvPicPr>
          <p:cNvPr id="9" name="Picture 8"/>
          <p:cNvPicPr preferRelativeResize="0">
            <a:picLocks/>
          </p:cNvPicPr>
          <p:nvPr/>
        </p:nvPicPr>
        <p:blipFill>
          <a:blip r:embed="rId2" cstate="screen">
            <a:extLst>
              <a:ext uri="{28A0092B-C50C-407E-A947-70E740481C1C}">
                <a14:useLocalDpi xmlns:a14="http://schemas.microsoft.com/office/drawing/2010/main"/>
              </a:ext>
            </a:extLst>
          </a:blip>
          <a:stretch>
            <a:fillRect/>
          </a:stretch>
        </p:blipFill>
        <p:spPr>
          <a:xfrm>
            <a:off x="5560988" y="1359930"/>
            <a:ext cx="1828800" cy="18288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1" name="Title 1"/>
          <p:cNvSpPr txBox="1">
            <a:spLocks/>
          </p:cNvSpPr>
          <p:nvPr/>
        </p:nvSpPr>
        <p:spPr bwMode="auto">
          <a:xfrm>
            <a:off x="5267516" y="2530546"/>
            <a:ext cx="2355129" cy="1727227"/>
          </a:xfrm>
          <a:prstGeom prst="rect">
            <a:avLst/>
          </a:prstGeom>
          <a:solidFill>
            <a:schemeClr val="bg2">
              <a:alpha val="56000"/>
            </a:schemeClr>
          </a:solidFill>
          <a:ln>
            <a:noFill/>
          </a:ln>
        </p:spPr>
        <p:txBody>
          <a:bodyPr lIns="68580" tIns="34290" rIns="68580" bIns="34290" anchor="ctr"/>
          <a:lstStyle>
            <a:lvl1pPr>
              <a:defRPr sz="3200">
                <a:solidFill>
                  <a:schemeClr val="tx1"/>
                </a:solidFill>
                <a:latin typeface="Calibri" pitchFamily="34" charset="0"/>
                <a:ea typeface="SimSun" pitchFamily="2" charset="-122"/>
                <a:sym typeface="Calibri" pitchFamily="34" charset="0"/>
              </a:defRPr>
            </a:lvl1pPr>
            <a:lvl2pPr>
              <a:defRPr sz="2800">
                <a:solidFill>
                  <a:schemeClr val="tx1"/>
                </a:solidFill>
                <a:latin typeface="Calibri" pitchFamily="34" charset="0"/>
                <a:ea typeface="SimSun" pitchFamily="2" charset="-122"/>
                <a:sym typeface="Calibri" pitchFamily="34" charset="0"/>
              </a:defRPr>
            </a:lvl2pPr>
            <a:lvl3pPr>
              <a:defRPr sz="2400">
                <a:solidFill>
                  <a:schemeClr val="tx1"/>
                </a:solidFill>
                <a:latin typeface="Calibri" pitchFamily="34" charset="0"/>
                <a:ea typeface="SimSun" pitchFamily="2" charset="-122"/>
                <a:sym typeface="Calibri" pitchFamily="34" charset="0"/>
              </a:defRPr>
            </a:lvl3pPr>
            <a:lvl4pPr>
              <a:defRPr sz="2000">
                <a:solidFill>
                  <a:schemeClr val="tx1"/>
                </a:solidFill>
                <a:latin typeface="Calibri" pitchFamily="34" charset="0"/>
                <a:ea typeface="SimSun" pitchFamily="2" charset="-122"/>
                <a:sym typeface="Calibri" pitchFamily="34" charset="0"/>
              </a:defRPr>
            </a:lvl4pPr>
            <a:lvl5pPr>
              <a:defRPr sz="2000">
                <a:solidFill>
                  <a:schemeClr val="tx1"/>
                </a:solidFill>
                <a:latin typeface="Calibri" pitchFamily="34" charset="0"/>
                <a:ea typeface="SimSun" pitchFamily="2" charset="-122"/>
                <a:sym typeface="Calibri" pitchFamily="34" charset="0"/>
              </a:defRPr>
            </a:lvl5pPr>
            <a:lvl6pPr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6pPr>
            <a:lvl7pPr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7pPr>
            <a:lvl8pPr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8pPr>
            <a:lvl9pPr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9pPr>
          </a:lstStyle>
          <a:p>
            <a:pPr algn="ctr" eaLnBrk="1" hangingPunct="1"/>
            <a:r>
              <a:rPr lang="en-US" altLang="en-US" sz="1600" b="1" dirty="0">
                <a:latin typeface="+mn-lt"/>
                <a:ea typeface="Calibri"/>
                <a:cs typeface="Calibri"/>
              </a:rPr>
              <a:t>R&amp;D CENTER</a:t>
            </a:r>
          </a:p>
          <a:p>
            <a:pPr algn="ctr" eaLnBrk="1" hangingPunct="1"/>
            <a:r>
              <a:rPr lang="en-US" altLang="en-US" sz="1200" dirty="0">
                <a:latin typeface="+mn-lt"/>
              </a:rPr>
              <a:t>77,000 Sq.Ft</a:t>
            </a:r>
          </a:p>
          <a:p>
            <a:pPr algn="ctr" eaLnBrk="1" hangingPunct="1"/>
            <a:r>
              <a:rPr lang="en-US" altLang="en-US" sz="1200" dirty="0">
                <a:latin typeface="+mn-lt"/>
              </a:rPr>
              <a:t>More than 40%  Manpower in R&amp;D, 700+ Man-years of R&amp;D Experience</a:t>
            </a:r>
          </a:p>
          <a:p>
            <a:pPr algn="ctr" eaLnBrk="1" hangingPunct="1"/>
            <a:r>
              <a:rPr lang="en-US" altLang="en-US" sz="1200" dirty="0">
                <a:latin typeface="+mn-lt"/>
              </a:rPr>
              <a:t>World-class Technology Platform and Processes</a:t>
            </a:r>
          </a:p>
        </p:txBody>
      </p:sp>
      <p:pic>
        <p:nvPicPr>
          <p:cNvPr id="12" name="Picture 11"/>
          <p:cNvPicPr>
            <a:picLocks/>
          </p:cNvPicPr>
          <p:nvPr/>
        </p:nvPicPr>
        <p:blipFill>
          <a:blip r:embed="rId3" cstate="screen">
            <a:extLst>
              <a:ext uri="{28A0092B-C50C-407E-A947-70E740481C1C}">
                <a14:useLocalDpi xmlns:a14="http://schemas.microsoft.com/office/drawing/2010/main"/>
              </a:ext>
            </a:extLst>
          </a:blip>
          <a:stretch>
            <a:fillRect/>
          </a:stretch>
        </p:blipFill>
        <p:spPr>
          <a:xfrm>
            <a:off x="6706869" y="3920826"/>
            <a:ext cx="1830176" cy="18288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3" name="Title 1"/>
          <p:cNvSpPr txBox="1">
            <a:spLocks/>
          </p:cNvSpPr>
          <p:nvPr/>
        </p:nvSpPr>
        <p:spPr bwMode="auto">
          <a:xfrm>
            <a:off x="6332251" y="5096158"/>
            <a:ext cx="2579412" cy="1625557"/>
          </a:xfrm>
          <a:prstGeom prst="rect">
            <a:avLst/>
          </a:prstGeom>
          <a:solidFill>
            <a:schemeClr val="bg2">
              <a:alpha val="56000"/>
            </a:schemeClr>
          </a:solidFill>
          <a:ln>
            <a:noFill/>
          </a:ln>
        </p:spPr>
        <p:txBody>
          <a:bodyPr lIns="68580" tIns="34290" rIns="68580" bIns="34290" anchor="ctr"/>
          <a:lstStyle>
            <a:lvl1pPr>
              <a:defRPr sz="3200">
                <a:solidFill>
                  <a:schemeClr val="tx1"/>
                </a:solidFill>
                <a:latin typeface="Calibri" pitchFamily="34" charset="0"/>
                <a:ea typeface="SimSun" pitchFamily="2" charset="-122"/>
                <a:sym typeface="Calibri" pitchFamily="34" charset="0"/>
              </a:defRPr>
            </a:lvl1pPr>
            <a:lvl2pPr>
              <a:defRPr sz="2800">
                <a:solidFill>
                  <a:schemeClr val="tx1"/>
                </a:solidFill>
                <a:latin typeface="Calibri" pitchFamily="34" charset="0"/>
                <a:ea typeface="SimSun" pitchFamily="2" charset="-122"/>
                <a:sym typeface="Calibri" pitchFamily="34" charset="0"/>
              </a:defRPr>
            </a:lvl2pPr>
            <a:lvl3pPr>
              <a:defRPr sz="2400">
                <a:solidFill>
                  <a:schemeClr val="tx1"/>
                </a:solidFill>
                <a:latin typeface="Calibri" pitchFamily="34" charset="0"/>
                <a:ea typeface="SimSun" pitchFamily="2" charset="-122"/>
                <a:sym typeface="Calibri" pitchFamily="34" charset="0"/>
              </a:defRPr>
            </a:lvl3pPr>
            <a:lvl4pPr>
              <a:defRPr sz="2000">
                <a:solidFill>
                  <a:schemeClr val="tx1"/>
                </a:solidFill>
                <a:latin typeface="Calibri" pitchFamily="34" charset="0"/>
                <a:ea typeface="SimSun" pitchFamily="2" charset="-122"/>
                <a:sym typeface="Calibri" pitchFamily="34" charset="0"/>
              </a:defRPr>
            </a:lvl4pPr>
            <a:lvl5pPr>
              <a:defRPr sz="2000">
                <a:solidFill>
                  <a:schemeClr val="tx1"/>
                </a:solidFill>
                <a:latin typeface="Calibri" pitchFamily="34" charset="0"/>
                <a:ea typeface="SimSun" pitchFamily="2" charset="-122"/>
                <a:sym typeface="Calibri" pitchFamily="34" charset="0"/>
              </a:defRPr>
            </a:lvl5pPr>
            <a:lvl6pPr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6pPr>
            <a:lvl7pPr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7pPr>
            <a:lvl8pPr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8pPr>
            <a:lvl9pPr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9pPr>
          </a:lstStyle>
          <a:p>
            <a:pPr algn="ctr" eaLnBrk="1" hangingPunct="1"/>
            <a:r>
              <a:rPr lang="en-US" altLang="en-US" sz="1600" b="1" dirty="0">
                <a:latin typeface="+mn-lt"/>
                <a:ea typeface="Calibri"/>
                <a:cs typeface="Calibri"/>
              </a:rPr>
              <a:t>MANUFACTURING UNIT</a:t>
            </a:r>
          </a:p>
          <a:p>
            <a:pPr algn="ctr" eaLnBrk="1" hangingPunct="1"/>
            <a:r>
              <a:rPr lang="en-US" altLang="en-US" sz="1200" dirty="0">
                <a:latin typeface="+mn-lt"/>
              </a:rPr>
              <a:t>73,000 Sq.Ft</a:t>
            </a:r>
          </a:p>
          <a:p>
            <a:pPr algn="ctr" eaLnBrk="1" hangingPunct="1"/>
            <a:r>
              <a:rPr lang="en-US" altLang="en-US" sz="1200" dirty="0">
                <a:latin typeface="+mn-lt"/>
              </a:rPr>
              <a:t>100+ Work Stations</a:t>
            </a:r>
          </a:p>
          <a:p>
            <a:pPr algn="ctr" eaLnBrk="1" hangingPunct="1"/>
            <a:r>
              <a:rPr lang="en-US" altLang="en-US" sz="1200" dirty="0">
                <a:latin typeface="+mn-lt"/>
              </a:rPr>
              <a:t>International Quality Systems and Processes</a:t>
            </a:r>
          </a:p>
        </p:txBody>
      </p:sp>
      <p:sp>
        <p:nvSpPr>
          <p:cNvPr id="14" name="Rectangle 13"/>
          <p:cNvSpPr/>
          <p:nvPr/>
        </p:nvSpPr>
        <p:spPr>
          <a:xfrm>
            <a:off x="141840" y="313616"/>
            <a:ext cx="2517805" cy="523220"/>
          </a:xfrm>
          <a:prstGeom prst="rect">
            <a:avLst/>
          </a:prstGeom>
        </p:spPr>
        <p:txBody>
          <a:bodyPr wrap="none">
            <a:spAutoFit/>
          </a:bodyPr>
          <a:lstStyle/>
          <a:p>
            <a:r>
              <a:rPr lang="en-US" sz="2800" b="1" dirty="0"/>
              <a:t>ABOUT MATRIX</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pic>
        <p:nvPicPr>
          <p:cNvPr id="16" name="Picture 15"/>
          <p:cNvPicPr>
            <a:picLocks/>
          </p:cNvPicPr>
          <p:nvPr/>
        </p:nvPicPr>
        <p:blipFill>
          <a:blip r:embed="rId5" cstate="screen">
            <a:extLst>
              <a:ext uri="{28A0092B-C50C-407E-A947-70E740481C1C}">
                <a14:useLocalDpi xmlns:a14="http://schemas.microsoft.com/office/drawing/2010/main"/>
              </a:ext>
            </a:extLst>
          </a:blip>
          <a:stretch>
            <a:fillRect/>
          </a:stretch>
        </p:blipFill>
        <p:spPr>
          <a:xfrm>
            <a:off x="4128145" y="3913899"/>
            <a:ext cx="1828800" cy="18288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7" name="Title 1"/>
          <p:cNvSpPr txBox="1">
            <a:spLocks/>
          </p:cNvSpPr>
          <p:nvPr/>
        </p:nvSpPr>
        <p:spPr bwMode="auto">
          <a:xfrm>
            <a:off x="3782779" y="5120444"/>
            <a:ext cx="2519532" cy="1701701"/>
          </a:xfrm>
          <a:prstGeom prst="rect">
            <a:avLst/>
          </a:prstGeom>
          <a:solidFill>
            <a:schemeClr val="bg2">
              <a:alpha val="56000"/>
            </a:schemeClr>
          </a:solidFill>
          <a:ln>
            <a:noFill/>
          </a:ln>
        </p:spPr>
        <p:txBody>
          <a:bodyPr lIns="68580" tIns="34290" rIns="68580" bIns="34290" anchor="ctr"/>
          <a:lstStyle>
            <a:lvl1pPr>
              <a:defRPr sz="3200">
                <a:solidFill>
                  <a:schemeClr val="tx1"/>
                </a:solidFill>
                <a:latin typeface="Calibri" pitchFamily="34" charset="0"/>
                <a:ea typeface="SimSun" pitchFamily="2" charset="-122"/>
                <a:sym typeface="Calibri" pitchFamily="34" charset="0"/>
              </a:defRPr>
            </a:lvl1pPr>
            <a:lvl2pPr>
              <a:defRPr sz="2800">
                <a:solidFill>
                  <a:schemeClr val="tx1"/>
                </a:solidFill>
                <a:latin typeface="Calibri" pitchFamily="34" charset="0"/>
                <a:ea typeface="SimSun" pitchFamily="2" charset="-122"/>
                <a:sym typeface="Calibri" pitchFamily="34" charset="0"/>
              </a:defRPr>
            </a:lvl2pPr>
            <a:lvl3pPr>
              <a:defRPr sz="2400">
                <a:solidFill>
                  <a:schemeClr val="tx1"/>
                </a:solidFill>
                <a:latin typeface="Calibri" pitchFamily="34" charset="0"/>
                <a:ea typeface="SimSun" pitchFamily="2" charset="-122"/>
                <a:sym typeface="Calibri" pitchFamily="34" charset="0"/>
              </a:defRPr>
            </a:lvl3pPr>
            <a:lvl4pPr>
              <a:defRPr sz="2000">
                <a:solidFill>
                  <a:schemeClr val="tx1"/>
                </a:solidFill>
                <a:latin typeface="Calibri" pitchFamily="34" charset="0"/>
                <a:ea typeface="SimSun" pitchFamily="2" charset="-122"/>
                <a:sym typeface="Calibri" pitchFamily="34" charset="0"/>
              </a:defRPr>
            </a:lvl4pPr>
            <a:lvl5pPr>
              <a:defRPr sz="2000">
                <a:solidFill>
                  <a:schemeClr val="tx1"/>
                </a:solidFill>
                <a:latin typeface="Calibri" pitchFamily="34" charset="0"/>
                <a:ea typeface="SimSun" pitchFamily="2" charset="-122"/>
                <a:sym typeface="Calibri" pitchFamily="34" charset="0"/>
              </a:defRPr>
            </a:lvl5pPr>
            <a:lvl6pPr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6pPr>
            <a:lvl7pPr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7pPr>
            <a:lvl8pPr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8pPr>
            <a:lvl9pPr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9pPr>
          </a:lstStyle>
          <a:p>
            <a:pPr algn="ctr" eaLnBrk="1" hangingPunct="1"/>
            <a:r>
              <a:rPr lang="en-US" altLang="en-US" sz="1600" b="1" dirty="0">
                <a:latin typeface="+mn-lt"/>
                <a:ea typeface="Calibri"/>
                <a:cs typeface="Calibri"/>
              </a:rPr>
              <a:t>CORPORATE OFFICE</a:t>
            </a:r>
          </a:p>
          <a:p>
            <a:pPr algn="ctr" eaLnBrk="1" hangingPunct="1"/>
            <a:r>
              <a:rPr lang="en-US" altLang="en-US" sz="1200" dirty="0">
                <a:latin typeface="+mn-lt"/>
              </a:rPr>
              <a:t>Based at Vadodara, Gujarat, India</a:t>
            </a:r>
          </a:p>
          <a:p>
            <a:pPr algn="ctr" eaLnBrk="1" hangingPunct="1"/>
            <a:r>
              <a:rPr lang="en-US" altLang="en-US" sz="1200" dirty="0">
                <a:latin typeface="+mn-lt"/>
              </a:rPr>
              <a:t>Departments: Marketing, Sales, Product Management, Support, Finance, </a:t>
            </a:r>
          </a:p>
          <a:p>
            <a:pPr algn="ctr" eaLnBrk="1" hangingPunct="1"/>
            <a:r>
              <a:rPr lang="en-US" altLang="en-US" sz="1200" dirty="0">
                <a:latin typeface="+mn-lt"/>
              </a:rPr>
              <a:t>Customer Care, Purchase</a:t>
            </a:r>
          </a:p>
        </p:txBody>
      </p:sp>
    </p:spTree>
    <p:extLst>
      <p:ext uri="{BB962C8B-B14F-4D97-AF65-F5344CB8AC3E}">
        <p14:creationId xmlns:p14="http://schemas.microsoft.com/office/powerpoint/2010/main" val="647352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
          <p:cNvGrpSpPr>
            <a:grpSpLocks/>
          </p:cNvGrpSpPr>
          <p:nvPr/>
        </p:nvGrpSpPr>
        <p:grpSpPr bwMode="auto">
          <a:xfrm>
            <a:off x="304912" y="1328008"/>
            <a:ext cx="8458200" cy="914400"/>
            <a:chOff x="495406" y="1371654"/>
            <a:chExt cx="8153188" cy="1295366"/>
          </a:xfrm>
        </p:grpSpPr>
        <p:sp>
          <p:nvSpPr>
            <p:cNvPr id="33" name="Rectangle 32"/>
            <p:cNvSpPr/>
            <p:nvPr/>
          </p:nvSpPr>
          <p:spPr bwMode="auto">
            <a:xfrm>
              <a:off x="495406" y="1371654"/>
              <a:ext cx="8153188" cy="1295366"/>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89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34" name="Rectangle 33"/>
            <p:cNvSpPr/>
            <p:nvPr/>
          </p:nvSpPr>
          <p:spPr bwMode="auto">
            <a:xfrm>
              <a:off x="592241" y="1447852"/>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Reduce Storage Requirement by up to 50%, Get Higher Storage Days</a:t>
              </a:r>
            </a:p>
          </p:txBody>
        </p:sp>
        <p:sp>
          <p:nvSpPr>
            <p:cNvPr id="35" name="Rectangle 34"/>
            <p:cNvSpPr/>
            <p:nvPr/>
          </p:nvSpPr>
          <p:spPr bwMode="auto">
            <a:xfrm>
              <a:off x="592241" y="2057436"/>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Adaptive Recording, Camera-wise Recording Retention, Two Level Data Compression &amp; Archiving</a:t>
              </a:r>
            </a:p>
          </p:txBody>
        </p:sp>
      </p:grpSp>
      <p:pic>
        <p:nvPicPr>
          <p:cNvPr id="11" name="Storage Solu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19275" y="2424490"/>
            <a:ext cx="5505450" cy="4194629"/>
          </a:xfrm>
          <a:prstGeom prst="rect">
            <a:avLst/>
          </a:prstGeom>
          <a:ln>
            <a:solidFill>
              <a:srgbClr val="01A2B1"/>
            </a:solidFill>
            <a:prstDash val="sysDash"/>
          </a:ln>
          <a:effectLst/>
        </p:spPr>
      </p:pic>
      <p:sp>
        <p:nvSpPr>
          <p:cNvPr id="12"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OPTIMIZED STORAGE</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1689591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
          <p:cNvGrpSpPr>
            <a:grpSpLocks/>
          </p:cNvGrpSpPr>
          <p:nvPr/>
        </p:nvGrpSpPr>
        <p:grpSpPr bwMode="auto">
          <a:xfrm>
            <a:off x="304912" y="1328008"/>
            <a:ext cx="8458200" cy="914400"/>
            <a:chOff x="495406" y="1371654"/>
            <a:chExt cx="8153188" cy="1295366"/>
          </a:xfrm>
        </p:grpSpPr>
        <p:sp>
          <p:nvSpPr>
            <p:cNvPr id="33" name="Rectangle 32"/>
            <p:cNvSpPr/>
            <p:nvPr/>
          </p:nvSpPr>
          <p:spPr bwMode="auto">
            <a:xfrm>
              <a:off x="495406" y="1371654"/>
              <a:ext cx="8153188" cy="1295366"/>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89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34" name="Rectangle 33"/>
            <p:cNvSpPr/>
            <p:nvPr/>
          </p:nvSpPr>
          <p:spPr bwMode="auto">
            <a:xfrm>
              <a:off x="592241" y="1447852"/>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Greater Control of Multiple Cameras Spread Across Multiple Locations</a:t>
              </a:r>
            </a:p>
          </p:txBody>
        </p:sp>
        <p:sp>
          <p:nvSpPr>
            <p:cNvPr id="35" name="Rectangle 34"/>
            <p:cNvSpPr/>
            <p:nvPr/>
          </p:nvSpPr>
          <p:spPr bwMode="auto">
            <a:xfrm>
              <a:off x="592241" y="2057436"/>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TCP Based Notifications, Device Monitor, User-based Roles and Rights</a:t>
              </a:r>
            </a:p>
          </p:txBody>
        </p:sp>
      </p:grpSp>
      <p:pic>
        <p:nvPicPr>
          <p:cNvPr id="12" name="Picture 1"/>
          <p:cNvPicPr>
            <a:picLocks noChangeAspect="1"/>
          </p:cNvPicPr>
          <p:nvPr/>
        </p:nvPicPr>
        <p:blipFill>
          <a:blip r:embed="rId3" cstate="print">
            <a:extLst>
              <a:ext uri="{28A0092B-C50C-407E-A947-70E740481C1C}">
                <a14:useLocalDpi xmlns:a14="http://schemas.microsoft.com/office/drawing/2010/main" val="0"/>
              </a:ext>
            </a:extLst>
          </a:blip>
          <a:srcRect l="3522" t="13548" r="3062" b="17419"/>
          <a:stretch>
            <a:fillRect/>
          </a:stretch>
        </p:blipFill>
        <p:spPr bwMode="auto">
          <a:xfrm>
            <a:off x="2035770" y="2362200"/>
            <a:ext cx="5072461" cy="39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CENTRALIZED CONTROL</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2425095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
          <p:cNvGrpSpPr>
            <a:grpSpLocks/>
          </p:cNvGrpSpPr>
          <p:nvPr/>
        </p:nvGrpSpPr>
        <p:grpSpPr bwMode="auto">
          <a:xfrm>
            <a:off x="304912" y="1328008"/>
            <a:ext cx="8458200" cy="914400"/>
            <a:chOff x="495406" y="1371654"/>
            <a:chExt cx="8153188" cy="1295366"/>
          </a:xfrm>
        </p:grpSpPr>
        <p:sp>
          <p:nvSpPr>
            <p:cNvPr id="33" name="Rectangle 32"/>
            <p:cNvSpPr/>
            <p:nvPr/>
          </p:nvSpPr>
          <p:spPr bwMode="auto">
            <a:xfrm>
              <a:off x="495406" y="1371654"/>
              <a:ext cx="8153188" cy="1295366"/>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89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34" name="Rectangle 33"/>
            <p:cNvSpPr/>
            <p:nvPr/>
          </p:nvSpPr>
          <p:spPr bwMode="auto">
            <a:xfrm>
              <a:off x="592241" y="1447852"/>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Proactive Solution, Reactive Security, Notifies the Right Person at the Right Time</a:t>
              </a:r>
            </a:p>
          </p:txBody>
        </p:sp>
        <p:sp>
          <p:nvSpPr>
            <p:cNvPr id="35" name="Rectangle 34"/>
            <p:cNvSpPr/>
            <p:nvPr/>
          </p:nvSpPr>
          <p:spPr bwMode="auto">
            <a:xfrm>
              <a:off x="592241" y="2057436"/>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Calling from Mobile App, Email with Snapshot, SMS, Audio Alarms, Buzzers, etc.</a:t>
              </a:r>
            </a:p>
          </p:txBody>
        </p:sp>
      </p:grpSp>
      <p:pic>
        <p:nvPicPr>
          <p:cNvPr id="11" name="Picture 3"/>
          <p:cNvPicPr>
            <a:picLocks noChangeAspect="1"/>
          </p:cNvPicPr>
          <p:nvPr/>
        </p:nvPicPr>
        <p:blipFill rotWithShape="1">
          <a:blip r:embed="rId3">
            <a:extLst>
              <a:ext uri="{28A0092B-C50C-407E-A947-70E740481C1C}">
                <a14:useLocalDpi xmlns:a14="http://schemas.microsoft.com/office/drawing/2010/main" val="0"/>
              </a:ext>
            </a:extLst>
          </a:blip>
          <a:srcRect l="2459" t="1938" r="3566" b="4005"/>
          <a:stretch/>
        </p:blipFill>
        <p:spPr bwMode="auto">
          <a:xfrm>
            <a:off x="1676400" y="2590800"/>
            <a:ext cx="5779911" cy="371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INSTANT NOTIFICATIONS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241265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
          <p:cNvGrpSpPr>
            <a:grpSpLocks/>
          </p:cNvGrpSpPr>
          <p:nvPr/>
        </p:nvGrpSpPr>
        <p:grpSpPr bwMode="auto">
          <a:xfrm>
            <a:off x="304912" y="1328008"/>
            <a:ext cx="8458200" cy="914400"/>
            <a:chOff x="495406" y="1371654"/>
            <a:chExt cx="8153188" cy="1295366"/>
          </a:xfrm>
        </p:grpSpPr>
        <p:sp>
          <p:nvSpPr>
            <p:cNvPr id="33" name="Rectangle 32"/>
            <p:cNvSpPr/>
            <p:nvPr/>
          </p:nvSpPr>
          <p:spPr bwMode="auto">
            <a:xfrm>
              <a:off x="495406" y="1371654"/>
              <a:ext cx="8153188" cy="1295366"/>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89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34" name="Rectangle 33"/>
            <p:cNvSpPr/>
            <p:nvPr/>
          </p:nvSpPr>
          <p:spPr bwMode="auto">
            <a:xfrm>
              <a:off x="592241" y="1447852"/>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Eliminate Unauthorized Access, Quick Search of Records</a:t>
              </a:r>
            </a:p>
          </p:txBody>
        </p:sp>
        <p:sp>
          <p:nvSpPr>
            <p:cNvPr id="35" name="Rectangle 34"/>
            <p:cNvSpPr/>
            <p:nvPr/>
          </p:nvSpPr>
          <p:spPr bwMode="auto">
            <a:xfrm>
              <a:off x="592241" y="2057436"/>
              <a:ext cx="7970630" cy="53338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bg1"/>
                  </a:solidFill>
                </a:rPr>
                <a:t>Integration with Access Control</a:t>
              </a:r>
            </a:p>
          </p:txBody>
        </p:sp>
      </p:grpSp>
      <p:pic>
        <p:nvPicPr>
          <p:cNvPr id="12" name="Picture 2"/>
          <p:cNvPicPr>
            <a:picLocks noChangeAspect="1"/>
          </p:cNvPicPr>
          <p:nvPr/>
        </p:nvPicPr>
        <p:blipFill>
          <a:blip r:embed="rId3" cstate="print">
            <a:extLst>
              <a:ext uri="{28A0092B-C50C-407E-A947-70E740481C1C}">
                <a14:useLocalDpi xmlns:a14="http://schemas.microsoft.com/office/drawing/2010/main" val="0"/>
              </a:ext>
            </a:extLst>
          </a:blip>
          <a:srcRect l="4808" t="9569" r="4436" b="14302"/>
          <a:stretch>
            <a:fillRect/>
          </a:stretch>
        </p:blipFill>
        <p:spPr bwMode="auto">
          <a:xfrm>
            <a:off x="3086139" y="2438425"/>
            <a:ext cx="2971722" cy="398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INTEGRATED SOLUTION</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852360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239000" y="0"/>
            <a:ext cx="16764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144000" cy="7162800"/>
          </a:xfrm>
          <a:prstGeom prst="rect">
            <a:avLst/>
          </a:prstGeom>
        </p:spPr>
      </p:pic>
      <p:sp>
        <p:nvSpPr>
          <p:cNvPr id="11" name="Rectangle 10"/>
          <p:cNvSpPr/>
          <p:nvPr/>
        </p:nvSpPr>
        <p:spPr>
          <a:xfrm>
            <a:off x="0" y="4800600"/>
            <a:ext cx="7239000" cy="1447800"/>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path path="circle">
              <a:fillToRect l="50000" t="50000" r="50000" b="50000"/>
            </a:path>
            <a:tileRect/>
          </a:gradFill>
          <a:ln>
            <a:solidFill>
              <a:srgbClr val="026F98"/>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2" name="Title 1"/>
          <p:cNvSpPr txBox="1">
            <a:spLocks/>
          </p:cNvSpPr>
          <p:nvPr/>
        </p:nvSpPr>
        <p:spPr>
          <a:xfrm>
            <a:off x="3200400" y="4962525"/>
            <a:ext cx="34290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chemeClr val="bg1"/>
                </a:solidFill>
                <a:latin typeface="+mn-lt"/>
              </a:rPr>
              <a:t>IP CAMERAS USP</a:t>
            </a:r>
            <a:endParaRPr lang="en-US" sz="2800" b="1" dirty="0">
              <a:solidFill>
                <a:schemeClr val="bg1"/>
              </a:solidFill>
              <a:latin typeface="+mn-lt"/>
            </a:endParaRPr>
          </a:p>
        </p:txBody>
      </p:sp>
      <p:sp>
        <p:nvSpPr>
          <p:cNvPr id="13" name="Rectangle 12"/>
          <p:cNvSpPr/>
          <p:nvPr/>
        </p:nvSpPr>
        <p:spPr>
          <a:xfrm>
            <a:off x="0" y="4800600"/>
            <a:ext cx="2514600" cy="14478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5174577"/>
            <a:ext cx="1785169" cy="699845"/>
          </a:xfrm>
          <a:prstGeom prst="rect">
            <a:avLst/>
          </a:prstGeom>
        </p:spPr>
      </p:pic>
    </p:spTree>
    <p:extLst>
      <p:ext uri="{BB962C8B-B14F-4D97-AF65-F5344CB8AC3E}">
        <p14:creationId xmlns:p14="http://schemas.microsoft.com/office/powerpoint/2010/main" val="3937993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516" y="1447758"/>
            <a:ext cx="8610374" cy="4038588"/>
            <a:chOff x="228600" y="819150"/>
            <a:chExt cx="7716982" cy="3581400"/>
          </a:xfrm>
        </p:grpSpPr>
        <p:grpSp>
          <p:nvGrpSpPr>
            <p:cNvPr id="32" name="Group 3"/>
            <p:cNvGrpSpPr>
              <a:grpSpLocks/>
            </p:cNvGrpSpPr>
            <p:nvPr/>
          </p:nvGrpSpPr>
          <p:grpSpPr bwMode="auto">
            <a:xfrm>
              <a:off x="381000" y="819150"/>
              <a:ext cx="7564582" cy="1005777"/>
              <a:chOff x="609704" y="1219258"/>
              <a:chExt cx="8000790" cy="1069848"/>
            </a:xfrm>
          </p:grpSpPr>
          <p:sp>
            <p:nvSpPr>
              <p:cNvPr id="33" name="Arrow: Pentagon 1"/>
              <p:cNvSpPr>
                <a:spLocks noChangeArrowheads="1"/>
              </p:cNvSpPr>
              <p:nvPr/>
            </p:nvSpPr>
            <p:spPr bwMode="auto">
              <a:xfrm>
                <a:off x="609704" y="1371654"/>
                <a:ext cx="8000790" cy="761980"/>
              </a:xfrm>
              <a:prstGeom prst="homePlate">
                <a:avLst>
                  <a:gd name="adj" fmla="val 50021"/>
                </a:avLst>
              </a:prstGeom>
              <a:gradFill flip="none" rotWithShape="1">
                <a:gsLst>
                  <a:gs pos="0">
                    <a:srgbClr val="545454">
                      <a:tint val="66000"/>
                      <a:satMod val="160000"/>
                    </a:srgbClr>
                  </a:gs>
                  <a:gs pos="50000">
                    <a:srgbClr val="545454">
                      <a:tint val="44500"/>
                      <a:satMod val="160000"/>
                    </a:srgbClr>
                  </a:gs>
                  <a:gs pos="100000">
                    <a:srgbClr val="545454">
                      <a:tint val="23500"/>
                      <a:satMod val="160000"/>
                    </a:srgbClr>
                  </a:gs>
                </a:gsLst>
                <a:lin ang="2700000" scaled="1"/>
                <a:tileRect/>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800" dirty="0">
                  <a:latin typeface="Arial" panose="020B0604020202020204" pitchFamily="34" charset="0"/>
                </a:endParaRPr>
              </a:p>
            </p:txBody>
          </p:sp>
          <p:sp>
            <p:nvSpPr>
              <p:cNvPr id="34" name="Oval 2"/>
              <p:cNvSpPr>
                <a:spLocks noChangeArrowheads="1"/>
              </p:cNvSpPr>
              <p:nvPr/>
            </p:nvSpPr>
            <p:spPr bwMode="auto">
              <a:xfrm>
                <a:off x="873466" y="1219258"/>
                <a:ext cx="1066772" cy="1069848"/>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800" dirty="0">
                  <a:latin typeface="Arial" panose="020B0604020202020204" pitchFamily="34" charset="0"/>
                </a:endParaRPr>
              </a:p>
            </p:txBody>
          </p:sp>
          <p:sp>
            <p:nvSpPr>
              <p:cNvPr id="35" name="Arrow: Pentagon 34"/>
              <p:cNvSpPr/>
              <p:nvPr/>
            </p:nvSpPr>
            <p:spPr bwMode="auto">
              <a:xfrm>
                <a:off x="685902" y="1447831"/>
                <a:ext cx="7824583" cy="609528"/>
              </a:xfrm>
              <a:prstGeom prst="homePlate">
                <a:avLst/>
              </a:prstGeom>
              <a:solidFill>
                <a:schemeClr val="bg1">
                  <a:alpha val="20000"/>
                </a:schemeClr>
              </a:solidFill>
              <a:ln w="9525" cap="flat" cmpd="sng" algn="ctr">
                <a:noFill/>
                <a:prstDash val="solid"/>
                <a:round/>
                <a:headEnd type="none" w="med" len="med"/>
                <a:tailEnd type="none" w="med" len="med"/>
              </a:ln>
              <a:effectLst/>
              <a:extLst/>
            </p:spPr>
            <p:txBody>
              <a:bodyPr anchor="ctr"/>
              <a:lstStyle/>
              <a:p>
                <a:pPr>
                  <a:buFont typeface="Arial" panose="020B0604020202020204" pitchFamily="34" charset="0"/>
                  <a:buNone/>
                  <a:defRPr/>
                </a:pPr>
                <a:r>
                  <a:rPr lang="en-US" sz="1600" dirty="0">
                    <a:cs typeface="Arial" panose="020B0604020202020204" pitchFamily="34" charset="0"/>
                  </a:rPr>
                  <a:t> 	         </a:t>
                </a:r>
                <a:r>
                  <a:rPr lang="en-US" sz="1600" b="1" dirty="0">
                    <a:cs typeface="Arial" panose="020B0604020202020204" pitchFamily="34" charset="0"/>
                  </a:rPr>
                  <a:t>Superior Image Quality: </a:t>
                </a:r>
                <a:r>
                  <a:rPr lang="en-US" sz="1600" dirty="0">
                    <a:cs typeface="Arial" panose="020B0604020202020204" pitchFamily="34" charset="0"/>
                  </a:rPr>
                  <a:t>Back-illuminated SONY Sensors of STARVIS Series       			              with EXMOR Technology</a:t>
                </a:r>
                <a:endParaRPr lang="en-US" sz="1600" dirty="0">
                  <a:latin typeface="+mn-lt"/>
                  <a:cs typeface="Arial" panose="020B0604020202020204" pitchFamily="34" charset="0"/>
                </a:endParaRPr>
              </a:p>
            </p:txBody>
          </p:sp>
        </p:grpSp>
        <p:grpSp>
          <p:nvGrpSpPr>
            <p:cNvPr id="36" name="Group 11"/>
            <p:cNvGrpSpPr>
              <a:grpSpLocks/>
            </p:cNvGrpSpPr>
            <p:nvPr/>
          </p:nvGrpSpPr>
          <p:grpSpPr bwMode="auto">
            <a:xfrm flipH="1">
              <a:off x="249382" y="1678686"/>
              <a:ext cx="7564582" cy="1005777"/>
              <a:chOff x="609704" y="1219258"/>
              <a:chExt cx="8000790" cy="1069848"/>
            </a:xfrm>
          </p:grpSpPr>
          <p:sp>
            <p:nvSpPr>
              <p:cNvPr id="37" name="Arrow: Pentagon 12"/>
              <p:cNvSpPr>
                <a:spLocks noChangeArrowheads="1"/>
              </p:cNvSpPr>
              <p:nvPr/>
            </p:nvSpPr>
            <p:spPr bwMode="auto">
              <a:xfrm>
                <a:off x="609704" y="1371654"/>
                <a:ext cx="8000790" cy="761980"/>
              </a:xfrm>
              <a:prstGeom prst="homePlate">
                <a:avLst>
                  <a:gd name="adj" fmla="val 50021"/>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8900000" scaled="1"/>
                <a:tileRect/>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800" dirty="0">
                  <a:latin typeface="Arial" panose="020B0604020202020204" pitchFamily="34" charset="0"/>
                </a:endParaRPr>
              </a:p>
            </p:txBody>
          </p:sp>
          <p:sp>
            <p:nvSpPr>
              <p:cNvPr id="38" name="Oval 13"/>
              <p:cNvSpPr>
                <a:spLocks noChangeArrowheads="1"/>
              </p:cNvSpPr>
              <p:nvPr/>
            </p:nvSpPr>
            <p:spPr bwMode="auto">
              <a:xfrm>
                <a:off x="873466" y="1219258"/>
                <a:ext cx="1066772" cy="1069848"/>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800" dirty="0">
                  <a:latin typeface="Arial" panose="020B0604020202020204" pitchFamily="34" charset="0"/>
                </a:endParaRPr>
              </a:p>
            </p:txBody>
          </p:sp>
          <p:sp>
            <p:nvSpPr>
              <p:cNvPr id="39" name="Arrow: Pentagon 38"/>
              <p:cNvSpPr/>
              <p:nvPr/>
            </p:nvSpPr>
            <p:spPr bwMode="auto">
              <a:xfrm>
                <a:off x="685902" y="1447831"/>
                <a:ext cx="7824582" cy="609528"/>
              </a:xfrm>
              <a:prstGeom prst="homePlate">
                <a:avLst/>
              </a:prstGeom>
              <a:solidFill>
                <a:schemeClr val="bg1">
                  <a:alpha val="20000"/>
                </a:schemeClr>
              </a:solidFill>
              <a:ln w="9525" cap="flat" cmpd="sng" algn="ctr">
                <a:noFill/>
                <a:prstDash val="solid"/>
                <a:round/>
                <a:headEnd type="none" w="med" len="med"/>
                <a:tailEnd type="none" w="med" len="med"/>
              </a:ln>
              <a:effectLst/>
              <a:extLst/>
            </p:spPr>
            <p:txBody>
              <a:bodyPr anchor="ctr"/>
              <a:lstStyle/>
              <a:p>
                <a:pPr>
                  <a:buFont typeface="Arial" panose="020B0604020202020204" pitchFamily="34" charset="0"/>
                  <a:buNone/>
                  <a:defRPr/>
                </a:pPr>
                <a:r>
                  <a:rPr lang="en-US" sz="1600" dirty="0">
                    <a:cs typeface="Arial" panose="020B0604020202020204" pitchFamily="34" charset="0"/>
                  </a:rPr>
                  <a:t> </a:t>
                </a:r>
                <a:r>
                  <a:rPr lang="en-US" sz="1600" b="1" dirty="0">
                    <a:cs typeface="Arial" panose="020B0604020202020204" pitchFamily="34" charset="0"/>
                  </a:rPr>
                  <a:t>Push Technology: </a:t>
                </a:r>
                <a:r>
                  <a:rPr lang="en-US" sz="1600" dirty="0">
                    <a:cs typeface="Arial" panose="020B0604020202020204" pitchFamily="34" charset="0"/>
                  </a:rPr>
                  <a:t>Camera initiating connection eliminates the cost of Public IP</a:t>
                </a:r>
              </a:p>
            </p:txBody>
          </p:sp>
        </p:grpSp>
        <p:grpSp>
          <p:nvGrpSpPr>
            <p:cNvPr id="40" name="Group 39"/>
            <p:cNvGrpSpPr/>
            <p:nvPr/>
          </p:nvGrpSpPr>
          <p:grpSpPr>
            <a:xfrm>
              <a:off x="381000" y="2538222"/>
              <a:ext cx="7564582" cy="1005777"/>
              <a:chOff x="436418" y="2538222"/>
              <a:chExt cx="7564582" cy="1005777"/>
            </a:xfrm>
          </p:grpSpPr>
          <p:pic>
            <p:nvPicPr>
              <p:cNvPr id="4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0730" y="2681478"/>
                <a:ext cx="759460" cy="75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Group 15"/>
              <p:cNvGrpSpPr>
                <a:grpSpLocks/>
              </p:cNvGrpSpPr>
              <p:nvPr/>
            </p:nvGrpSpPr>
            <p:grpSpPr bwMode="auto">
              <a:xfrm>
                <a:off x="436418" y="2538222"/>
                <a:ext cx="7564582" cy="1005777"/>
                <a:chOff x="609704" y="1219258"/>
                <a:chExt cx="8000790" cy="1069848"/>
              </a:xfrm>
            </p:grpSpPr>
            <p:sp>
              <p:nvSpPr>
                <p:cNvPr id="43" name="Arrow: Pentagon 16"/>
                <p:cNvSpPr>
                  <a:spLocks noChangeArrowheads="1"/>
                </p:cNvSpPr>
                <p:nvPr/>
              </p:nvSpPr>
              <p:spPr bwMode="auto">
                <a:xfrm>
                  <a:off x="609704" y="1371654"/>
                  <a:ext cx="8000790" cy="761980"/>
                </a:xfrm>
                <a:prstGeom prst="homePlate">
                  <a:avLst>
                    <a:gd name="adj" fmla="val 50021"/>
                  </a:avLst>
                </a:prstGeom>
                <a:gradFill flip="none" rotWithShape="1">
                  <a:gsLst>
                    <a:gs pos="0">
                      <a:srgbClr val="545454">
                        <a:tint val="66000"/>
                        <a:satMod val="160000"/>
                      </a:srgbClr>
                    </a:gs>
                    <a:gs pos="50000">
                      <a:srgbClr val="545454">
                        <a:tint val="44500"/>
                        <a:satMod val="160000"/>
                      </a:srgbClr>
                    </a:gs>
                    <a:gs pos="100000">
                      <a:srgbClr val="545454">
                        <a:tint val="23500"/>
                        <a:satMod val="160000"/>
                      </a:srgbClr>
                    </a:gs>
                  </a:gsLst>
                  <a:lin ang="2700000" scaled="1"/>
                  <a:tileRect/>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800" dirty="0">
                    <a:latin typeface="Arial" panose="020B0604020202020204" pitchFamily="34" charset="0"/>
                  </a:endParaRPr>
                </a:p>
              </p:txBody>
            </p:sp>
            <p:sp>
              <p:nvSpPr>
                <p:cNvPr id="44" name="Oval 17"/>
                <p:cNvSpPr>
                  <a:spLocks noChangeArrowheads="1"/>
                </p:cNvSpPr>
                <p:nvPr/>
              </p:nvSpPr>
              <p:spPr bwMode="auto">
                <a:xfrm>
                  <a:off x="873466" y="1219258"/>
                  <a:ext cx="1066772" cy="1069848"/>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800" dirty="0">
                    <a:latin typeface="Arial" panose="020B0604020202020204" pitchFamily="34" charset="0"/>
                  </a:endParaRPr>
                </a:p>
              </p:txBody>
            </p:sp>
            <p:sp>
              <p:nvSpPr>
                <p:cNvPr id="45" name="Arrow: Pentagon 44"/>
                <p:cNvSpPr/>
                <p:nvPr/>
              </p:nvSpPr>
              <p:spPr bwMode="auto">
                <a:xfrm>
                  <a:off x="685902" y="1447831"/>
                  <a:ext cx="7824583" cy="609528"/>
                </a:xfrm>
                <a:prstGeom prst="homePlate">
                  <a:avLst/>
                </a:prstGeom>
                <a:solidFill>
                  <a:schemeClr val="bg1">
                    <a:alpha val="20000"/>
                  </a:schemeClr>
                </a:solidFill>
                <a:ln w="9525" cap="flat" cmpd="sng" algn="ctr">
                  <a:noFill/>
                  <a:prstDash val="solid"/>
                  <a:round/>
                  <a:headEnd type="none" w="med" len="med"/>
                  <a:tailEnd type="none" w="med" len="med"/>
                </a:ln>
                <a:effectLst/>
                <a:extLst/>
              </p:spPr>
              <p:txBody>
                <a:bodyPr anchor="ctr"/>
                <a:lstStyle/>
                <a:p>
                  <a:pPr>
                    <a:buFont typeface="Arial" panose="020B0604020202020204" pitchFamily="34" charset="0"/>
                    <a:buNone/>
                    <a:defRPr/>
                  </a:pPr>
                  <a:r>
                    <a:rPr lang="en-US" sz="1600" dirty="0">
                      <a:cs typeface="Arial" panose="020B0604020202020204" pitchFamily="34" charset="0"/>
                    </a:rPr>
                    <a:t> 	         </a:t>
                  </a:r>
                  <a:r>
                    <a:rPr lang="en-US" sz="1600" b="1" dirty="0">
                      <a:cs typeface="Arial" panose="020B0604020202020204" pitchFamily="34" charset="0"/>
                    </a:rPr>
                    <a:t>Storage and Bandwidth Optimization: </a:t>
                  </a:r>
                  <a:r>
                    <a:rPr lang="en-US" sz="1600" dirty="0">
                      <a:cs typeface="Arial" panose="020B0604020202020204" pitchFamily="34" charset="0"/>
                    </a:rPr>
                    <a:t>Smart features like Adaptive Streaming, 	         Quad Stream Support and ROI helps in saving huge bandwidth and storage</a:t>
                  </a:r>
                  <a:endParaRPr lang="en-US" sz="1600" dirty="0">
                    <a:latin typeface="+mn-lt"/>
                    <a:cs typeface="Arial" panose="020B0604020202020204" pitchFamily="34" charset="0"/>
                  </a:endParaRPr>
                </a:p>
              </p:txBody>
            </p:sp>
          </p:grpSp>
        </p:grpSp>
        <p:grpSp>
          <p:nvGrpSpPr>
            <p:cNvPr id="46" name="Group 45"/>
            <p:cNvGrpSpPr/>
            <p:nvPr/>
          </p:nvGrpSpPr>
          <p:grpSpPr>
            <a:xfrm>
              <a:off x="228600" y="3394773"/>
              <a:ext cx="7564582" cy="1005777"/>
              <a:chOff x="76200" y="3394773"/>
              <a:chExt cx="7564582" cy="1005777"/>
            </a:xfrm>
          </p:grpSpPr>
          <p:grpSp>
            <p:nvGrpSpPr>
              <p:cNvPr id="47" name="Group 19"/>
              <p:cNvGrpSpPr>
                <a:grpSpLocks/>
              </p:cNvGrpSpPr>
              <p:nvPr/>
            </p:nvGrpSpPr>
            <p:grpSpPr bwMode="auto">
              <a:xfrm flipH="1">
                <a:off x="76200" y="3394773"/>
                <a:ext cx="7564582" cy="1005777"/>
                <a:chOff x="609704" y="1219258"/>
                <a:chExt cx="8000790" cy="1069848"/>
              </a:xfrm>
            </p:grpSpPr>
            <p:sp>
              <p:nvSpPr>
                <p:cNvPr id="49" name="Arrow: Pentagon 20"/>
                <p:cNvSpPr>
                  <a:spLocks noChangeArrowheads="1"/>
                </p:cNvSpPr>
                <p:nvPr/>
              </p:nvSpPr>
              <p:spPr bwMode="auto">
                <a:xfrm>
                  <a:off x="609704" y="1371654"/>
                  <a:ext cx="8000790" cy="761980"/>
                </a:xfrm>
                <a:prstGeom prst="homePlate">
                  <a:avLst>
                    <a:gd name="adj" fmla="val 50021"/>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8900000" scaled="1"/>
                  <a:tileRect/>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800" dirty="0">
                    <a:latin typeface="Arial" panose="020B0604020202020204" pitchFamily="34" charset="0"/>
                  </a:endParaRPr>
                </a:p>
              </p:txBody>
            </p:sp>
            <p:sp>
              <p:nvSpPr>
                <p:cNvPr id="50" name="Oval 21"/>
                <p:cNvSpPr>
                  <a:spLocks noChangeArrowheads="1"/>
                </p:cNvSpPr>
                <p:nvPr/>
              </p:nvSpPr>
              <p:spPr bwMode="auto">
                <a:xfrm>
                  <a:off x="873466" y="1219258"/>
                  <a:ext cx="1066772" cy="1069848"/>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800" dirty="0">
                    <a:latin typeface="Arial" panose="020B0604020202020204" pitchFamily="34" charset="0"/>
                  </a:endParaRPr>
                </a:p>
              </p:txBody>
            </p:sp>
            <p:sp>
              <p:nvSpPr>
                <p:cNvPr id="51" name="Arrow: Pentagon 50"/>
                <p:cNvSpPr/>
                <p:nvPr/>
              </p:nvSpPr>
              <p:spPr bwMode="auto">
                <a:xfrm>
                  <a:off x="685902" y="1447831"/>
                  <a:ext cx="7824582" cy="609528"/>
                </a:xfrm>
                <a:prstGeom prst="homePlate">
                  <a:avLst/>
                </a:prstGeom>
                <a:solidFill>
                  <a:schemeClr val="bg1">
                    <a:alpha val="20000"/>
                  </a:schemeClr>
                </a:solidFill>
                <a:ln w="9525" cap="flat" cmpd="sng" algn="ctr">
                  <a:noFill/>
                  <a:prstDash val="solid"/>
                  <a:round/>
                  <a:headEnd type="none" w="med" len="med"/>
                  <a:tailEnd type="none" w="med" len="med"/>
                </a:ln>
                <a:effectLst/>
                <a:extLst/>
              </p:spPr>
              <p:txBody>
                <a:bodyPr anchor="ctr"/>
                <a:lstStyle/>
                <a:p>
                  <a:pPr>
                    <a:buFont typeface="Arial" panose="020B0604020202020204" pitchFamily="34" charset="0"/>
                    <a:buNone/>
                    <a:defRPr/>
                  </a:pPr>
                  <a:r>
                    <a:rPr lang="en-US" sz="1600" b="1" dirty="0">
                      <a:latin typeface="+mn-lt"/>
                      <a:cs typeface="Arial" panose="020B0604020202020204" pitchFamily="34" charset="0"/>
                    </a:rPr>
                    <a:t>Preventive Security: </a:t>
                  </a:r>
                  <a:r>
                    <a:rPr lang="en-US" sz="1600" dirty="0">
                      <a:cs typeface="Arial" panose="020B0604020202020204" pitchFamily="34" charset="0"/>
                    </a:rPr>
                    <a:t>Early detection and instant notifications  of </a:t>
                  </a:r>
                </a:p>
                <a:p>
                  <a:pPr>
                    <a:buFont typeface="Arial" panose="020B0604020202020204" pitchFamily="34" charset="0"/>
                    <a:buNone/>
                    <a:defRPr/>
                  </a:pPr>
                  <a:r>
                    <a:rPr lang="en-US" sz="1600" dirty="0">
                      <a:cs typeface="Arial" panose="020B0604020202020204" pitchFamily="34" charset="0"/>
                    </a:rPr>
                    <a:t>	                  suspicious events</a:t>
                  </a:r>
                  <a:endParaRPr lang="en-US" sz="1600" dirty="0">
                    <a:latin typeface="+mn-lt"/>
                    <a:cs typeface="Arial" panose="020B0604020202020204" pitchFamily="34" charset="0"/>
                  </a:endParaRPr>
                </a:p>
              </p:txBody>
            </p:sp>
          </p:grpSp>
          <p:pic>
            <p:nvPicPr>
              <p:cNvPr id="48" name="Picture 16"/>
              <p:cNvPicPr>
                <a:picLocks noChangeAspect="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6590624" y="3603515"/>
                <a:ext cx="648376" cy="64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0" name="Picture 2"/>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8200" y="97155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2"/>
            <p:cNvPicPr>
              <a:picLocks noChangeAspect="1"/>
            </p:cNvPicPr>
            <p:nvPr/>
          </p:nvPicPr>
          <p:blipFill>
            <a:blip r:embed="rId6">
              <a:duotone>
                <a:prstClr val="black"/>
                <a:schemeClr val="bg1">
                  <a:lumMod val="50000"/>
                  <a:tint val="45000"/>
                  <a:satMod val="400000"/>
                </a:schemeClr>
              </a:duotone>
              <a:extLst>
                <a:ext uri="{28A0092B-C50C-407E-A947-70E740481C1C}">
                  <a14:useLocalDpi xmlns:a14="http://schemas.microsoft.com/office/drawing/2010/main" val="0"/>
                </a:ext>
              </a:extLst>
            </a:blip>
            <a:srcRect/>
            <a:stretch>
              <a:fillRect/>
            </a:stretch>
          </p:blipFill>
          <p:spPr bwMode="auto">
            <a:xfrm>
              <a:off x="6705600" y="1809750"/>
              <a:ext cx="68594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1"/>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8200" y="27241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Shape 162"/>
          <p:cNvSpPr txBox="1">
            <a:spLocks/>
          </p:cNvSpPr>
          <p:nvPr/>
        </p:nvSpPr>
        <p:spPr>
          <a:xfrm>
            <a:off x="457200" y="609600"/>
            <a:ext cx="7857394"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MATRIX SATATYA IP CAMERAS BENEFITS</a:t>
            </a:r>
          </a:p>
        </p:txBody>
      </p:sp>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502101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3"/>
          <p:cNvGrpSpPr>
            <a:grpSpLocks/>
          </p:cNvGrpSpPr>
          <p:nvPr/>
        </p:nvGrpSpPr>
        <p:grpSpPr bwMode="auto">
          <a:xfrm>
            <a:off x="304912" y="1328008"/>
            <a:ext cx="8458200" cy="1719992"/>
            <a:chOff x="495406" y="1371654"/>
            <a:chExt cx="8153188" cy="3192221"/>
          </a:xfrm>
        </p:grpSpPr>
        <p:sp>
          <p:nvSpPr>
            <p:cNvPr id="20" name="Rectangle 19"/>
            <p:cNvSpPr/>
            <p:nvPr/>
          </p:nvSpPr>
          <p:spPr bwMode="auto">
            <a:xfrm>
              <a:off x="495406" y="1371654"/>
              <a:ext cx="8153188" cy="3192221"/>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62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34" name="Rectangle 33"/>
            <p:cNvSpPr/>
            <p:nvPr/>
          </p:nvSpPr>
          <p:spPr bwMode="auto">
            <a:xfrm>
              <a:off x="592241" y="1509604"/>
              <a:ext cx="7970630" cy="2946322"/>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b="1" dirty="0">
                <a:solidFill>
                  <a:schemeClr val="bg1"/>
                </a:solidFill>
              </a:endParaRPr>
            </a:p>
            <a:p>
              <a:pPr>
                <a:defRPr/>
              </a:pPr>
              <a:endParaRPr lang="en-US" sz="1400" b="1" dirty="0">
                <a:solidFill>
                  <a:schemeClr val="bg1"/>
                </a:solidFill>
              </a:endParaRPr>
            </a:p>
            <a:p>
              <a:pPr>
                <a:defRPr/>
              </a:pPr>
              <a:endParaRPr lang="en-US" sz="1400" b="1" dirty="0">
                <a:solidFill>
                  <a:schemeClr val="bg1"/>
                </a:solidFill>
              </a:endParaRPr>
            </a:p>
            <a:p>
              <a:pPr>
                <a:defRPr/>
              </a:pPr>
              <a:r>
                <a:rPr lang="en-US" sz="1400" b="1" dirty="0">
                  <a:solidFill>
                    <a:schemeClr val="bg1"/>
                  </a:solidFill>
                </a:rPr>
                <a:t>1. Push Technology: </a:t>
              </a:r>
              <a:r>
                <a:rPr lang="en-US" sz="1400" dirty="0">
                  <a:solidFill>
                    <a:schemeClr val="bg1"/>
                  </a:solidFill>
                </a:rPr>
                <a:t>In push technology, communication with the server is initiated from camera’s end, which reduces load on the server and helps in interrupted network connection (In other traditional devices server has to poll at regular interval which increases server load at great extent).</a:t>
              </a:r>
            </a:p>
            <a:p>
              <a:pPr>
                <a:defRPr/>
              </a:pPr>
              <a:r>
                <a:rPr lang="en-US" sz="1400" dirty="0">
                  <a:solidFill>
                    <a:schemeClr val="bg1"/>
                  </a:solidFill>
                </a:rPr>
                <a:t>Whenever devices are connected in multi locations, public IP is required only at Server End. This makes multi-location deployment of devices very easy, cost effective and time bound. Push technology reduces server load using limited socket connections as per requirement with poll.</a:t>
              </a:r>
            </a:p>
            <a:p>
              <a:pPr>
                <a:defRPr/>
              </a:pPr>
              <a:endParaRPr lang="en-US" sz="1400" dirty="0">
                <a:solidFill>
                  <a:schemeClr val="bg1"/>
                </a:solidFill>
              </a:endParaRPr>
            </a:p>
            <a:p>
              <a:pPr>
                <a:defRPr/>
              </a:pPr>
              <a:endParaRPr lang="en-US" sz="1400" b="1" dirty="0">
                <a:solidFill>
                  <a:schemeClr val="bg1"/>
                </a:solidFill>
              </a:endParaRPr>
            </a:p>
            <a:p>
              <a:pPr>
                <a:defRPr/>
              </a:pPr>
              <a:endParaRPr lang="en-US" sz="1400" b="1" dirty="0">
                <a:solidFill>
                  <a:schemeClr val="bg1"/>
                </a:solidFill>
              </a:endParaRPr>
            </a:p>
          </p:txBody>
        </p:sp>
      </p:grpSp>
      <p:sp>
        <p:nvSpPr>
          <p:cNvPr id="35"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CONNECTIVITY</a:t>
            </a:r>
          </a:p>
        </p:txBody>
      </p:sp>
      <p:grpSp>
        <p:nvGrpSpPr>
          <p:cNvPr id="10" name="Group 3"/>
          <p:cNvGrpSpPr>
            <a:grpSpLocks/>
          </p:cNvGrpSpPr>
          <p:nvPr/>
        </p:nvGrpSpPr>
        <p:grpSpPr bwMode="auto">
          <a:xfrm>
            <a:off x="304912" y="3156808"/>
            <a:ext cx="8458200" cy="1034192"/>
            <a:chOff x="495406" y="1371654"/>
            <a:chExt cx="8153188" cy="1465067"/>
          </a:xfrm>
        </p:grpSpPr>
        <p:sp>
          <p:nvSpPr>
            <p:cNvPr id="11" name="Rectangle 10"/>
            <p:cNvSpPr/>
            <p:nvPr/>
          </p:nvSpPr>
          <p:spPr bwMode="auto">
            <a:xfrm>
              <a:off x="495406" y="1371654"/>
              <a:ext cx="8153188" cy="1465067"/>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62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12" name="Rectangle 11"/>
            <p:cNvSpPr/>
            <p:nvPr/>
          </p:nvSpPr>
          <p:spPr bwMode="auto">
            <a:xfrm>
              <a:off x="592241" y="1509605"/>
              <a:ext cx="7970630" cy="1219168"/>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dirty="0">
                <a:solidFill>
                  <a:schemeClr val="bg1"/>
                </a:solidFill>
              </a:endParaRPr>
            </a:p>
            <a:p>
              <a:pPr>
                <a:defRPr/>
              </a:pPr>
              <a:endParaRPr lang="en-US" sz="1400" b="1" dirty="0">
                <a:solidFill>
                  <a:schemeClr val="bg1"/>
                </a:solidFill>
              </a:endParaRPr>
            </a:p>
            <a:p>
              <a:pPr>
                <a:defRPr/>
              </a:pPr>
              <a:r>
                <a:rPr lang="en-US" sz="1400" b="1" dirty="0">
                  <a:solidFill>
                    <a:schemeClr val="bg1"/>
                  </a:solidFill>
                </a:rPr>
                <a:t>2. Two-way Audio: </a:t>
              </a:r>
              <a:r>
                <a:rPr lang="en-US" sz="1400" dirty="0">
                  <a:solidFill>
                    <a:schemeClr val="bg1"/>
                  </a:solidFill>
                </a:rPr>
                <a:t>A mic and a speaker is attached/connected with the camera at the audio-in and out ports respectively and two way functioning can be performed.</a:t>
              </a:r>
            </a:p>
            <a:p>
              <a:pPr>
                <a:defRPr/>
              </a:pPr>
              <a:endParaRPr lang="en-US" sz="1400" dirty="0">
                <a:solidFill>
                  <a:schemeClr val="bg1"/>
                </a:solidFill>
              </a:endParaRPr>
            </a:p>
            <a:p>
              <a:pPr>
                <a:defRPr/>
              </a:pPr>
              <a:endParaRPr lang="en-US" sz="1400" dirty="0">
                <a:solidFill>
                  <a:schemeClr val="bg1"/>
                </a:solidFill>
              </a:endParaRPr>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421306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IMAGE QUALITY</a:t>
            </a:r>
          </a:p>
        </p:txBody>
      </p:sp>
      <p:grpSp>
        <p:nvGrpSpPr>
          <p:cNvPr id="21" name="Group 3"/>
          <p:cNvGrpSpPr>
            <a:grpSpLocks/>
          </p:cNvGrpSpPr>
          <p:nvPr/>
        </p:nvGrpSpPr>
        <p:grpSpPr bwMode="auto">
          <a:xfrm>
            <a:off x="280529" y="1328008"/>
            <a:ext cx="8458200" cy="1034192"/>
            <a:chOff x="495406" y="1371654"/>
            <a:chExt cx="8153188" cy="1465067"/>
          </a:xfrm>
        </p:grpSpPr>
        <p:sp>
          <p:nvSpPr>
            <p:cNvPr id="32" name="Rectangle 31"/>
            <p:cNvSpPr/>
            <p:nvPr/>
          </p:nvSpPr>
          <p:spPr bwMode="auto">
            <a:xfrm>
              <a:off x="495406" y="1371654"/>
              <a:ext cx="8153188" cy="1465067"/>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62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33" name="Rectangle 32"/>
            <p:cNvSpPr/>
            <p:nvPr/>
          </p:nvSpPr>
          <p:spPr bwMode="auto">
            <a:xfrm>
              <a:off x="592241" y="1509605"/>
              <a:ext cx="7970630" cy="1219168"/>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b="1" dirty="0">
                <a:solidFill>
                  <a:schemeClr val="bg1"/>
                </a:solidFill>
              </a:endParaRPr>
            </a:p>
            <a:p>
              <a:pPr>
                <a:defRPr/>
              </a:pPr>
              <a:r>
                <a:rPr lang="en-US" sz="1400" b="1" dirty="0">
                  <a:solidFill>
                    <a:schemeClr val="bg1"/>
                  </a:solidFill>
                </a:rPr>
                <a:t>1. SONY STARVIS series sensors: </a:t>
              </a:r>
              <a:r>
                <a:rPr lang="en-US" sz="1400" dirty="0">
                  <a:solidFill>
                    <a:schemeClr val="bg1"/>
                  </a:solidFill>
                </a:rPr>
                <a:t>The sensor is made with SONY’s patent EXMOR Technology wherein the sensor is back-illuminated, which results in less dark current thereby giving exceptionally good color image reproduction at as low as 0.02lux.</a:t>
              </a:r>
            </a:p>
            <a:p>
              <a:pPr>
                <a:defRPr/>
              </a:pPr>
              <a:endParaRPr lang="en-US" sz="1400" dirty="0">
                <a:solidFill>
                  <a:schemeClr val="bg1"/>
                </a:solidFill>
              </a:endParaRPr>
            </a:p>
          </p:txBody>
        </p:sp>
      </p:grpSp>
      <p:grpSp>
        <p:nvGrpSpPr>
          <p:cNvPr id="22" name="Group 3"/>
          <p:cNvGrpSpPr>
            <a:grpSpLocks/>
          </p:cNvGrpSpPr>
          <p:nvPr/>
        </p:nvGrpSpPr>
        <p:grpSpPr bwMode="auto">
          <a:xfrm>
            <a:off x="280529" y="2460139"/>
            <a:ext cx="8458200" cy="1034192"/>
            <a:chOff x="495406" y="1371654"/>
            <a:chExt cx="8153188" cy="1465067"/>
          </a:xfrm>
        </p:grpSpPr>
        <p:sp>
          <p:nvSpPr>
            <p:cNvPr id="31" name="Rectangle 30"/>
            <p:cNvSpPr/>
            <p:nvPr/>
          </p:nvSpPr>
          <p:spPr bwMode="auto">
            <a:xfrm>
              <a:off x="495406" y="1371654"/>
              <a:ext cx="8153188" cy="1465067"/>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62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34" name="Rectangle 33"/>
            <p:cNvSpPr/>
            <p:nvPr/>
          </p:nvSpPr>
          <p:spPr bwMode="auto">
            <a:xfrm>
              <a:off x="592241" y="1509605"/>
              <a:ext cx="7970630" cy="1219168"/>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b="1" dirty="0">
                <a:solidFill>
                  <a:schemeClr val="bg1"/>
                </a:solidFill>
              </a:endParaRPr>
            </a:p>
            <a:p>
              <a:pPr>
                <a:defRPr/>
              </a:pPr>
              <a:r>
                <a:rPr lang="en-US" sz="1400" b="1" dirty="0">
                  <a:solidFill>
                    <a:schemeClr val="bg1"/>
                  </a:solidFill>
                </a:rPr>
                <a:t>2. True WDR: </a:t>
              </a:r>
              <a:r>
                <a:rPr lang="en-US" sz="1400" dirty="0">
                  <a:solidFill>
                    <a:schemeClr val="bg1"/>
                  </a:solidFill>
                </a:rPr>
                <a:t>The camera smartly varies its exposure time and rectifies the over-exposed and under-exposed areas in the scene thus giving more informative and clear image.</a:t>
              </a:r>
            </a:p>
            <a:p>
              <a:pPr>
                <a:defRPr/>
              </a:pPr>
              <a:endParaRPr lang="en-US" sz="1400" dirty="0">
                <a:solidFill>
                  <a:schemeClr val="bg1"/>
                </a:solidFill>
              </a:endParaRPr>
            </a:p>
          </p:txBody>
        </p:sp>
      </p:grpSp>
      <p:grpSp>
        <p:nvGrpSpPr>
          <p:cNvPr id="38" name="Group 3"/>
          <p:cNvGrpSpPr>
            <a:grpSpLocks/>
          </p:cNvGrpSpPr>
          <p:nvPr/>
        </p:nvGrpSpPr>
        <p:grpSpPr bwMode="auto">
          <a:xfrm>
            <a:off x="280529" y="4724400"/>
            <a:ext cx="8458200" cy="1034192"/>
            <a:chOff x="495406" y="1371654"/>
            <a:chExt cx="8153188" cy="1465067"/>
          </a:xfrm>
        </p:grpSpPr>
        <p:sp>
          <p:nvSpPr>
            <p:cNvPr id="39" name="Rectangle 38"/>
            <p:cNvSpPr/>
            <p:nvPr/>
          </p:nvSpPr>
          <p:spPr bwMode="auto">
            <a:xfrm>
              <a:off x="495406" y="1371654"/>
              <a:ext cx="8153188" cy="1465067"/>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62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40" name="Rectangle 39"/>
            <p:cNvSpPr/>
            <p:nvPr/>
          </p:nvSpPr>
          <p:spPr bwMode="auto">
            <a:xfrm>
              <a:off x="592241" y="1509605"/>
              <a:ext cx="7970630" cy="1219168"/>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b="1" dirty="0">
                  <a:solidFill>
                    <a:schemeClr val="bg1"/>
                  </a:solidFill>
                </a:rPr>
                <a:t>4. E-PTZ and Digital zoom functionality: </a:t>
              </a:r>
              <a:r>
                <a:rPr lang="en-US" sz="1400" dirty="0">
                  <a:solidFill>
                    <a:schemeClr val="bg1"/>
                  </a:solidFill>
                </a:rPr>
                <a:t>E-PTZ enables pan, tilt and zoom of a camera even though the camera does not physically move. Users are still able to digitally zoom and navigate the camera’s viewable area. This helps users to have an even more detailed and richer surveillance experience. </a:t>
              </a:r>
            </a:p>
          </p:txBody>
        </p:sp>
      </p:grpSp>
      <p:grpSp>
        <p:nvGrpSpPr>
          <p:cNvPr id="41" name="Group 3"/>
          <p:cNvGrpSpPr>
            <a:grpSpLocks/>
          </p:cNvGrpSpPr>
          <p:nvPr/>
        </p:nvGrpSpPr>
        <p:grpSpPr bwMode="auto">
          <a:xfrm>
            <a:off x="280529" y="3592270"/>
            <a:ext cx="8458200" cy="1034192"/>
            <a:chOff x="495406" y="1371654"/>
            <a:chExt cx="8153188" cy="1465067"/>
          </a:xfrm>
        </p:grpSpPr>
        <p:sp>
          <p:nvSpPr>
            <p:cNvPr id="42" name="Rectangle 41"/>
            <p:cNvSpPr/>
            <p:nvPr/>
          </p:nvSpPr>
          <p:spPr bwMode="auto">
            <a:xfrm>
              <a:off x="495406" y="1371654"/>
              <a:ext cx="8153188" cy="1465067"/>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62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43" name="Rectangle 42"/>
            <p:cNvSpPr/>
            <p:nvPr/>
          </p:nvSpPr>
          <p:spPr bwMode="auto">
            <a:xfrm>
              <a:off x="592241" y="1509605"/>
              <a:ext cx="7970630" cy="1219168"/>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b="1" dirty="0">
                  <a:solidFill>
                    <a:schemeClr val="bg1"/>
                  </a:solidFill>
                </a:rPr>
                <a:t>3. 2D and 3D Noise Reduction Technique: </a:t>
              </a:r>
              <a:r>
                <a:rPr lang="en-US" sz="1400" dirty="0">
                  <a:solidFill>
                    <a:schemeClr val="bg1"/>
                  </a:solidFill>
                </a:rPr>
                <a:t>Analyzes frames of video, using special algorithm filter to mitigate the effects of noise. This noise reduction can not only improve the image quality when security cameras work in low light conditions, but also reduce the file sizes of captured video, the reduced file size decreases storage needs, also reduce the bandwidth requirement for video streaming. </a:t>
              </a:r>
              <a:endParaRPr lang="en-US" sz="1400" b="1" dirty="0">
                <a:solidFill>
                  <a:schemeClr val="bg1"/>
                </a:solidFill>
              </a:endParaRPr>
            </a:p>
          </p:txBody>
        </p:sp>
      </p:grpSp>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315333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OPTIMIZATION</a:t>
            </a:r>
          </a:p>
        </p:txBody>
      </p:sp>
      <p:grpSp>
        <p:nvGrpSpPr>
          <p:cNvPr id="9" name="Group 3"/>
          <p:cNvGrpSpPr>
            <a:grpSpLocks/>
          </p:cNvGrpSpPr>
          <p:nvPr/>
        </p:nvGrpSpPr>
        <p:grpSpPr bwMode="auto">
          <a:xfrm>
            <a:off x="304912" y="1328008"/>
            <a:ext cx="8458200" cy="729392"/>
            <a:chOff x="495406" y="1371654"/>
            <a:chExt cx="8153188" cy="1465067"/>
          </a:xfrm>
        </p:grpSpPr>
        <p:sp>
          <p:nvSpPr>
            <p:cNvPr id="10" name="Rectangle 9"/>
            <p:cNvSpPr/>
            <p:nvPr/>
          </p:nvSpPr>
          <p:spPr bwMode="auto">
            <a:xfrm>
              <a:off x="495406" y="1371654"/>
              <a:ext cx="8153188" cy="1465067"/>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62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11" name="Rectangle 10"/>
            <p:cNvSpPr/>
            <p:nvPr/>
          </p:nvSpPr>
          <p:spPr bwMode="auto">
            <a:xfrm>
              <a:off x="592241" y="1662662"/>
              <a:ext cx="7970630" cy="1021003"/>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b="1" dirty="0">
                <a:solidFill>
                  <a:schemeClr val="bg1"/>
                </a:solidFill>
              </a:endParaRPr>
            </a:p>
            <a:p>
              <a:pPr>
                <a:defRPr/>
              </a:pPr>
              <a:r>
                <a:rPr lang="en-US" sz="1400" b="1" dirty="0">
                  <a:solidFill>
                    <a:schemeClr val="bg1"/>
                  </a:solidFill>
                </a:rPr>
                <a:t>1. Adaptive Streaming: </a:t>
              </a:r>
              <a:r>
                <a:rPr lang="en-US" sz="1400" dirty="0">
                  <a:solidFill>
                    <a:schemeClr val="bg1"/>
                  </a:solidFill>
                </a:rPr>
                <a:t>Records at lower bit-rate during non-activity period. </a:t>
              </a:r>
            </a:p>
            <a:p>
              <a:pPr>
                <a:defRPr/>
              </a:pPr>
              <a:endParaRPr lang="en-US" sz="1400" dirty="0">
                <a:solidFill>
                  <a:schemeClr val="bg1"/>
                </a:solidFill>
              </a:endParaRPr>
            </a:p>
          </p:txBody>
        </p:sp>
      </p:grpSp>
      <p:grpSp>
        <p:nvGrpSpPr>
          <p:cNvPr id="14" name="Group 3"/>
          <p:cNvGrpSpPr>
            <a:grpSpLocks/>
          </p:cNvGrpSpPr>
          <p:nvPr/>
        </p:nvGrpSpPr>
        <p:grpSpPr bwMode="auto">
          <a:xfrm>
            <a:off x="311839" y="2971800"/>
            <a:ext cx="8458200" cy="1415192"/>
            <a:chOff x="495406" y="1371654"/>
            <a:chExt cx="8153188" cy="1465067"/>
          </a:xfrm>
        </p:grpSpPr>
        <p:sp>
          <p:nvSpPr>
            <p:cNvPr id="15" name="Rectangle 14"/>
            <p:cNvSpPr/>
            <p:nvPr/>
          </p:nvSpPr>
          <p:spPr bwMode="auto">
            <a:xfrm>
              <a:off x="495406" y="1371654"/>
              <a:ext cx="8153188" cy="1465067"/>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62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16" name="Rectangle 15"/>
            <p:cNvSpPr/>
            <p:nvPr/>
          </p:nvSpPr>
          <p:spPr bwMode="auto">
            <a:xfrm>
              <a:off x="592241" y="1509605"/>
              <a:ext cx="7970630" cy="1219168"/>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b="1" dirty="0">
                <a:solidFill>
                  <a:schemeClr val="bg1"/>
                </a:solidFill>
              </a:endParaRPr>
            </a:p>
            <a:p>
              <a:pPr>
                <a:defRPr/>
              </a:pPr>
              <a:endParaRPr lang="en-US" sz="1400" b="1" dirty="0">
                <a:solidFill>
                  <a:schemeClr val="bg1"/>
                </a:solidFill>
              </a:endParaRPr>
            </a:p>
            <a:p>
              <a:pPr>
                <a:defRPr/>
              </a:pPr>
              <a:r>
                <a:rPr lang="en-US" sz="1400" b="1" dirty="0">
                  <a:solidFill>
                    <a:schemeClr val="bg1"/>
                  </a:solidFill>
                </a:rPr>
                <a:t>3. Region of Interest: </a:t>
              </a:r>
              <a:r>
                <a:rPr lang="en-US" sz="1400" dirty="0">
                  <a:solidFill>
                    <a:schemeClr val="bg1"/>
                  </a:solidFill>
                </a:rPr>
                <a:t>Allows streaming and recording of only critical from the entire image.</a:t>
              </a:r>
            </a:p>
            <a:p>
              <a:pPr>
                <a:defRPr/>
              </a:pPr>
              <a:r>
                <a:rPr lang="en-US" sz="1400" b="1" dirty="0">
                  <a:solidFill>
                    <a:schemeClr val="bg1"/>
                  </a:solidFill>
                </a:rPr>
                <a:t>4. Four Stream Support: </a:t>
              </a:r>
              <a:r>
                <a:rPr lang="en-US" sz="1400" dirty="0">
                  <a:solidFill>
                    <a:schemeClr val="bg1"/>
                  </a:solidFill>
                </a:rPr>
                <a:t>Different streams for viewing storing and recording. This helps in best utilization of allotted bandwidth.</a:t>
              </a:r>
            </a:p>
            <a:p>
              <a:pPr>
                <a:defRPr/>
              </a:pPr>
              <a:r>
                <a:rPr lang="en-US" sz="1400" b="1" dirty="0">
                  <a:solidFill>
                    <a:schemeClr val="bg1"/>
                  </a:solidFill>
                </a:rPr>
                <a:t>5. H.265: </a:t>
              </a:r>
              <a:r>
                <a:rPr lang="en-US" sz="1400" dirty="0">
                  <a:solidFill>
                    <a:schemeClr val="bg1"/>
                  </a:solidFill>
                </a:rPr>
                <a:t>Latest Video Compression Technique </a:t>
              </a:r>
            </a:p>
            <a:p>
              <a:pPr>
                <a:defRPr/>
              </a:pPr>
              <a:r>
                <a:rPr lang="en-US" sz="1400" b="1" dirty="0">
                  <a:solidFill>
                    <a:schemeClr val="bg1"/>
                  </a:solidFill>
                </a:rPr>
                <a:t>6. SD Card Support: </a:t>
              </a:r>
              <a:r>
                <a:rPr lang="en-US" sz="1400" dirty="0">
                  <a:solidFill>
                    <a:schemeClr val="bg1"/>
                  </a:solidFill>
                </a:rPr>
                <a:t>up to 64GB</a:t>
              </a:r>
            </a:p>
            <a:p>
              <a:pPr>
                <a:defRPr/>
              </a:pPr>
              <a:endParaRPr lang="en-US" sz="1400" dirty="0">
                <a:solidFill>
                  <a:schemeClr val="bg1"/>
                </a:solidFill>
              </a:endParaRPr>
            </a:p>
            <a:p>
              <a:pPr>
                <a:defRPr/>
              </a:pPr>
              <a:endParaRPr lang="en-US" sz="1400" dirty="0">
                <a:solidFill>
                  <a:schemeClr val="bg1"/>
                </a:solidFill>
              </a:endParaRPr>
            </a:p>
          </p:txBody>
        </p:sp>
      </p:grpSp>
      <p:grpSp>
        <p:nvGrpSpPr>
          <p:cNvPr id="17" name="Group 3"/>
          <p:cNvGrpSpPr>
            <a:grpSpLocks/>
          </p:cNvGrpSpPr>
          <p:nvPr/>
        </p:nvGrpSpPr>
        <p:grpSpPr bwMode="auto">
          <a:xfrm>
            <a:off x="311839" y="2149904"/>
            <a:ext cx="8458200" cy="729392"/>
            <a:chOff x="495406" y="1371654"/>
            <a:chExt cx="8153188" cy="1465067"/>
          </a:xfrm>
        </p:grpSpPr>
        <p:sp>
          <p:nvSpPr>
            <p:cNvPr id="18" name="Rectangle 17"/>
            <p:cNvSpPr/>
            <p:nvPr/>
          </p:nvSpPr>
          <p:spPr bwMode="auto">
            <a:xfrm>
              <a:off x="495406" y="1371654"/>
              <a:ext cx="8153188" cy="1465067"/>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62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19" name="Rectangle 18"/>
            <p:cNvSpPr/>
            <p:nvPr/>
          </p:nvSpPr>
          <p:spPr bwMode="auto">
            <a:xfrm>
              <a:off x="592241" y="1662662"/>
              <a:ext cx="7970630" cy="1021003"/>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b="1" dirty="0">
                <a:solidFill>
                  <a:schemeClr val="bg1"/>
                </a:solidFill>
              </a:endParaRPr>
            </a:p>
            <a:p>
              <a:pPr>
                <a:defRPr/>
              </a:pPr>
              <a:endParaRPr lang="en-US" sz="1400" b="1" dirty="0">
                <a:solidFill>
                  <a:schemeClr val="bg1"/>
                </a:solidFill>
              </a:endParaRPr>
            </a:p>
            <a:p>
              <a:pPr>
                <a:defRPr/>
              </a:pPr>
              <a:r>
                <a:rPr lang="en-US" sz="1400" b="1" dirty="0">
                  <a:solidFill>
                    <a:schemeClr val="bg1"/>
                  </a:solidFill>
                </a:rPr>
                <a:t>2. Smart Streaming: </a:t>
              </a:r>
              <a:r>
                <a:rPr lang="en-US" sz="1400" dirty="0">
                  <a:solidFill>
                    <a:schemeClr val="bg1"/>
                  </a:solidFill>
                </a:rPr>
                <a:t>Streaming is a technology which divides a single stream into multiple resolutions based on its importance. </a:t>
              </a:r>
              <a:endParaRPr lang="en-US" sz="1400" b="1" dirty="0">
                <a:solidFill>
                  <a:schemeClr val="bg1"/>
                </a:solidFill>
              </a:endParaRPr>
            </a:p>
            <a:p>
              <a:pPr>
                <a:defRPr/>
              </a:pPr>
              <a:endParaRPr lang="en-US" sz="1400" b="1" dirty="0">
                <a:solidFill>
                  <a:schemeClr val="bg1"/>
                </a:solidFill>
              </a:endParaRPr>
            </a:p>
            <a:p>
              <a:pPr>
                <a:defRPr/>
              </a:pPr>
              <a:endParaRPr lang="en-US" sz="1400" b="1" dirty="0">
                <a:solidFill>
                  <a:schemeClr val="bg1"/>
                </a:solidFill>
              </a:endParaRPr>
            </a:p>
          </p:txBody>
        </p:sp>
      </p:gr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607650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EVENTS AND ALERTS</a:t>
            </a:r>
          </a:p>
        </p:txBody>
      </p:sp>
      <p:grpSp>
        <p:nvGrpSpPr>
          <p:cNvPr id="23" name="Group 3"/>
          <p:cNvGrpSpPr>
            <a:grpSpLocks/>
          </p:cNvGrpSpPr>
          <p:nvPr/>
        </p:nvGrpSpPr>
        <p:grpSpPr bwMode="auto">
          <a:xfrm>
            <a:off x="304912" y="1328008"/>
            <a:ext cx="2971688" cy="2939192"/>
            <a:chOff x="495406" y="1371654"/>
            <a:chExt cx="8153188" cy="1806514"/>
          </a:xfrm>
        </p:grpSpPr>
        <p:sp>
          <p:nvSpPr>
            <p:cNvPr id="24" name="Rectangle 23"/>
            <p:cNvSpPr/>
            <p:nvPr/>
          </p:nvSpPr>
          <p:spPr bwMode="auto">
            <a:xfrm>
              <a:off x="495406" y="1371654"/>
              <a:ext cx="8153188" cy="1806514"/>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62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25" name="Rectangle 24"/>
            <p:cNvSpPr/>
            <p:nvPr/>
          </p:nvSpPr>
          <p:spPr bwMode="auto">
            <a:xfrm>
              <a:off x="791674" y="1444245"/>
              <a:ext cx="7560433" cy="167635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b="1" dirty="0">
                <a:solidFill>
                  <a:schemeClr val="bg1"/>
                </a:solidFill>
              </a:endParaRPr>
            </a:p>
            <a:p>
              <a:pPr>
                <a:defRPr/>
              </a:pPr>
              <a:endParaRPr lang="en-US" b="1" dirty="0">
                <a:solidFill>
                  <a:schemeClr val="bg1"/>
                </a:solidFill>
              </a:endParaRPr>
            </a:p>
            <a:p>
              <a:pPr>
                <a:defRPr/>
              </a:pPr>
              <a:endParaRPr lang="en-US" b="1" dirty="0">
                <a:solidFill>
                  <a:schemeClr val="bg1"/>
                </a:solidFill>
              </a:endParaRPr>
            </a:p>
            <a:p>
              <a:pPr>
                <a:defRPr/>
              </a:pPr>
              <a:endParaRPr lang="en-US" b="1" dirty="0">
                <a:solidFill>
                  <a:schemeClr val="bg1"/>
                </a:solidFill>
              </a:endParaRPr>
            </a:p>
            <a:p>
              <a:pPr>
                <a:defRPr/>
              </a:pPr>
              <a:endParaRPr lang="en-US" b="1" dirty="0">
                <a:solidFill>
                  <a:schemeClr val="bg1"/>
                </a:solidFill>
              </a:endParaRPr>
            </a:p>
            <a:p>
              <a:pPr>
                <a:defRPr/>
              </a:pPr>
              <a:r>
                <a:rPr lang="en-US" b="1" dirty="0">
                  <a:solidFill>
                    <a:schemeClr val="bg1"/>
                  </a:solidFill>
                </a:rPr>
                <a:t>EVENTS:</a:t>
              </a:r>
            </a:p>
            <a:p>
              <a:pPr>
                <a:defRPr/>
              </a:pPr>
              <a:endParaRPr lang="en-US" sz="1400" b="1" dirty="0">
                <a:solidFill>
                  <a:schemeClr val="bg1"/>
                </a:solidFill>
              </a:endParaRPr>
            </a:p>
            <a:p>
              <a:pPr marL="342900" indent="-342900">
                <a:buAutoNum type="arabicPeriod"/>
                <a:defRPr/>
              </a:pPr>
              <a:r>
                <a:rPr lang="en-US" sz="1400" dirty="0">
                  <a:solidFill>
                    <a:schemeClr val="bg1"/>
                  </a:solidFill>
                </a:rPr>
                <a:t>Motion Detection</a:t>
              </a:r>
            </a:p>
            <a:p>
              <a:pPr marL="342900" indent="-342900">
                <a:buAutoNum type="arabicPeriod"/>
                <a:defRPr/>
              </a:pPr>
              <a:r>
                <a:rPr lang="en-US" sz="1400" dirty="0">
                  <a:solidFill>
                    <a:schemeClr val="bg1"/>
                  </a:solidFill>
                </a:rPr>
                <a:t>Intrusion Detection</a:t>
              </a:r>
            </a:p>
            <a:p>
              <a:pPr marL="342900" indent="-342900">
                <a:buAutoNum type="arabicPeriod"/>
                <a:defRPr/>
              </a:pPr>
              <a:r>
                <a:rPr lang="en-US" sz="1400" dirty="0">
                  <a:solidFill>
                    <a:schemeClr val="bg1"/>
                  </a:solidFill>
                </a:rPr>
                <a:t>Trip Wire</a:t>
              </a:r>
            </a:p>
            <a:p>
              <a:pPr marL="342900" indent="-342900">
                <a:buAutoNum type="arabicPeriod"/>
                <a:defRPr/>
              </a:pPr>
              <a:r>
                <a:rPr lang="en-US" sz="1400" dirty="0">
                  <a:solidFill>
                    <a:schemeClr val="bg1"/>
                  </a:solidFill>
                </a:rPr>
                <a:t>Camera Tamper</a:t>
              </a:r>
            </a:p>
            <a:p>
              <a:pPr marL="342900" indent="-342900">
                <a:buAutoNum type="arabicPeriod"/>
                <a:defRPr/>
              </a:pPr>
              <a:r>
                <a:rPr lang="en-US" sz="1400" dirty="0">
                  <a:solidFill>
                    <a:schemeClr val="bg1"/>
                  </a:solidFill>
                </a:rPr>
                <a:t>Network Disconnect</a:t>
              </a:r>
            </a:p>
            <a:p>
              <a:pPr marL="342900" indent="-342900">
                <a:buAutoNum type="arabicPeriod"/>
                <a:defRPr/>
              </a:pPr>
              <a:r>
                <a:rPr lang="en-US" sz="1400" dirty="0">
                  <a:solidFill>
                    <a:schemeClr val="bg1"/>
                  </a:solidFill>
                </a:rPr>
                <a:t>IP Conflict</a:t>
              </a:r>
            </a:p>
            <a:p>
              <a:pPr marL="342900" indent="-342900">
                <a:buAutoNum type="arabicPeriod"/>
                <a:defRPr/>
              </a:pPr>
              <a:r>
                <a:rPr lang="en-US" sz="1400" dirty="0">
                  <a:solidFill>
                    <a:schemeClr val="bg1"/>
                  </a:solidFill>
                </a:rPr>
                <a:t>Storage Alert</a:t>
              </a:r>
            </a:p>
            <a:p>
              <a:pPr marL="342900" indent="-342900">
                <a:buAutoNum type="arabicPeriod"/>
                <a:defRPr/>
              </a:pPr>
              <a:endParaRPr lang="en-US" sz="1400" dirty="0">
                <a:solidFill>
                  <a:schemeClr val="bg1"/>
                </a:solidFill>
              </a:endParaRPr>
            </a:p>
            <a:p>
              <a:pPr marL="342900" indent="-342900">
                <a:buAutoNum type="arabicPeriod"/>
                <a:defRPr/>
              </a:pPr>
              <a:endParaRPr lang="en-US" sz="1400" dirty="0">
                <a:solidFill>
                  <a:schemeClr val="bg1"/>
                </a:solidFill>
              </a:endParaRPr>
            </a:p>
            <a:p>
              <a:pPr marL="342900" indent="-342900">
                <a:buAutoNum type="arabicPeriod"/>
                <a:defRPr/>
              </a:pPr>
              <a:endParaRPr lang="en-US" sz="1400" dirty="0">
                <a:solidFill>
                  <a:schemeClr val="bg1"/>
                </a:solidFill>
              </a:endParaRPr>
            </a:p>
            <a:p>
              <a:pPr marL="342900" indent="-342900">
                <a:buAutoNum type="arabicPeriod"/>
                <a:defRPr/>
              </a:pPr>
              <a:endParaRPr lang="en-US" sz="1400" dirty="0">
                <a:solidFill>
                  <a:schemeClr val="bg1"/>
                </a:solidFill>
              </a:endParaRPr>
            </a:p>
            <a:p>
              <a:pPr marL="342900" indent="-342900">
                <a:buAutoNum type="arabicPeriod"/>
                <a:defRPr/>
              </a:pPr>
              <a:endParaRPr lang="en-US" sz="1400" dirty="0">
                <a:solidFill>
                  <a:schemeClr val="bg1"/>
                </a:solidFill>
              </a:endParaRPr>
            </a:p>
            <a:p>
              <a:pPr marL="342900" indent="-342900">
                <a:buAutoNum type="arabicPeriod"/>
                <a:defRPr/>
              </a:pPr>
              <a:endParaRPr lang="en-US" sz="1400" dirty="0">
                <a:solidFill>
                  <a:schemeClr val="bg1"/>
                </a:solidFill>
              </a:endParaRPr>
            </a:p>
            <a:p>
              <a:pPr marL="342900" indent="-342900">
                <a:buAutoNum type="arabicPeriod"/>
                <a:defRPr/>
              </a:pPr>
              <a:endParaRPr lang="en-US" sz="1400" dirty="0">
                <a:solidFill>
                  <a:schemeClr val="bg1"/>
                </a:solidFill>
              </a:endParaRPr>
            </a:p>
            <a:p>
              <a:pPr>
                <a:defRPr/>
              </a:pPr>
              <a:endParaRPr lang="en-US" sz="1400" dirty="0">
                <a:solidFill>
                  <a:schemeClr val="bg1"/>
                </a:solidFill>
              </a:endParaRPr>
            </a:p>
            <a:p>
              <a:pPr>
                <a:defRPr/>
              </a:pPr>
              <a:endParaRPr lang="en-US" sz="1400" dirty="0">
                <a:solidFill>
                  <a:schemeClr val="bg1"/>
                </a:solidFill>
              </a:endParaRPr>
            </a:p>
          </p:txBody>
        </p:sp>
      </p:grpSp>
      <p:grpSp>
        <p:nvGrpSpPr>
          <p:cNvPr id="26" name="Group 3"/>
          <p:cNvGrpSpPr>
            <a:grpSpLocks/>
          </p:cNvGrpSpPr>
          <p:nvPr/>
        </p:nvGrpSpPr>
        <p:grpSpPr bwMode="auto">
          <a:xfrm>
            <a:off x="3505200" y="1341863"/>
            <a:ext cx="2971688" cy="2939192"/>
            <a:chOff x="495406" y="1371654"/>
            <a:chExt cx="8153188" cy="1806514"/>
          </a:xfrm>
        </p:grpSpPr>
        <p:sp>
          <p:nvSpPr>
            <p:cNvPr id="27" name="Rectangle 26"/>
            <p:cNvSpPr/>
            <p:nvPr/>
          </p:nvSpPr>
          <p:spPr bwMode="auto">
            <a:xfrm>
              <a:off x="495406" y="1371654"/>
              <a:ext cx="8153188" cy="1806514"/>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6200000" scaled="1"/>
              <a:tileRect/>
            </a:gradFill>
            <a:ln w="9525" cap="flat" cmpd="sng" algn="ctr">
              <a:noFill/>
              <a:prstDash val="solid"/>
              <a:round/>
              <a:headEnd type="none" w="med" len="med"/>
              <a:tailEnd type="none" w="med" len="med"/>
            </a:ln>
            <a:effectLst/>
            <a:extLst/>
          </p:spPr>
          <p:txBody>
            <a:bodyPr tIns="0" bIns="0"/>
            <a:lstStyle/>
            <a:p>
              <a:pPr>
                <a:buFont typeface="Arial" panose="020B0604020202020204" pitchFamily="34" charset="0"/>
                <a:buNone/>
                <a:defRPr/>
              </a:pPr>
              <a:endParaRPr lang="en-IN" sz="1400" b="1" dirty="0">
                <a:latin typeface="+mn-lt"/>
              </a:endParaRPr>
            </a:p>
          </p:txBody>
        </p:sp>
        <p:sp>
          <p:nvSpPr>
            <p:cNvPr id="28" name="Rectangle 27"/>
            <p:cNvSpPr/>
            <p:nvPr/>
          </p:nvSpPr>
          <p:spPr bwMode="auto">
            <a:xfrm>
              <a:off x="791674" y="1444245"/>
              <a:ext cx="7560433" cy="167635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b="1" dirty="0">
                <a:solidFill>
                  <a:schemeClr val="bg1"/>
                </a:solidFill>
              </a:endParaRPr>
            </a:p>
            <a:p>
              <a:pPr>
                <a:defRPr/>
              </a:pPr>
              <a:endParaRPr lang="en-US" b="1" dirty="0">
                <a:solidFill>
                  <a:schemeClr val="bg1"/>
                </a:solidFill>
              </a:endParaRPr>
            </a:p>
            <a:p>
              <a:pPr>
                <a:defRPr/>
              </a:pPr>
              <a:endParaRPr lang="en-US" b="1" dirty="0">
                <a:solidFill>
                  <a:schemeClr val="bg1"/>
                </a:solidFill>
              </a:endParaRPr>
            </a:p>
            <a:p>
              <a:pPr>
                <a:defRPr/>
              </a:pPr>
              <a:endParaRPr lang="en-US" b="1" dirty="0">
                <a:solidFill>
                  <a:schemeClr val="bg1"/>
                </a:solidFill>
              </a:endParaRPr>
            </a:p>
            <a:p>
              <a:pPr>
                <a:defRPr/>
              </a:pPr>
              <a:endParaRPr lang="en-US" b="1" dirty="0">
                <a:solidFill>
                  <a:schemeClr val="bg1"/>
                </a:solidFill>
              </a:endParaRPr>
            </a:p>
            <a:p>
              <a:pPr>
                <a:defRPr/>
              </a:pPr>
              <a:r>
                <a:rPr lang="en-US" b="1" dirty="0">
                  <a:solidFill>
                    <a:schemeClr val="bg1"/>
                  </a:solidFill>
                </a:rPr>
                <a:t>ALERTS:</a:t>
              </a:r>
            </a:p>
            <a:p>
              <a:pPr>
                <a:defRPr/>
              </a:pPr>
              <a:endParaRPr lang="en-US" sz="1400" b="1" dirty="0">
                <a:solidFill>
                  <a:schemeClr val="bg1"/>
                </a:solidFill>
              </a:endParaRPr>
            </a:p>
            <a:p>
              <a:pPr>
                <a:defRPr/>
              </a:pPr>
              <a:r>
                <a:rPr lang="en-US" sz="1400" dirty="0">
                  <a:solidFill>
                    <a:schemeClr val="bg1"/>
                  </a:solidFill>
                </a:rPr>
                <a:t>1. Upload Image/Clip</a:t>
              </a:r>
            </a:p>
            <a:p>
              <a:pPr>
                <a:defRPr/>
              </a:pPr>
              <a:r>
                <a:rPr lang="en-US" sz="1400" dirty="0">
                  <a:solidFill>
                    <a:schemeClr val="bg1"/>
                  </a:solidFill>
                </a:rPr>
                <a:t>2. Pre and Post Alarm Recording</a:t>
              </a:r>
            </a:p>
            <a:p>
              <a:pPr>
                <a:defRPr/>
              </a:pPr>
              <a:r>
                <a:rPr lang="en-US" sz="1400" dirty="0">
                  <a:solidFill>
                    <a:schemeClr val="bg1"/>
                  </a:solidFill>
                </a:rPr>
                <a:t>3. Snapshot Schedule</a:t>
              </a:r>
            </a:p>
            <a:p>
              <a:pPr>
                <a:defRPr/>
              </a:pPr>
              <a:r>
                <a:rPr lang="en-US" sz="1400" dirty="0">
                  <a:solidFill>
                    <a:schemeClr val="bg1"/>
                  </a:solidFill>
                </a:rPr>
                <a:t>4. Email with Snapshot</a:t>
              </a:r>
            </a:p>
            <a:p>
              <a:pPr>
                <a:defRPr/>
              </a:pPr>
              <a:r>
                <a:rPr lang="en-US" sz="1400" dirty="0">
                  <a:solidFill>
                    <a:schemeClr val="bg1"/>
                  </a:solidFill>
                </a:rPr>
                <a:t>5. SMS</a:t>
              </a:r>
            </a:p>
            <a:p>
              <a:pPr>
                <a:defRPr/>
              </a:pPr>
              <a:endParaRPr lang="en-US" sz="1400" dirty="0">
                <a:solidFill>
                  <a:schemeClr val="bg1"/>
                </a:solidFill>
              </a:endParaRPr>
            </a:p>
            <a:p>
              <a:pPr>
                <a:defRPr/>
              </a:pPr>
              <a:endParaRPr lang="en-US" sz="1400" dirty="0">
                <a:solidFill>
                  <a:schemeClr val="bg1"/>
                </a:solidFill>
              </a:endParaRPr>
            </a:p>
            <a:p>
              <a:pPr>
                <a:defRPr/>
              </a:pPr>
              <a:endParaRPr lang="en-US" sz="1400" dirty="0">
                <a:solidFill>
                  <a:schemeClr val="bg1"/>
                </a:solidFill>
              </a:endParaRPr>
            </a:p>
            <a:p>
              <a:pPr marL="342900" indent="-342900">
                <a:buAutoNum type="arabicPeriod"/>
                <a:defRPr/>
              </a:pPr>
              <a:endParaRPr lang="en-US" sz="1400" dirty="0">
                <a:solidFill>
                  <a:schemeClr val="bg1"/>
                </a:solidFill>
              </a:endParaRPr>
            </a:p>
            <a:p>
              <a:pPr marL="342900" indent="-342900">
                <a:buAutoNum type="arabicPeriod"/>
                <a:defRPr/>
              </a:pPr>
              <a:endParaRPr lang="en-US" sz="1400" dirty="0">
                <a:solidFill>
                  <a:schemeClr val="bg1"/>
                </a:solidFill>
              </a:endParaRPr>
            </a:p>
            <a:p>
              <a:pPr marL="342900" indent="-342900">
                <a:buAutoNum type="arabicPeriod"/>
                <a:defRPr/>
              </a:pPr>
              <a:endParaRPr lang="en-US" sz="1400" dirty="0">
                <a:solidFill>
                  <a:schemeClr val="bg1"/>
                </a:solidFill>
              </a:endParaRPr>
            </a:p>
            <a:p>
              <a:pPr marL="342900" indent="-342900">
                <a:buAutoNum type="arabicPeriod"/>
                <a:defRPr/>
              </a:pPr>
              <a:endParaRPr lang="en-US" sz="1400" dirty="0">
                <a:solidFill>
                  <a:schemeClr val="bg1"/>
                </a:solidFill>
              </a:endParaRPr>
            </a:p>
            <a:p>
              <a:pPr marL="342900" indent="-342900">
                <a:buAutoNum type="arabicPeriod"/>
                <a:defRPr/>
              </a:pPr>
              <a:endParaRPr lang="en-US" sz="1400" dirty="0">
                <a:solidFill>
                  <a:schemeClr val="bg1"/>
                </a:solidFill>
              </a:endParaRPr>
            </a:p>
            <a:p>
              <a:pPr marL="342900" indent="-342900">
                <a:buAutoNum type="arabicPeriod"/>
                <a:defRPr/>
              </a:pPr>
              <a:endParaRPr lang="en-US" sz="1400" dirty="0">
                <a:solidFill>
                  <a:schemeClr val="bg1"/>
                </a:solidFill>
              </a:endParaRPr>
            </a:p>
            <a:p>
              <a:pPr>
                <a:defRPr/>
              </a:pPr>
              <a:endParaRPr lang="en-US" sz="1400" dirty="0">
                <a:solidFill>
                  <a:schemeClr val="bg1"/>
                </a:solidFill>
              </a:endParaRPr>
            </a:p>
            <a:p>
              <a:pPr>
                <a:defRPr/>
              </a:pPr>
              <a:endParaRPr lang="en-US" sz="1400" dirty="0">
                <a:solidFill>
                  <a:schemeClr val="bg1"/>
                </a:solidFill>
              </a:endParaRPr>
            </a:p>
          </p:txBody>
        </p:sp>
      </p:grpSp>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1879338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017" y="0"/>
            <a:ext cx="9103965" cy="6858000"/>
          </a:xfrm>
          <a:prstGeom prst="rect">
            <a:avLst/>
          </a:prstGeom>
        </p:spPr>
      </p:pic>
      <p:sp>
        <p:nvSpPr>
          <p:cNvPr id="5" name="Rectangle 4"/>
          <p:cNvSpPr/>
          <p:nvPr/>
        </p:nvSpPr>
        <p:spPr>
          <a:xfrm>
            <a:off x="20017" y="4495800"/>
            <a:ext cx="7239000" cy="1676400"/>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path path="circle">
              <a:fillToRect l="50000" t="50000" r="50000" b="50000"/>
            </a:path>
            <a:tileRect/>
          </a:gra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2667000" y="4800600"/>
            <a:ext cx="48768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chemeClr val="bg1"/>
                </a:solidFill>
                <a:latin typeface="+mn-lt"/>
              </a:rPr>
              <a:t>MATRIX SATATYA PRODUCT RANGE</a:t>
            </a:r>
            <a:endParaRPr lang="en-US" sz="3600" dirty="0">
              <a:latin typeface="+mn-lt"/>
            </a:endParaRPr>
          </a:p>
        </p:txBody>
      </p:sp>
      <p:sp>
        <p:nvSpPr>
          <p:cNvPr id="7" name="Rectangle 6"/>
          <p:cNvSpPr/>
          <p:nvPr/>
        </p:nvSpPr>
        <p:spPr>
          <a:xfrm rot="5400000">
            <a:off x="1603056" y="5296852"/>
            <a:ext cx="1095377" cy="4571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8" name="Rectangle 7"/>
          <p:cNvSpPr/>
          <p:nvPr/>
        </p:nvSpPr>
        <p:spPr>
          <a:xfrm>
            <a:off x="-13855" y="4495800"/>
            <a:ext cx="2514600" cy="1676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945" y="4953000"/>
            <a:ext cx="1836940" cy="720141"/>
          </a:xfrm>
          <a:prstGeom prst="rect">
            <a:avLst/>
          </a:prstGeom>
        </p:spPr>
      </p:pic>
    </p:spTree>
    <p:extLst>
      <p:ext uri="{BB962C8B-B14F-4D97-AF65-F5344CB8AC3E}">
        <p14:creationId xmlns:p14="http://schemas.microsoft.com/office/powerpoint/2010/main" val="1889804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304912" y="1355051"/>
            <a:ext cx="8763000" cy="4588483"/>
            <a:chOff x="138113" y="211473"/>
            <a:chExt cx="8991605" cy="5592060"/>
          </a:xfrm>
        </p:grpSpPr>
        <p:grpSp>
          <p:nvGrpSpPr>
            <p:cNvPr id="32" name="Group 22"/>
            <p:cNvGrpSpPr>
              <a:grpSpLocks/>
            </p:cNvGrpSpPr>
            <p:nvPr/>
          </p:nvGrpSpPr>
          <p:grpSpPr bwMode="auto">
            <a:xfrm>
              <a:off x="138113" y="2495549"/>
              <a:ext cx="8991600" cy="622300"/>
              <a:chOff x="76199" y="1123983"/>
              <a:chExt cx="8991484" cy="622196"/>
            </a:xfrm>
          </p:grpSpPr>
          <p:sp>
            <p:nvSpPr>
              <p:cNvPr id="76" name="Chevron 52"/>
              <p:cNvSpPr/>
              <p:nvPr/>
            </p:nvSpPr>
            <p:spPr bwMode="auto">
              <a:xfrm>
                <a:off x="6705513" y="1123983"/>
                <a:ext cx="2362170" cy="622196"/>
              </a:xfrm>
              <a:prstGeom prst="chevron">
                <a:avLst/>
              </a:prstGeom>
              <a:gradFill flip="none" rotWithShape="1">
                <a:gsLst>
                  <a:gs pos="0">
                    <a:srgbClr val="545454">
                      <a:shade val="30000"/>
                      <a:satMod val="115000"/>
                    </a:srgbClr>
                  </a:gs>
                  <a:gs pos="50000">
                    <a:srgbClr val="545454">
                      <a:shade val="67500"/>
                      <a:satMod val="115000"/>
                    </a:srgbClr>
                  </a:gs>
                  <a:gs pos="100000">
                    <a:srgbClr val="545454">
                      <a:shade val="100000"/>
                      <a:satMod val="115000"/>
                    </a:srgbClr>
                  </a:gs>
                </a:gsLst>
                <a:path path="circle">
                  <a:fillToRect l="100000" b="100000"/>
                </a:path>
                <a:tileRect t="-100000" r="-100000"/>
              </a:gradFill>
              <a:ln w="9525" cap="flat" cmpd="sng" algn="ctr">
                <a:solidFill>
                  <a:schemeClr val="bg1"/>
                </a:solidFill>
                <a:prstDash val="solid"/>
                <a:round/>
                <a:headEnd type="none" w="med" len="med"/>
                <a:tailEnd type="none" w="med" len="med"/>
              </a:ln>
              <a:effectLst/>
              <a:extLst/>
            </p:spPr>
            <p:txBody>
              <a:bodyPr anchor="ctr"/>
              <a:lstStyle/>
              <a:p>
                <a:pPr algn="ctr">
                  <a:defRPr/>
                </a:pPr>
                <a:r>
                  <a:rPr lang="en-US" sz="1200" b="1" dirty="0">
                    <a:solidFill>
                      <a:schemeClr val="bg1"/>
                    </a:solidFill>
                    <a:latin typeface="+mj-lt"/>
                  </a:rPr>
                  <a:t>Optimized Bandwidth &amp; Storage </a:t>
                </a:r>
              </a:p>
            </p:txBody>
          </p:sp>
          <p:grpSp>
            <p:nvGrpSpPr>
              <p:cNvPr id="77" name="Group 20"/>
              <p:cNvGrpSpPr>
                <a:grpSpLocks/>
              </p:cNvGrpSpPr>
              <p:nvPr/>
            </p:nvGrpSpPr>
            <p:grpSpPr bwMode="auto">
              <a:xfrm>
                <a:off x="76199" y="1123983"/>
                <a:ext cx="6923203" cy="622196"/>
                <a:chOff x="76199" y="1123983"/>
                <a:chExt cx="6923203" cy="622196"/>
              </a:xfrm>
            </p:grpSpPr>
            <p:sp>
              <p:nvSpPr>
                <p:cNvPr id="79" name="Rectangle 78"/>
                <p:cNvSpPr/>
                <p:nvPr/>
              </p:nvSpPr>
              <p:spPr bwMode="auto">
                <a:xfrm>
                  <a:off x="76199" y="1123983"/>
                  <a:ext cx="6923202" cy="622196"/>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0" scaled="1"/>
                  <a:tileRect/>
                </a:gradFill>
                <a:ln w="12700" cap="flat" cmpd="sng" algn="ctr">
                  <a:solidFill>
                    <a:schemeClr val="bg1"/>
                  </a:solidFill>
                  <a:prstDash val="solid"/>
                  <a:round/>
                  <a:headEnd type="none" w="med" len="med"/>
                  <a:tailEnd type="none" w="med" len="med"/>
                </a:ln>
                <a:effectLst/>
                <a:extLst/>
              </p:spPr>
              <p:txBody>
                <a:bodyPr anchor="ctr"/>
                <a:lstStyle/>
                <a:p>
                  <a:pPr>
                    <a:buFont typeface="Arial" panose="020B0604020202020204" pitchFamily="34" charset="0"/>
                    <a:buNone/>
                    <a:defRPr/>
                  </a:pPr>
                  <a:r>
                    <a:rPr lang="en-US" sz="1200" b="1" dirty="0">
                      <a:solidFill>
                        <a:schemeClr val="bg1"/>
                      </a:solidFill>
                      <a:latin typeface="+mn-lt"/>
                    </a:rPr>
                    <a:t>High Storage &amp;</a:t>
                  </a:r>
                </a:p>
                <a:p>
                  <a:pPr>
                    <a:buFont typeface="Arial" panose="020B0604020202020204" pitchFamily="34" charset="0"/>
                    <a:buNone/>
                    <a:defRPr/>
                  </a:pPr>
                  <a:r>
                    <a:rPr lang="en-US" sz="1200" b="1" dirty="0">
                      <a:solidFill>
                        <a:schemeClr val="bg1"/>
                      </a:solidFill>
                      <a:latin typeface="+mn-lt"/>
                    </a:rPr>
                    <a:t>Bandwidth  </a:t>
                  </a:r>
                </a:p>
              </p:txBody>
            </p:sp>
            <p:sp>
              <p:nvSpPr>
                <p:cNvPr id="80" name="Rectangle 79"/>
                <p:cNvSpPr/>
                <p:nvPr/>
              </p:nvSpPr>
              <p:spPr bwMode="auto">
                <a:xfrm>
                  <a:off x="1445623" y="1123983"/>
                  <a:ext cx="5553779" cy="622195"/>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6200000" scaled="1"/>
                  <a:tileRect/>
                </a:gradFill>
                <a:ln w="9525" cap="flat" cmpd="sng" algn="ctr">
                  <a:solidFill>
                    <a:schemeClr val="bg1"/>
                  </a:solidFill>
                  <a:prstDash val="solid"/>
                  <a:round/>
                  <a:headEnd type="none" w="med" len="med"/>
                  <a:tailEnd type="none" w="med" len="med"/>
                </a:ln>
                <a:effectLst/>
                <a:extLst/>
              </p:spPr>
              <p:txBody>
                <a:bodyPr anchor="ctr"/>
                <a:lstStyle/>
                <a:p>
                  <a:pPr algn="ctr">
                    <a:defRPr/>
                  </a:pPr>
                  <a:r>
                    <a:rPr lang="en-US" sz="1100" dirty="0">
                      <a:solidFill>
                        <a:schemeClr val="bg1"/>
                      </a:solidFill>
                      <a:latin typeface="+mj-lt"/>
                    </a:rPr>
                    <a:t>Adaptive recording, camera-wise recording retention, two level data compression, Multi Streaming, CBR/VBR, No Public IP, Cascading</a:t>
                  </a:r>
                </a:p>
              </p:txBody>
            </p:sp>
          </p:grpSp>
          <p:sp>
            <p:nvSpPr>
              <p:cNvPr id="78" name="Rectangle 21"/>
              <p:cNvSpPr>
                <a:spLocks noChangeArrowheads="1"/>
              </p:cNvSpPr>
              <p:nvPr/>
            </p:nvSpPr>
            <p:spPr bwMode="auto">
              <a:xfrm>
                <a:off x="8762890" y="1123988"/>
                <a:ext cx="290648" cy="609584"/>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600" dirty="0">
                  <a:latin typeface="Arial" panose="020B0604020202020204" pitchFamily="34" charset="0"/>
                </a:endParaRPr>
              </a:p>
            </p:txBody>
          </p:sp>
        </p:grpSp>
        <p:grpSp>
          <p:nvGrpSpPr>
            <p:cNvPr id="33" name="Group 68"/>
            <p:cNvGrpSpPr>
              <a:grpSpLocks/>
            </p:cNvGrpSpPr>
            <p:nvPr/>
          </p:nvGrpSpPr>
          <p:grpSpPr bwMode="auto">
            <a:xfrm>
              <a:off x="138113" y="3577431"/>
              <a:ext cx="8991600" cy="759185"/>
              <a:chOff x="76199" y="986714"/>
              <a:chExt cx="8991484" cy="759059"/>
            </a:xfrm>
          </p:grpSpPr>
          <p:sp>
            <p:nvSpPr>
              <p:cNvPr id="71" name="Chevron 69"/>
              <p:cNvSpPr/>
              <p:nvPr/>
            </p:nvSpPr>
            <p:spPr bwMode="auto">
              <a:xfrm>
                <a:off x="6705513" y="1123576"/>
                <a:ext cx="2362170" cy="622197"/>
              </a:xfrm>
              <a:prstGeom prst="chevron">
                <a:avLst/>
              </a:prstGeom>
              <a:gradFill flip="none" rotWithShape="1">
                <a:gsLst>
                  <a:gs pos="0">
                    <a:srgbClr val="545454">
                      <a:shade val="30000"/>
                      <a:satMod val="115000"/>
                    </a:srgbClr>
                  </a:gs>
                  <a:gs pos="50000">
                    <a:srgbClr val="545454">
                      <a:shade val="67500"/>
                      <a:satMod val="115000"/>
                    </a:srgbClr>
                  </a:gs>
                  <a:gs pos="100000">
                    <a:srgbClr val="545454">
                      <a:shade val="100000"/>
                      <a:satMod val="115000"/>
                    </a:srgbClr>
                  </a:gs>
                </a:gsLst>
                <a:path path="circle">
                  <a:fillToRect l="100000" b="100000"/>
                </a:path>
                <a:tileRect t="-100000" r="-100000"/>
              </a:gradFill>
              <a:ln w="9525" cap="flat" cmpd="sng" algn="ctr">
                <a:solidFill>
                  <a:schemeClr val="bg1"/>
                </a:solidFill>
                <a:prstDash val="solid"/>
                <a:round/>
                <a:headEnd type="none" w="med" len="med"/>
                <a:tailEnd type="none" w="med" len="med"/>
              </a:ln>
              <a:effectLst/>
              <a:extLst/>
            </p:spPr>
            <p:txBody>
              <a:bodyPr anchor="ctr"/>
              <a:lstStyle/>
              <a:p>
                <a:pPr algn="ctr">
                  <a:defRPr/>
                </a:pPr>
                <a:r>
                  <a:rPr lang="en-US" sz="1200" b="1" dirty="0">
                    <a:solidFill>
                      <a:schemeClr val="bg1"/>
                    </a:solidFill>
                    <a:latin typeface="+mj-lt"/>
                  </a:rPr>
                  <a:t>Proactive Solution</a:t>
                </a:r>
              </a:p>
            </p:txBody>
          </p:sp>
          <p:grpSp>
            <p:nvGrpSpPr>
              <p:cNvPr id="72" name="Group 70"/>
              <p:cNvGrpSpPr>
                <a:grpSpLocks/>
              </p:cNvGrpSpPr>
              <p:nvPr/>
            </p:nvGrpSpPr>
            <p:grpSpPr bwMode="auto">
              <a:xfrm>
                <a:off x="76199" y="1123575"/>
                <a:ext cx="6923203" cy="622198"/>
                <a:chOff x="76199" y="1123575"/>
                <a:chExt cx="6923203" cy="622198"/>
              </a:xfrm>
            </p:grpSpPr>
            <p:sp>
              <p:nvSpPr>
                <p:cNvPr id="74" name="Rectangle 73"/>
                <p:cNvSpPr/>
                <p:nvPr/>
              </p:nvSpPr>
              <p:spPr bwMode="auto">
                <a:xfrm>
                  <a:off x="76199" y="1123576"/>
                  <a:ext cx="6923202" cy="622197"/>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0" scaled="1"/>
                  <a:tileRect/>
                </a:gradFill>
                <a:ln w="12700" cap="flat" cmpd="sng" algn="ctr">
                  <a:solidFill>
                    <a:schemeClr val="bg1"/>
                  </a:solidFill>
                  <a:prstDash val="solid"/>
                  <a:round/>
                  <a:headEnd type="none" w="med" len="med"/>
                  <a:tailEnd type="none" w="med" len="med"/>
                </a:ln>
                <a:effectLst/>
                <a:extLst/>
              </p:spPr>
              <p:txBody>
                <a:bodyPr anchor="ctr"/>
                <a:lstStyle/>
                <a:p>
                  <a:pPr>
                    <a:buFont typeface="Arial" panose="020B0604020202020204" pitchFamily="34" charset="0"/>
                    <a:buNone/>
                    <a:defRPr/>
                  </a:pPr>
                  <a:r>
                    <a:rPr lang="en-US" sz="1200" b="1" dirty="0">
                      <a:solidFill>
                        <a:schemeClr val="bg1"/>
                      </a:solidFill>
                      <a:latin typeface="+mn-lt"/>
                    </a:rPr>
                    <a:t>Passive </a:t>
                  </a:r>
                </a:p>
                <a:p>
                  <a:pPr>
                    <a:buFont typeface="Arial" panose="020B0604020202020204" pitchFamily="34" charset="0"/>
                    <a:buNone/>
                    <a:defRPr/>
                  </a:pPr>
                  <a:r>
                    <a:rPr lang="en-US" sz="1200" b="1" dirty="0">
                      <a:solidFill>
                        <a:schemeClr val="bg1"/>
                      </a:solidFill>
                      <a:latin typeface="+mn-lt"/>
                    </a:rPr>
                    <a:t>Security</a:t>
                  </a:r>
                </a:p>
              </p:txBody>
            </p:sp>
            <p:sp>
              <p:nvSpPr>
                <p:cNvPr id="75" name="Rectangle 74"/>
                <p:cNvSpPr/>
                <p:nvPr/>
              </p:nvSpPr>
              <p:spPr bwMode="auto">
                <a:xfrm>
                  <a:off x="1445623" y="1123575"/>
                  <a:ext cx="5553779" cy="622197"/>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6200000" scaled="1"/>
                  <a:tileRect/>
                </a:gradFill>
                <a:ln w="9525" cap="flat" cmpd="sng" algn="ctr">
                  <a:solidFill>
                    <a:schemeClr val="bg1"/>
                  </a:solidFill>
                  <a:prstDash val="solid"/>
                  <a:round/>
                  <a:headEnd type="none" w="med" len="med"/>
                  <a:tailEnd type="none" w="med" len="med"/>
                </a:ln>
                <a:effectLst/>
                <a:extLst/>
              </p:spPr>
              <p:txBody>
                <a:bodyPr anchor="ctr"/>
                <a:lstStyle/>
                <a:p>
                  <a:pPr algn="ctr">
                    <a:defRPr/>
                  </a:pPr>
                  <a:endParaRPr lang="en-US" sz="1100" dirty="0">
                    <a:solidFill>
                      <a:schemeClr val="bg1"/>
                    </a:solidFill>
                    <a:latin typeface="+mj-lt"/>
                  </a:endParaRPr>
                </a:p>
                <a:p>
                  <a:pPr algn="ctr">
                    <a:defRPr/>
                  </a:pPr>
                  <a:r>
                    <a:rPr lang="en-US" sz="1100" dirty="0">
                      <a:solidFill>
                        <a:schemeClr val="bg1"/>
                      </a:solidFill>
                      <a:latin typeface="+mj-lt"/>
                    </a:rPr>
                    <a:t>Face detection, Motion &amp; No Motion Detection, Trip-wire, Missing Object, Intrusion,  Loitering, Calling from Mobile, SMS, Email with Snapshot, Video Pop-up, alarm &amp; Buzzer</a:t>
                  </a:r>
                </a:p>
                <a:p>
                  <a:pPr algn="ctr">
                    <a:defRPr/>
                  </a:pPr>
                  <a:endParaRPr lang="en-US" sz="1100" dirty="0">
                    <a:solidFill>
                      <a:schemeClr val="bg1"/>
                    </a:solidFill>
                    <a:latin typeface="+mj-lt"/>
                  </a:endParaRPr>
                </a:p>
              </p:txBody>
            </p:sp>
          </p:grpSp>
          <p:sp>
            <p:nvSpPr>
              <p:cNvPr id="73" name="Rectangle 71"/>
              <p:cNvSpPr>
                <a:spLocks noChangeArrowheads="1"/>
              </p:cNvSpPr>
              <p:nvPr/>
            </p:nvSpPr>
            <p:spPr bwMode="auto">
              <a:xfrm>
                <a:off x="8762890" y="986714"/>
                <a:ext cx="290648" cy="746859"/>
              </a:xfrm>
              <a:prstGeom prst="rect">
                <a:avLst/>
              </a:prstGeom>
              <a:solidFill>
                <a:srgbClr val="E9EAE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600" dirty="0">
                  <a:latin typeface="Arial" panose="020B0604020202020204" pitchFamily="34" charset="0"/>
                </a:endParaRPr>
              </a:p>
            </p:txBody>
          </p:sp>
        </p:grpSp>
        <p:grpSp>
          <p:nvGrpSpPr>
            <p:cNvPr id="34" name="Group 77"/>
            <p:cNvGrpSpPr>
              <a:grpSpLocks/>
            </p:cNvGrpSpPr>
            <p:nvPr/>
          </p:nvGrpSpPr>
          <p:grpSpPr bwMode="auto">
            <a:xfrm>
              <a:off x="138113" y="4324304"/>
              <a:ext cx="8991600" cy="621481"/>
              <a:chOff x="76199" y="1123988"/>
              <a:chExt cx="8991484" cy="621378"/>
            </a:xfrm>
          </p:grpSpPr>
          <p:sp>
            <p:nvSpPr>
              <p:cNvPr id="66" name="Chevron 78"/>
              <p:cNvSpPr/>
              <p:nvPr/>
            </p:nvSpPr>
            <p:spPr bwMode="auto">
              <a:xfrm>
                <a:off x="6705513" y="1124757"/>
                <a:ext cx="2362170" cy="620609"/>
              </a:xfrm>
              <a:prstGeom prst="chevron">
                <a:avLst/>
              </a:prstGeom>
              <a:gradFill flip="none" rotWithShape="1">
                <a:gsLst>
                  <a:gs pos="0">
                    <a:srgbClr val="545454">
                      <a:shade val="30000"/>
                      <a:satMod val="115000"/>
                    </a:srgbClr>
                  </a:gs>
                  <a:gs pos="50000">
                    <a:srgbClr val="545454">
                      <a:shade val="67500"/>
                      <a:satMod val="115000"/>
                    </a:srgbClr>
                  </a:gs>
                  <a:gs pos="100000">
                    <a:srgbClr val="545454">
                      <a:shade val="100000"/>
                      <a:satMod val="115000"/>
                    </a:srgbClr>
                  </a:gs>
                </a:gsLst>
                <a:path path="circle">
                  <a:fillToRect l="100000" b="100000"/>
                </a:path>
                <a:tileRect t="-100000" r="-100000"/>
              </a:gradFill>
              <a:ln w="9525" cap="flat" cmpd="sng" algn="ctr">
                <a:solidFill>
                  <a:schemeClr val="bg1"/>
                </a:solidFill>
                <a:prstDash val="solid"/>
                <a:round/>
                <a:headEnd type="none" w="med" len="med"/>
                <a:tailEnd type="none" w="med" len="med"/>
              </a:ln>
              <a:effectLst/>
              <a:extLst/>
            </p:spPr>
            <p:txBody>
              <a:bodyPr anchor="ctr"/>
              <a:lstStyle/>
              <a:p>
                <a:pPr algn="ctr">
                  <a:defRPr/>
                </a:pPr>
                <a:r>
                  <a:rPr lang="en-US" sz="1200" b="1" dirty="0">
                    <a:solidFill>
                      <a:schemeClr val="bg1"/>
                    </a:solidFill>
                    <a:latin typeface="+mj-lt"/>
                  </a:rPr>
                  <a:t>Improved Productivity</a:t>
                </a:r>
              </a:p>
            </p:txBody>
          </p:sp>
          <p:grpSp>
            <p:nvGrpSpPr>
              <p:cNvPr id="67" name="Group 79"/>
              <p:cNvGrpSpPr>
                <a:grpSpLocks/>
              </p:cNvGrpSpPr>
              <p:nvPr/>
            </p:nvGrpSpPr>
            <p:grpSpPr bwMode="auto">
              <a:xfrm>
                <a:off x="76199" y="1124757"/>
                <a:ext cx="6923203" cy="620609"/>
                <a:chOff x="76199" y="1124757"/>
                <a:chExt cx="6923203" cy="620609"/>
              </a:xfrm>
            </p:grpSpPr>
            <p:sp>
              <p:nvSpPr>
                <p:cNvPr id="69" name="Rectangle 68"/>
                <p:cNvSpPr/>
                <p:nvPr/>
              </p:nvSpPr>
              <p:spPr bwMode="auto">
                <a:xfrm>
                  <a:off x="76199" y="1124757"/>
                  <a:ext cx="6923202" cy="620609"/>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0" scaled="1"/>
                  <a:tileRect/>
                </a:gradFill>
                <a:ln w="12700" cap="flat" cmpd="sng" algn="ctr">
                  <a:solidFill>
                    <a:schemeClr val="bg1"/>
                  </a:solidFill>
                  <a:prstDash val="solid"/>
                  <a:round/>
                  <a:headEnd type="none" w="med" len="med"/>
                  <a:tailEnd type="none" w="med" len="med"/>
                </a:ln>
                <a:effectLst/>
                <a:extLst/>
              </p:spPr>
              <p:txBody>
                <a:bodyPr anchor="ctr"/>
                <a:lstStyle/>
                <a:p>
                  <a:pPr>
                    <a:buFont typeface="Arial" panose="020B0604020202020204" pitchFamily="34" charset="0"/>
                    <a:buNone/>
                    <a:defRPr/>
                  </a:pPr>
                  <a:r>
                    <a:rPr lang="en-US" sz="1200" b="1" dirty="0">
                      <a:solidFill>
                        <a:schemeClr val="bg1"/>
                      </a:solidFill>
                      <a:latin typeface="+mn-lt"/>
                    </a:rPr>
                    <a:t>Inefficiency &amp;</a:t>
                  </a:r>
                </a:p>
                <a:p>
                  <a:pPr>
                    <a:buFont typeface="Arial" panose="020B0604020202020204" pitchFamily="34" charset="0"/>
                    <a:buNone/>
                    <a:defRPr/>
                  </a:pPr>
                  <a:r>
                    <a:rPr lang="en-US" sz="1200" b="1" dirty="0">
                      <a:solidFill>
                        <a:schemeClr val="bg1"/>
                      </a:solidFill>
                      <a:latin typeface="+mn-lt"/>
                    </a:rPr>
                    <a:t>Underutilization</a:t>
                  </a:r>
                </a:p>
              </p:txBody>
            </p:sp>
            <p:sp>
              <p:nvSpPr>
                <p:cNvPr id="70" name="Rectangle 69"/>
                <p:cNvSpPr/>
                <p:nvPr/>
              </p:nvSpPr>
              <p:spPr bwMode="auto">
                <a:xfrm>
                  <a:off x="1445623" y="1124757"/>
                  <a:ext cx="5553779" cy="620608"/>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6200000" scaled="1"/>
                  <a:tileRect/>
                </a:gradFill>
                <a:ln w="9525" cap="flat" cmpd="sng" algn="ctr">
                  <a:solidFill>
                    <a:schemeClr val="bg1"/>
                  </a:solidFill>
                  <a:prstDash val="solid"/>
                  <a:round/>
                  <a:headEnd type="none" w="med" len="med"/>
                  <a:tailEnd type="none" w="med" len="med"/>
                </a:ln>
                <a:effectLst/>
                <a:extLst/>
              </p:spPr>
              <p:txBody>
                <a:bodyPr anchor="ctr"/>
                <a:lstStyle/>
                <a:p>
                  <a:pPr algn="ctr">
                    <a:defRPr/>
                  </a:pPr>
                  <a:r>
                    <a:rPr lang="en-US" sz="1100" dirty="0">
                      <a:solidFill>
                        <a:schemeClr val="bg1"/>
                      </a:solidFill>
                      <a:latin typeface="+mj-lt"/>
                    </a:rPr>
                    <a:t>Crowd Management, Parking Management</a:t>
                  </a:r>
                </a:p>
              </p:txBody>
            </p:sp>
          </p:grpSp>
          <p:sp>
            <p:nvSpPr>
              <p:cNvPr id="68" name="Rectangle 80"/>
              <p:cNvSpPr>
                <a:spLocks noChangeArrowheads="1"/>
              </p:cNvSpPr>
              <p:nvPr/>
            </p:nvSpPr>
            <p:spPr bwMode="auto">
              <a:xfrm>
                <a:off x="8762890" y="1123988"/>
                <a:ext cx="290648" cy="609584"/>
              </a:xfrm>
              <a:prstGeom prst="rect">
                <a:avLst/>
              </a:prstGeom>
              <a:solidFill>
                <a:srgbClr val="E9EAE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600" dirty="0">
                  <a:latin typeface="Arial" panose="020B0604020202020204" pitchFamily="34" charset="0"/>
                </a:endParaRPr>
              </a:p>
            </p:txBody>
          </p:sp>
        </p:grpSp>
        <p:sp>
          <p:nvSpPr>
            <p:cNvPr id="35" name="Rectangle 34"/>
            <p:cNvSpPr/>
            <p:nvPr/>
          </p:nvSpPr>
          <p:spPr bwMode="auto">
            <a:xfrm>
              <a:off x="6551762" y="238321"/>
              <a:ext cx="2273047" cy="352268"/>
            </a:xfrm>
            <a:prstGeom prst="rect">
              <a:avLst/>
            </a:prstGeom>
            <a:gradFill flip="none" rotWithShape="1">
              <a:gsLst>
                <a:gs pos="0">
                  <a:srgbClr val="545454">
                    <a:shade val="30000"/>
                    <a:satMod val="115000"/>
                  </a:srgbClr>
                </a:gs>
                <a:gs pos="50000">
                  <a:srgbClr val="545454">
                    <a:shade val="67500"/>
                    <a:satMod val="115000"/>
                  </a:srgbClr>
                </a:gs>
                <a:gs pos="100000">
                  <a:srgbClr val="545454">
                    <a:shade val="100000"/>
                    <a:satMod val="115000"/>
                  </a:srgbClr>
                </a:gs>
              </a:gsLst>
              <a:path path="circle">
                <a:fillToRect t="100000" r="100000"/>
              </a:path>
              <a:tileRect l="-100000" b="-100000"/>
            </a:gradFill>
            <a:ln w="9525" cap="flat" cmpd="sng" algn="ctr">
              <a:solidFill>
                <a:schemeClr val="bg1"/>
              </a:solidFill>
              <a:prstDash val="solid"/>
              <a:round/>
              <a:headEnd type="none" w="med" len="med"/>
              <a:tailEnd type="none" w="med" len="med"/>
            </a:ln>
            <a:effectLst/>
            <a:extLst/>
          </p:spPr>
          <p:txBody>
            <a:bodyPr anchor="ctr"/>
            <a:lstStyle/>
            <a:p>
              <a:pPr algn="ctr">
                <a:defRPr/>
              </a:pPr>
              <a:r>
                <a:rPr lang="en-US" sz="1200" b="1" dirty="0">
                  <a:solidFill>
                    <a:schemeClr val="bg1"/>
                  </a:solidFill>
                  <a:latin typeface="+mj-lt"/>
                </a:rPr>
                <a:t>                 BENEFITS</a:t>
              </a:r>
            </a:p>
          </p:txBody>
        </p:sp>
        <p:sp>
          <p:nvSpPr>
            <p:cNvPr id="36" name="Rectangle 35"/>
            <p:cNvSpPr/>
            <p:nvPr/>
          </p:nvSpPr>
          <p:spPr bwMode="auto">
            <a:xfrm>
              <a:off x="138231" y="211473"/>
              <a:ext cx="6923174" cy="428737"/>
            </a:xfrm>
            <a:prstGeom prst="rect">
              <a:avLst/>
            </a:prstGeom>
            <a:gradFill flip="none" rotWithShape="1">
              <a:gsLst>
                <a:gs pos="0">
                  <a:srgbClr val="545454">
                    <a:shade val="30000"/>
                    <a:satMod val="115000"/>
                  </a:srgbClr>
                </a:gs>
                <a:gs pos="50000">
                  <a:srgbClr val="545454">
                    <a:shade val="67500"/>
                    <a:satMod val="115000"/>
                  </a:srgbClr>
                </a:gs>
                <a:gs pos="100000">
                  <a:srgbClr val="545454">
                    <a:shade val="100000"/>
                    <a:satMod val="115000"/>
                  </a:srgbClr>
                </a:gs>
              </a:gsLst>
              <a:path path="circle">
                <a:fillToRect t="100000" r="100000"/>
              </a:path>
              <a:tileRect l="-100000" b="-100000"/>
            </a:gradFill>
            <a:ln w="12700" cap="flat" cmpd="sng" algn="ctr">
              <a:solidFill>
                <a:schemeClr val="bg1"/>
              </a:solidFill>
              <a:prstDash val="solid"/>
              <a:round/>
              <a:headEnd type="none" w="med" len="med"/>
              <a:tailEnd type="none" w="med" len="med"/>
            </a:ln>
            <a:effectLst/>
            <a:extLst/>
          </p:spPr>
          <p:txBody>
            <a:bodyPr anchor="ctr"/>
            <a:lstStyle/>
            <a:p>
              <a:pPr>
                <a:buFont typeface="Arial" panose="020B0604020202020204" pitchFamily="34" charset="0"/>
                <a:buNone/>
                <a:defRPr/>
              </a:pPr>
              <a:r>
                <a:rPr lang="en-US" sz="1200" b="1" dirty="0">
                  <a:solidFill>
                    <a:schemeClr val="bg1"/>
                  </a:solidFill>
                  <a:latin typeface="+mn-lt"/>
                </a:rPr>
                <a:t>PROBLEMS</a:t>
              </a:r>
            </a:p>
          </p:txBody>
        </p:sp>
        <p:sp>
          <p:nvSpPr>
            <p:cNvPr id="38" name="Rectangle 37"/>
            <p:cNvSpPr/>
            <p:nvPr/>
          </p:nvSpPr>
          <p:spPr bwMode="auto">
            <a:xfrm>
              <a:off x="1507555" y="238276"/>
              <a:ext cx="5553850" cy="352273"/>
            </a:xfrm>
            <a:prstGeom prst="rect">
              <a:avLst/>
            </a:prstGeom>
            <a:gradFill flip="none" rotWithShape="1">
              <a:gsLst>
                <a:gs pos="0">
                  <a:srgbClr val="545454">
                    <a:shade val="30000"/>
                    <a:satMod val="115000"/>
                  </a:srgbClr>
                </a:gs>
                <a:gs pos="50000">
                  <a:srgbClr val="545454">
                    <a:shade val="67500"/>
                    <a:satMod val="115000"/>
                  </a:srgbClr>
                </a:gs>
                <a:gs pos="100000">
                  <a:srgbClr val="545454">
                    <a:shade val="100000"/>
                    <a:satMod val="115000"/>
                  </a:srgbClr>
                </a:gs>
              </a:gsLst>
              <a:path path="circle">
                <a:fillToRect t="100000" r="100000"/>
              </a:path>
              <a:tileRect l="-100000" b="-100000"/>
            </a:gradFill>
            <a:ln w="9525" cap="flat" cmpd="sng" algn="ctr">
              <a:solidFill>
                <a:schemeClr val="bg1"/>
              </a:solidFill>
              <a:prstDash val="solid"/>
              <a:round/>
              <a:headEnd type="none" w="med" len="med"/>
              <a:tailEnd type="none" w="med" len="med"/>
            </a:ln>
            <a:effectLst/>
            <a:extLst/>
          </p:spPr>
          <p:txBody>
            <a:bodyPr anchor="ctr"/>
            <a:lstStyle/>
            <a:p>
              <a:pPr algn="ctr">
                <a:defRPr/>
              </a:pPr>
              <a:r>
                <a:rPr lang="en-US" sz="1100" b="1" dirty="0">
                  <a:solidFill>
                    <a:schemeClr val="bg1"/>
                  </a:solidFill>
                  <a:latin typeface="+mj-lt"/>
                </a:rPr>
                <a:t>FEATURES</a:t>
              </a:r>
            </a:p>
          </p:txBody>
        </p:sp>
        <p:grpSp>
          <p:nvGrpSpPr>
            <p:cNvPr id="39" name="Group 38"/>
            <p:cNvGrpSpPr/>
            <p:nvPr/>
          </p:nvGrpSpPr>
          <p:grpSpPr>
            <a:xfrm>
              <a:off x="138118" y="4933888"/>
              <a:ext cx="8991600" cy="869645"/>
              <a:chOff x="138113" y="6007016"/>
              <a:chExt cx="8991600" cy="869645"/>
            </a:xfrm>
          </p:grpSpPr>
          <p:sp>
            <p:nvSpPr>
              <p:cNvPr id="62" name="Chevron 105"/>
              <p:cNvSpPr/>
              <p:nvPr/>
            </p:nvSpPr>
            <p:spPr bwMode="auto">
              <a:xfrm>
                <a:off x="6767513" y="6007016"/>
                <a:ext cx="2362200" cy="622300"/>
              </a:xfrm>
              <a:prstGeom prst="chevron">
                <a:avLst/>
              </a:prstGeom>
              <a:gradFill flip="none" rotWithShape="1">
                <a:gsLst>
                  <a:gs pos="0">
                    <a:srgbClr val="545454">
                      <a:shade val="30000"/>
                      <a:satMod val="115000"/>
                    </a:srgbClr>
                  </a:gs>
                  <a:gs pos="50000">
                    <a:srgbClr val="545454">
                      <a:shade val="67500"/>
                      <a:satMod val="115000"/>
                    </a:srgbClr>
                  </a:gs>
                  <a:gs pos="100000">
                    <a:srgbClr val="545454">
                      <a:shade val="100000"/>
                      <a:satMod val="115000"/>
                    </a:srgbClr>
                  </a:gs>
                </a:gsLst>
                <a:path path="circle">
                  <a:fillToRect l="100000" b="100000"/>
                </a:path>
                <a:tileRect t="-100000" r="-100000"/>
              </a:gradFill>
              <a:ln w="9525" cap="flat" cmpd="sng" algn="ctr">
                <a:solidFill>
                  <a:schemeClr val="bg1"/>
                </a:solidFill>
                <a:prstDash val="solid"/>
                <a:round/>
                <a:headEnd type="none" w="med" len="med"/>
                <a:tailEnd type="none" w="med" len="med"/>
              </a:ln>
              <a:effectLst/>
              <a:extLst/>
            </p:spPr>
            <p:txBody>
              <a:bodyPr anchor="ctr"/>
              <a:lstStyle/>
              <a:p>
                <a:pPr algn="ctr">
                  <a:defRPr/>
                </a:pPr>
                <a:r>
                  <a:rPr lang="en-US" sz="1200" b="1" dirty="0">
                    <a:solidFill>
                      <a:schemeClr val="bg1"/>
                    </a:solidFill>
                    <a:latin typeface="+mj-lt"/>
                  </a:rPr>
                  <a:t>Data Security</a:t>
                </a:r>
              </a:p>
            </p:txBody>
          </p:sp>
          <p:sp>
            <p:nvSpPr>
              <p:cNvPr id="63" name="Rectangle 62"/>
              <p:cNvSpPr/>
              <p:nvPr/>
            </p:nvSpPr>
            <p:spPr bwMode="auto">
              <a:xfrm>
                <a:off x="138113" y="6007016"/>
                <a:ext cx="6923292" cy="622300"/>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0" scaled="1"/>
                <a:tileRect/>
              </a:gradFill>
              <a:ln w="12700" cap="flat" cmpd="sng" algn="ctr">
                <a:solidFill>
                  <a:schemeClr val="bg1"/>
                </a:solidFill>
                <a:prstDash val="solid"/>
                <a:round/>
                <a:headEnd type="none" w="med" len="med"/>
                <a:tailEnd type="none" w="med" len="med"/>
              </a:ln>
              <a:effectLst/>
              <a:extLst/>
            </p:spPr>
            <p:txBody>
              <a:bodyPr anchor="ctr"/>
              <a:lstStyle/>
              <a:p>
                <a:pPr>
                  <a:buFont typeface="Arial" panose="020B0604020202020204" pitchFamily="34" charset="0"/>
                  <a:buNone/>
                  <a:defRPr/>
                </a:pPr>
                <a:r>
                  <a:rPr lang="en-US" sz="1200" b="1" dirty="0">
                    <a:solidFill>
                      <a:schemeClr val="bg1"/>
                    </a:solidFill>
                    <a:latin typeface="+mn-lt"/>
                  </a:rPr>
                  <a:t>Loss of Data</a:t>
                </a:r>
              </a:p>
            </p:txBody>
          </p:sp>
          <p:sp>
            <p:nvSpPr>
              <p:cNvPr id="64" name="Rectangle 63"/>
              <p:cNvSpPr/>
              <p:nvPr/>
            </p:nvSpPr>
            <p:spPr bwMode="auto">
              <a:xfrm>
                <a:off x="1507555" y="6007016"/>
                <a:ext cx="5553850" cy="622300"/>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6200000" scaled="1"/>
                <a:tileRect/>
              </a:gradFill>
              <a:ln w="9525" cap="flat" cmpd="sng" algn="ctr">
                <a:solidFill>
                  <a:schemeClr val="bg1"/>
                </a:solidFill>
                <a:prstDash val="solid"/>
                <a:round/>
                <a:headEnd type="none" w="med" len="med"/>
                <a:tailEnd type="none" w="med" len="med"/>
              </a:ln>
              <a:effectLst/>
              <a:extLst/>
            </p:spPr>
            <p:txBody>
              <a:bodyPr anchor="ctr"/>
              <a:lstStyle/>
              <a:p>
                <a:pPr algn="ctr">
                  <a:defRPr/>
                </a:pPr>
                <a:r>
                  <a:rPr lang="en-US" sz="1100" dirty="0">
                    <a:solidFill>
                      <a:schemeClr val="bg1"/>
                    </a:solidFill>
                    <a:latin typeface="+mj-lt"/>
                  </a:rPr>
                  <a:t>Redundancy, SSL Communication </a:t>
                </a:r>
              </a:p>
            </p:txBody>
          </p:sp>
          <p:sp>
            <p:nvSpPr>
              <p:cNvPr id="65" name="Rectangle 107"/>
              <p:cNvSpPr>
                <a:spLocks noChangeArrowheads="1"/>
              </p:cNvSpPr>
              <p:nvPr/>
            </p:nvSpPr>
            <p:spPr bwMode="auto">
              <a:xfrm>
                <a:off x="8825032" y="6007427"/>
                <a:ext cx="290652" cy="869234"/>
              </a:xfrm>
              <a:prstGeom prst="rect">
                <a:avLst/>
              </a:prstGeom>
              <a:solidFill>
                <a:srgbClr val="E9EAE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600" dirty="0">
                  <a:latin typeface="Arial" panose="020B0604020202020204" pitchFamily="34" charset="0"/>
                </a:endParaRPr>
              </a:p>
            </p:txBody>
          </p:sp>
        </p:grpSp>
        <p:grpSp>
          <p:nvGrpSpPr>
            <p:cNvPr id="40" name="Group 86"/>
            <p:cNvGrpSpPr>
              <a:grpSpLocks/>
            </p:cNvGrpSpPr>
            <p:nvPr/>
          </p:nvGrpSpPr>
          <p:grpSpPr bwMode="auto">
            <a:xfrm>
              <a:off x="138113" y="590608"/>
              <a:ext cx="8991600" cy="621075"/>
              <a:chOff x="76199" y="1123988"/>
              <a:chExt cx="8991484" cy="620972"/>
            </a:xfrm>
          </p:grpSpPr>
          <p:sp>
            <p:nvSpPr>
              <p:cNvPr id="57" name="Chevron 87"/>
              <p:cNvSpPr/>
              <p:nvPr/>
            </p:nvSpPr>
            <p:spPr bwMode="auto">
              <a:xfrm>
                <a:off x="6705513" y="1124349"/>
                <a:ext cx="2362170" cy="620610"/>
              </a:xfrm>
              <a:prstGeom prst="chevron">
                <a:avLst/>
              </a:prstGeom>
              <a:gradFill flip="none" rotWithShape="1">
                <a:gsLst>
                  <a:gs pos="0">
                    <a:srgbClr val="545454">
                      <a:shade val="30000"/>
                      <a:satMod val="115000"/>
                    </a:srgbClr>
                  </a:gs>
                  <a:gs pos="50000">
                    <a:srgbClr val="545454">
                      <a:shade val="67500"/>
                      <a:satMod val="115000"/>
                    </a:srgbClr>
                  </a:gs>
                  <a:gs pos="100000">
                    <a:srgbClr val="545454">
                      <a:shade val="100000"/>
                      <a:satMod val="115000"/>
                    </a:srgbClr>
                  </a:gs>
                </a:gsLst>
                <a:path path="circle">
                  <a:fillToRect l="100000" b="100000"/>
                </a:path>
                <a:tileRect t="-100000" r="-100000"/>
              </a:gradFill>
              <a:ln w="9525" cap="flat" cmpd="sng" algn="ctr">
                <a:solidFill>
                  <a:schemeClr val="bg1"/>
                </a:solidFill>
                <a:prstDash val="solid"/>
                <a:round/>
                <a:headEnd type="none" w="med" len="med"/>
                <a:tailEnd type="none" w="med" len="med"/>
              </a:ln>
              <a:effectLst/>
              <a:extLst/>
            </p:spPr>
            <p:txBody>
              <a:bodyPr anchor="ctr"/>
              <a:lstStyle/>
              <a:p>
                <a:pPr algn="ctr">
                  <a:defRPr/>
                </a:pPr>
                <a:r>
                  <a:rPr lang="en-US" sz="1200" b="1" dirty="0">
                    <a:solidFill>
                      <a:schemeClr val="bg1"/>
                    </a:solidFill>
                    <a:latin typeface="+mj-lt"/>
                  </a:rPr>
                  <a:t>Centralized</a:t>
                </a:r>
              </a:p>
              <a:p>
                <a:pPr algn="ctr">
                  <a:defRPr/>
                </a:pPr>
                <a:r>
                  <a:rPr lang="en-US" sz="1200" b="1" dirty="0">
                    <a:solidFill>
                      <a:schemeClr val="bg1"/>
                    </a:solidFill>
                    <a:latin typeface="+mj-lt"/>
                  </a:rPr>
                  <a:t> Visibility</a:t>
                </a:r>
              </a:p>
            </p:txBody>
          </p:sp>
          <p:grpSp>
            <p:nvGrpSpPr>
              <p:cNvPr id="58" name="Group 88"/>
              <p:cNvGrpSpPr>
                <a:grpSpLocks/>
              </p:cNvGrpSpPr>
              <p:nvPr/>
            </p:nvGrpSpPr>
            <p:grpSpPr bwMode="auto">
              <a:xfrm>
                <a:off x="76199" y="1124349"/>
                <a:ext cx="6923203" cy="620611"/>
                <a:chOff x="76199" y="1124349"/>
                <a:chExt cx="6923203" cy="620611"/>
              </a:xfrm>
            </p:grpSpPr>
            <p:sp>
              <p:nvSpPr>
                <p:cNvPr id="60" name="Rectangle 59"/>
                <p:cNvSpPr/>
                <p:nvPr/>
              </p:nvSpPr>
              <p:spPr bwMode="auto">
                <a:xfrm>
                  <a:off x="76199" y="1124349"/>
                  <a:ext cx="6923202" cy="620610"/>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0" scaled="1"/>
                  <a:tileRect/>
                </a:gradFill>
                <a:ln w="12700" cap="flat" cmpd="sng" algn="ctr">
                  <a:solidFill>
                    <a:schemeClr val="bg1"/>
                  </a:solidFill>
                  <a:prstDash val="solid"/>
                  <a:round/>
                  <a:headEnd type="none" w="med" len="med"/>
                  <a:tailEnd type="none" w="med" len="med"/>
                </a:ln>
                <a:effectLst/>
                <a:extLst/>
              </p:spPr>
              <p:txBody>
                <a:bodyPr anchor="ctr"/>
                <a:lstStyle/>
                <a:p>
                  <a:pPr>
                    <a:buFont typeface="Arial" panose="020B0604020202020204" pitchFamily="34" charset="0"/>
                    <a:buNone/>
                    <a:defRPr/>
                  </a:pPr>
                  <a:r>
                    <a:rPr lang="en-US" sz="1200" b="1" dirty="0">
                      <a:solidFill>
                        <a:schemeClr val="bg1"/>
                      </a:solidFill>
                      <a:latin typeface="+mn-lt"/>
                    </a:rPr>
                    <a:t>Lack of </a:t>
                  </a:r>
                </a:p>
                <a:p>
                  <a:pPr>
                    <a:buFont typeface="Arial" panose="020B0604020202020204" pitchFamily="34" charset="0"/>
                    <a:buNone/>
                    <a:defRPr/>
                  </a:pPr>
                  <a:r>
                    <a:rPr lang="en-US" sz="1200" b="1" dirty="0">
                      <a:solidFill>
                        <a:schemeClr val="bg1"/>
                      </a:solidFill>
                      <a:latin typeface="+mn-lt"/>
                    </a:rPr>
                    <a:t>Visibility</a:t>
                  </a:r>
                </a:p>
              </p:txBody>
            </p:sp>
            <p:sp>
              <p:nvSpPr>
                <p:cNvPr id="61" name="Rectangle 60"/>
                <p:cNvSpPr/>
                <p:nvPr/>
              </p:nvSpPr>
              <p:spPr bwMode="auto">
                <a:xfrm>
                  <a:off x="1445623" y="1124349"/>
                  <a:ext cx="5553779" cy="620611"/>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6200000" scaled="1"/>
                  <a:tileRect/>
                </a:gradFill>
                <a:ln w="9525" cap="flat" cmpd="sng" algn="ctr">
                  <a:solidFill>
                    <a:schemeClr val="bg1"/>
                  </a:solidFill>
                  <a:prstDash val="solid"/>
                  <a:round/>
                  <a:headEnd type="none" w="med" len="med"/>
                  <a:tailEnd type="none" w="med" len="med"/>
                </a:ln>
                <a:effectLst/>
                <a:extLst/>
              </p:spPr>
              <p:txBody>
                <a:bodyPr anchor="ctr"/>
                <a:lstStyle/>
                <a:p>
                  <a:pPr algn="ctr">
                    <a:defRPr/>
                  </a:pPr>
                  <a:r>
                    <a:rPr lang="en-US" sz="1100" dirty="0">
                      <a:solidFill>
                        <a:schemeClr val="bg1"/>
                      </a:solidFill>
                      <a:latin typeface="+mj-lt"/>
                    </a:rPr>
                    <a:t>Edge Recording</a:t>
                  </a:r>
                  <a:r>
                    <a:rPr lang="en-US" sz="1100" dirty="0"/>
                    <a:t> </a:t>
                  </a:r>
                  <a:r>
                    <a:rPr lang="en-US" sz="1100" dirty="0">
                      <a:solidFill>
                        <a:schemeClr val="bg1"/>
                      </a:solidFill>
                      <a:latin typeface="+mj-lt"/>
                    </a:rPr>
                    <a:t>with Notification at Central Location   </a:t>
                  </a:r>
                </a:p>
                <a:p>
                  <a:pPr algn="ctr">
                    <a:defRPr/>
                  </a:pPr>
                  <a:endParaRPr lang="en-US" sz="1100" dirty="0">
                    <a:solidFill>
                      <a:schemeClr val="bg1"/>
                    </a:solidFill>
                    <a:latin typeface="+mj-lt"/>
                  </a:endParaRPr>
                </a:p>
              </p:txBody>
            </p:sp>
          </p:grpSp>
          <p:sp>
            <p:nvSpPr>
              <p:cNvPr id="59" name="Rectangle 89"/>
              <p:cNvSpPr>
                <a:spLocks noChangeArrowheads="1"/>
              </p:cNvSpPr>
              <p:nvPr/>
            </p:nvSpPr>
            <p:spPr bwMode="auto">
              <a:xfrm>
                <a:off x="8762890" y="1123988"/>
                <a:ext cx="290648" cy="609584"/>
              </a:xfrm>
              <a:prstGeom prst="rect">
                <a:avLst/>
              </a:prstGeom>
              <a:solidFill>
                <a:srgbClr val="E9EAE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600" dirty="0">
                  <a:latin typeface="Arial" panose="020B0604020202020204" pitchFamily="34" charset="0"/>
                </a:endParaRPr>
              </a:p>
            </p:txBody>
          </p:sp>
        </p:grpSp>
        <p:grpSp>
          <p:nvGrpSpPr>
            <p:cNvPr id="41" name="Group 95"/>
            <p:cNvGrpSpPr>
              <a:grpSpLocks/>
            </p:cNvGrpSpPr>
            <p:nvPr/>
          </p:nvGrpSpPr>
          <p:grpSpPr bwMode="auto">
            <a:xfrm>
              <a:off x="138113" y="1230733"/>
              <a:ext cx="8991600" cy="622300"/>
              <a:chOff x="76199" y="1123943"/>
              <a:chExt cx="8991484" cy="622197"/>
            </a:xfrm>
          </p:grpSpPr>
          <p:sp>
            <p:nvSpPr>
              <p:cNvPr id="52" name="Chevron 96"/>
              <p:cNvSpPr/>
              <p:nvPr/>
            </p:nvSpPr>
            <p:spPr bwMode="auto">
              <a:xfrm>
                <a:off x="6705513" y="1123943"/>
                <a:ext cx="2362170" cy="622197"/>
              </a:xfrm>
              <a:prstGeom prst="chevron">
                <a:avLst/>
              </a:prstGeom>
              <a:gradFill flip="none" rotWithShape="1">
                <a:gsLst>
                  <a:gs pos="0">
                    <a:srgbClr val="545454">
                      <a:shade val="30000"/>
                      <a:satMod val="115000"/>
                    </a:srgbClr>
                  </a:gs>
                  <a:gs pos="50000">
                    <a:srgbClr val="545454">
                      <a:shade val="67500"/>
                      <a:satMod val="115000"/>
                    </a:srgbClr>
                  </a:gs>
                  <a:gs pos="100000">
                    <a:srgbClr val="545454">
                      <a:shade val="100000"/>
                      <a:satMod val="115000"/>
                    </a:srgbClr>
                  </a:gs>
                </a:gsLst>
                <a:path path="circle">
                  <a:fillToRect l="100000" b="100000"/>
                </a:path>
                <a:tileRect t="-100000" r="-100000"/>
              </a:gradFill>
              <a:ln w="9525" cap="flat" cmpd="sng" algn="ctr">
                <a:solidFill>
                  <a:schemeClr val="bg1"/>
                </a:solidFill>
                <a:prstDash val="solid"/>
                <a:round/>
                <a:headEnd type="none" w="med" len="med"/>
                <a:tailEnd type="none" w="med" len="med"/>
              </a:ln>
              <a:effectLst/>
              <a:extLst/>
            </p:spPr>
            <p:txBody>
              <a:bodyPr anchor="ctr"/>
              <a:lstStyle/>
              <a:p>
                <a:pPr algn="ctr">
                  <a:defRPr/>
                </a:pPr>
                <a:r>
                  <a:rPr lang="en-US" sz="1200" b="1" dirty="0">
                    <a:solidFill>
                      <a:schemeClr val="bg1"/>
                    </a:solidFill>
                    <a:latin typeface="+mj-lt"/>
                  </a:rPr>
                  <a:t>Centralized </a:t>
                </a:r>
              </a:p>
              <a:p>
                <a:pPr algn="ctr">
                  <a:defRPr/>
                </a:pPr>
                <a:r>
                  <a:rPr lang="en-US" sz="1200" b="1" dirty="0">
                    <a:solidFill>
                      <a:schemeClr val="bg1"/>
                    </a:solidFill>
                    <a:latin typeface="+mj-lt"/>
                  </a:rPr>
                  <a:t>Control </a:t>
                </a:r>
              </a:p>
            </p:txBody>
          </p:sp>
          <p:grpSp>
            <p:nvGrpSpPr>
              <p:cNvPr id="53" name="Group 97"/>
              <p:cNvGrpSpPr>
                <a:grpSpLocks/>
              </p:cNvGrpSpPr>
              <p:nvPr/>
            </p:nvGrpSpPr>
            <p:grpSpPr bwMode="auto">
              <a:xfrm>
                <a:off x="76199" y="1123943"/>
                <a:ext cx="6923203" cy="622197"/>
                <a:chOff x="76199" y="1123943"/>
                <a:chExt cx="6923203" cy="622197"/>
              </a:xfrm>
            </p:grpSpPr>
            <p:sp>
              <p:nvSpPr>
                <p:cNvPr id="55" name="Rectangle 54"/>
                <p:cNvSpPr/>
                <p:nvPr/>
              </p:nvSpPr>
              <p:spPr bwMode="auto">
                <a:xfrm>
                  <a:off x="76199" y="1123943"/>
                  <a:ext cx="6923202" cy="622197"/>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0" scaled="1"/>
                  <a:tileRect/>
                </a:gradFill>
                <a:ln w="12700" cap="flat" cmpd="sng" algn="ctr">
                  <a:solidFill>
                    <a:schemeClr val="bg1"/>
                  </a:solidFill>
                  <a:prstDash val="solid"/>
                  <a:round/>
                  <a:headEnd type="none" w="med" len="med"/>
                  <a:tailEnd type="none" w="med" len="med"/>
                </a:ln>
                <a:effectLst/>
                <a:extLst/>
              </p:spPr>
              <p:txBody>
                <a:bodyPr anchor="ctr"/>
                <a:lstStyle/>
                <a:p>
                  <a:pPr>
                    <a:buFont typeface="Arial" panose="020B0604020202020204" pitchFamily="34" charset="0"/>
                    <a:buNone/>
                    <a:defRPr/>
                  </a:pPr>
                  <a:r>
                    <a:rPr lang="en-US" sz="1200" b="1" dirty="0">
                      <a:solidFill>
                        <a:schemeClr val="bg1"/>
                      </a:solidFill>
                      <a:latin typeface="+mn-lt"/>
                    </a:rPr>
                    <a:t>Lack of </a:t>
                  </a:r>
                </a:p>
                <a:p>
                  <a:pPr>
                    <a:buFont typeface="Arial" panose="020B0604020202020204" pitchFamily="34" charset="0"/>
                    <a:buNone/>
                    <a:defRPr/>
                  </a:pPr>
                  <a:r>
                    <a:rPr lang="en-US" sz="1200" b="1" dirty="0">
                      <a:solidFill>
                        <a:schemeClr val="bg1"/>
                      </a:solidFill>
                      <a:latin typeface="+mn-lt"/>
                    </a:rPr>
                    <a:t>Control</a:t>
                  </a:r>
                </a:p>
              </p:txBody>
            </p:sp>
            <p:sp>
              <p:nvSpPr>
                <p:cNvPr id="56" name="Rectangle 55"/>
                <p:cNvSpPr/>
                <p:nvPr/>
              </p:nvSpPr>
              <p:spPr bwMode="auto">
                <a:xfrm>
                  <a:off x="1445623" y="1123943"/>
                  <a:ext cx="5553779" cy="622197"/>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6200000" scaled="1"/>
                  <a:tileRect/>
                </a:gradFill>
                <a:ln w="9525" cap="flat" cmpd="sng" algn="ctr">
                  <a:solidFill>
                    <a:schemeClr val="bg1"/>
                  </a:solidFill>
                  <a:prstDash val="solid"/>
                  <a:round/>
                  <a:headEnd type="none" w="med" len="med"/>
                  <a:tailEnd type="none" w="med" len="med"/>
                </a:ln>
                <a:effectLst/>
                <a:extLst/>
              </p:spPr>
              <p:txBody>
                <a:bodyPr anchor="ctr"/>
                <a:lstStyle/>
                <a:p>
                  <a:pPr algn="ctr">
                    <a:defRPr/>
                  </a:pPr>
                  <a:r>
                    <a:rPr lang="en-US" sz="1100" dirty="0">
                      <a:solidFill>
                        <a:schemeClr val="bg1"/>
                      </a:solidFill>
                      <a:latin typeface="+mj-lt"/>
                    </a:rPr>
                    <a:t>TCP based notifications, Health status monitoring, User-based Roles &amp; Rights</a:t>
                  </a:r>
                </a:p>
              </p:txBody>
            </p:sp>
          </p:grpSp>
        </p:grpSp>
        <p:grpSp>
          <p:nvGrpSpPr>
            <p:cNvPr id="42" name="Group 104"/>
            <p:cNvGrpSpPr>
              <a:grpSpLocks/>
            </p:cNvGrpSpPr>
            <p:nvPr/>
          </p:nvGrpSpPr>
          <p:grpSpPr bwMode="auto">
            <a:xfrm>
              <a:off x="138113" y="1870493"/>
              <a:ext cx="8991600" cy="622300"/>
              <a:chOff x="76199" y="1123534"/>
              <a:chExt cx="8991484" cy="622197"/>
            </a:xfrm>
          </p:grpSpPr>
          <p:sp>
            <p:nvSpPr>
              <p:cNvPr id="48" name="Chevron 105"/>
              <p:cNvSpPr/>
              <p:nvPr/>
            </p:nvSpPr>
            <p:spPr bwMode="auto">
              <a:xfrm>
                <a:off x="6705513" y="1123534"/>
                <a:ext cx="2362170" cy="622197"/>
              </a:xfrm>
              <a:prstGeom prst="chevron">
                <a:avLst/>
              </a:prstGeom>
              <a:gradFill flip="none" rotWithShape="1">
                <a:gsLst>
                  <a:gs pos="0">
                    <a:srgbClr val="545454">
                      <a:shade val="30000"/>
                      <a:satMod val="115000"/>
                    </a:srgbClr>
                  </a:gs>
                  <a:gs pos="50000">
                    <a:srgbClr val="545454">
                      <a:shade val="67500"/>
                      <a:satMod val="115000"/>
                    </a:srgbClr>
                  </a:gs>
                  <a:gs pos="100000">
                    <a:srgbClr val="545454">
                      <a:shade val="100000"/>
                      <a:satMod val="115000"/>
                    </a:srgbClr>
                  </a:gs>
                </a:gsLst>
                <a:path path="circle">
                  <a:fillToRect l="100000" b="100000"/>
                </a:path>
                <a:tileRect t="-100000" r="-100000"/>
              </a:gradFill>
              <a:ln w="9525" cap="flat" cmpd="sng" algn="ctr">
                <a:solidFill>
                  <a:schemeClr val="bg1"/>
                </a:solidFill>
                <a:prstDash val="solid"/>
                <a:round/>
                <a:headEnd type="none" w="med" len="med"/>
                <a:tailEnd type="none" w="med" len="med"/>
              </a:ln>
              <a:effectLst/>
              <a:extLst/>
            </p:spPr>
            <p:txBody>
              <a:bodyPr anchor="ctr"/>
              <a:lstStyle/>
              <a:p>
                <a:pPr algn="ctr">
                  <a:defRPr/>
                </a:pPr>
                <a:r>
                  <a:rPr lang="en-US" sz="1200" b="1" dirty="0">
                    <a:solidFill>
                      <a:schemeClr val="bg1"/>
                    </a:solidFill>
                    <a:latin typeface="+mj-lt"/>
                  </a:rPr>
                  <a:t>Easy Centralized Monitoring</a:t>
                </a:r>
              </a:p>
            </p:txBody>
          </p:sp>
          <p:grpSp>
            <p:nvGrpSpPr>
              <p:cNvPr id="49" name="Group 106"/>
              <p:cNvGrpSpPr>
                <a:grpSpLocks/>
              </p:cNvGrpSpPr>
              <p:nvPr/>
            </p:nvGrpSpPr>
            <p:grpSpPr bwMode="auto">
              <a:xfrm>
                <a:off x="76199" y="1123534"/>
                <a:ext cx="6923203" cy="622197"/>
                <a:chOff x="76199" y="1123534"/>
                <a:chExt cx="6923203" cy="622197"/>
              </a:xfrm>
            </p:grpSpPr>
            <p:sp>
              <p:nvSpPr>
                <p:cNvPr id="50" name="Rectangle 49"/>
                <p:cNvSpPr/>
                <p:nvPr/>
              </p:nvSpPr>
              <p:spPr bwMode="auto">
                <a:xfrm>
                  <a:off x="76199" y="1123534"/>
                  <a:ext cx="6923202" cy="622197"/>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0" scaled="1"/>
                  <a:tileRect/>
                </a:gradFill>
                <a:ln w="12700" cap="flat" cmpd="sng" algn="ctr">
                  <a:solidFill>
                    <a:schemeClr val="bg1"/>
                  </a:solidFill>
                  <a:prstDash val="solid"/>
                  <a:round/>
                  <a:headEnd type="none" w="med" len="med"/>
                  <a:tailEnd type="none" w="med" len="med"/>
                </a:ln>
                <a:effectLst/>
                <a:extLst/>
              </p:spPr>
              <p:txBody>
                <a:bodyPr anchor="ctr"/>
                <a:lstStyle/>
                <a:p>
                  <a:pPr>
                    <a:buFont typeface="Arial" panose="020B0604020202020204" pitchFamily="34" charset="0"/>
                    <a:buNone/>
                    <a:defRPr/>
                  </a:pPr>
                  <a:r>
                    <a:rPr lang="en-US" sz="1200" b="1" dirty="0">
                      <a:solidFill>
                        <a:schemeClr val="bg1"/>
                      </a:solidFill>
                      <a:latin typeface="+mn-lt"/>
                    </a:rPr>
                    <a:t>Complex </a:t>
                  </a:r>
                </a:p>
                <a:p>
                  <a:pPr>
                    <a:buFont typeface="Arial" panose="020B0604020202020204" pitchFamily="34" charset="0"/>
                    <a:buNone/>
                    <a:defRPr/>
                  </a:pPr>
                  <a:r>
                    <a:rPr lang="en-US" sz="1200" b="1" dirty="0">
                      <a:solidFill>
                        <a:schemeClr val="bg1"/>
                      </a:solidFill>
                      <a:latin typeface="+mn-lt"/>
                    </a:rPr>
                    <a:t>Monitoring</a:t>
                  </a:r>
                </a:p>
              </p:txBody>
            </p:sp>
            <p:sp>
              <p:nvSpPr>
                <p:cNvPr id="51" name="Rectangle 50"/>
                <p:cNvSpPr/>
                <p:nvPr/>
              </p:nvSpPr>
              <p:spPr bwMode="auto">
                <a:xfrm>
                  <a:off x="1445623" y="1123534"/>
                  <a:ext cx="5553779" cy="622197"/>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6200000" scaled="1"/>
                  <a:tileRect/>
                </a:gradFill>
                <a:ln w="9525" cap="flat" cmpd="sng" algn="ctr">
                  <a:solidFill>
                    <a:schemeClr val="bg1"/>
                  </a:solidFill>
                  <a:prstDash val="solid"/>
                  <a:round/>
                  <a:headEnd type="none" w="med" len="med"/>
                  <a:tailEnd type="none" w="med" len="med"/>
                </a:ln>
                <a:effectLst/>
                <a:extLst/>
              </p:spPr>
              <p:txBody>
                <a:bodyPr anchor="ctr"/>
                <a:lstStyle/>
                <a:p>
                  <a:pPr algn="ctr">
                    <a:defRPr/>
                  </a:pPr>
                  <a:r>
                    <a:rPr lang="en-US" sz="1100" dirty="0">
                      <a:solidFill>
                        <a:schemeClr val="bg1"/>
                      </a:solidFill>
                      <a:latin typeface="+mj-lt"/>
                    </a:rPr>
                    <a:t>Cascading, Sequencing &amp; Camera Grouping Daily Highlights, Multi display, E-map </a:t>
                  </a:r>
                </a:p>
              </p:txBody>
            </p:sp>
          </p:grpSp>
        </p:grpSp>
        <p:grpSp>
          <p:nvGrpSpPr>
            <p:cNvPr id="43" name="Group 42"/>
            <p:cNvGrpSpPr/>
            <p:nvPr/>
          </p:nvGrpSpPr>
          <p:grpSpPr>
            <a:xfrm>
              <a:off x="138113" y="3105136"/>
              <a:ext cx="8991600" cy="843312"/>
              <a:chOff x="138113" y="5867400"/>
              <a:chExt cx="8991600" cy="843312"/>
            </a:xfrm>
          </p:grpSpPr>
          <p:sp>
            <p:nvSpPr>
              <p:cNvPr id="44" name="Chevron 105"/>
              <p:cNvSpPr/>
              <p:nvPr/>
            </p:nvSpPr>
            <p:spPr bwMode="auto">
              <a:xfrm>
                <a:off x="6767513" y="5867400"/>
                <a:ext cx="2362200" cy="622300"/>
              </a:xfrm>
              <a:prstGeom prst="chevron">
                <a:avLst/>
              </a:prstGeom>
              <a:gradFill flip="none" rotWithShape="1">
                <a:gsLst>
                  <a:gs pos="0">
                    <a:srgbClr val="545454">
                      <a:shade val="30000"/>
                      <a:satMod val="115000"/>
                    </a:srgbClr>
                  </a:gs>
                  <a:gs pos="50000">
                    <a:srgbClr val="545454">
                      <a:shade val="67500"/>
                      <a:satMod val="115000"/>
                    </a:srgbClr>
                  </a:gs>
                  <a:gs pos="100000">
                    <a:srgbClr val="545454">
                      <a:shade val="100000"/>
                      <a:satMod val="115000"/>
                    </a:srgbClr>
                  </a:gs>
                </a:gsLst>
                <a:path path="circle">
                  <a:fillToRect l="100000" b="100000"/>
                </a:path>
                <a:tileRect t="-100000" r="-100000"/>
              </a:gradFill>
              <a:ln w="9525" cap="flat" cmpd="sng" algn="ctr">
                <a:solidFill>
                  <a:schemeClr val="bg1"/>
                </a:solidFill>
                <a:prstDash val="solid"/>
                <a:round/>
                <a:headEnd type="none" w="med" len="med"/>
                <a:tailEnd type="none" w="med" len="med"/>
              </a:ln>
              <a:effectLst/>
              <a:extLst/>
            </p:spPr>
            <p:txBody>
              <a:bodyPr anchor="ctr"/>
              <a:lstStyle/>
              <a:p>
                <a:pPr algn="ctr">
                  <a:defRPr/>
                </a:pPr>
                <a:r>
                  <a:rPr lang="en-US" sz="1200" b="1" dirty="0">
                    <a:solidFill>
                      <a:schemeClr val="bg1"/>
                    </a:solidFill>
                    <a:latin typeface="+mj-lt"/>
                  </a:rPr>
                  <a:t>Data Security</a:t>
                </a:r>
              </a:p>
            </p:txBody>
          </p:sp>
          <p:sp>
            <p:nvSpPr>
              <p:cNvPr id="45" name="Rectangle 44"/>
              <p:cNvSpPr/>
              <p:nvPr/>
            </p:nvSpPr>
            <p:spPr bwMode="auto">
              <a:xfrm>
                <a:off x="138113" y="5867400"/>
                <a:ext cx="6923292" cy="622300"/>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0" scaled="1"/>
                <a:tileRect/>
              </a:gradFill>
              <a:ln w="12700" cap="flat" cmpd="sng" algn="ctr">
                <a:solidFill>
                  <a:schemeClr val="bg1"/>
                </a:solidFill>
                <a:prstDash val="solid"/>
                <a:round/>
                <a:headEnd type="none" w="med" len="med"/>
                <a:tailEnd type="none" w="med" len="med"/>
              </a:ln>
              <a:effectLst/>
              <a:extLst/>
            </p:spPr>
            <p:txBody>
              <a:bodyPr anchor="ctr"/>
              <a:lstStyle/>
              <a:p>
                <a:pPr>
                  <a:buFont typeface="Arial" panose="020B0604020202020204" pitchFamily="34" charset="0"/>
                  <a:buNone/>
                  <a:defRPr/>
                </a:pPr>
                <a:r>
                  <a:rPr lang="en-US" sz="1200" b="1" dirty="0">
                    <a:solidFill>
                      <a:schemeClr val="bg1"/>
                    </a:solidFill>
                    <a:latin typeface="+mn-lt"/>
                  </a:rPr>
                  <a:t>Disparate </a:t>
                </a:r>
              </a:p>
              <a:p>
                <a:pPr>
                  <a:buFont typeface="Arial" panose="020B0604020202020204" pitchFamily="34" charset="0"/>
                  <a:buNone/>
                  <a:defRPr/>
                </a:pPr>
                <a:r>
                  <a:rPr lang="en-US" sz="1200" b="1" dirty="0">
                    <a:solidFill>
                      <a:schemeClr val="bg1"/>
                    </a:solidFill>
                    <a:latin typeface="+mn-lt"/>
                  </a:rPr>
                  <a:t>Solution</a:t>
                </a:r>
              </a:p>
            </p:txBody>
          </p:sp>
          <p:sp>
            <p:nvSpPr>
              <p:cNvPr id="46" name="Rectangle 45"/>
              <p:cNvSpPr/>
              <p:nvPr/>
            </p:nvSpPr>
            <p:spPr bwMode="auto">
              <a:xfrm>
                <a:off x="1507554" y="5867400"/>
                <a:ext cx="5553850" cy="622300"/>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6200000" scaled="1"/>
                <a:tileRect/>
              </a:gradFill>
              <a:ln w="9525" cap="flat" cmpd="sng" algn="ctr">
                <a:solidFill>
                  <a:schemeClr val="bg1"/>
                </a:solidFill>
                <a:prstDash val="solid"/>
                <a:round/>
                <a:headEnd type="none" w="med" len="med"/>
                <a:tailEnd type="none" w="med" len="med"/>
              </a:ln>
              <a:effectLst/>
              <a:extLst/>
            </p:spPr>
            <p:txBody>
              <a:bodyPr anchor="ctr"/>
              <a:lstStyle/>
              <a:p>
                <a:pPr algn="ctr">
                  <a:defRPr/>
                </a:pPr>
                <a:r>
                  <a:rPr lang="en-US" sz="1100" dirty="0">
                    <a:solidFill>
                      <a:schemeClr val="bg1"/>
                    </a:solidFill>
                    <a:latin typeface="+mj-lt"/>
                  </a:rPr>
                  <a:t>Integration with Access Control, Weigh Bridge, POS, Parking/Visitor Management, Dispatch System</a:t>
                </a:r>
              </a:p>
            </p:txBody>
          </p:sp>
          <p:sp>
            <p:nvSpPr>
              <p:cNvPr id="47" name="Rectangle 107"/>
              <p:cNvSpPr>
                <a:spLocks noChangeArrowheads="1"/>
              </p:cNvSpPr>
              <p:nvPr/>
            </p:nvSpPr>
            <p:spPr bwMode="auto">
              <a:xfrm>
                <a:off x="8824916" y="5867803"/>
                <a:ext cx="290652" cy="842909"/>
              </a:xfrm>
              <a:prstGeom prst="rect">
                <a:avLst/>
              </a:prstGeom>
              <a:solidFill>
                <a:srgbClr val="E9EAE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600" dirty="0">
                  <a:latin typeface="Arial" panose="020B0604020202020204" pitchFamily="34" charset="0"/>
                </a:endParaRPr>
              </a:p>
            </p:txBody>
          </p:sp>
        </p:grpSp>
      </p:grpSp>
      <p:sp>
        <p:nvSpPr>
          <p:cNvPr id="81" name="Rectangle 98"/>
          <p:cNvSpPr>
            <a:spLocks noChangeArrowheads="1"/>
          </p:cNvSpPr>
          <p:nvPr/>
        </p:nvSpPr>
        <p:spPr bwMode="auto">
          <a:xfrm>
            <a:off x="8770859" y="1828765"/>
            <a:ext cx="283262" cy="1904999"/>
          </a:xfrm>
          <a:prstGeom prst="rect">
            <a:avLst/>
          </a:prstGeom>
          <a:solidFill>
            <a:srgbClr val="E9EAEC"/>
          </a:solidFill>
          <a:ln>
            <a:noFill/>
          </a:ln>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en-US" altLang="en-US" sz="1600" dirty="0">
              <a:latin typeface="Arial" panose="020B0604020202020204" pitchFamily="34" charset="0"/>
            </a:endParaRPr>
          </a:p>
        </p:txBody>
      </p:sp>
      <p:sp>
        <p:nvSpPr>
          <p:cNvPr id="82"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SUMMARY</a:t>
            </a:r>
          </a:p>
        </p:txBody>
      </p:sp>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3245042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017" y="0"/>
            <a:ext cx="9103965" cy="6858000"/>
          </a:xfrm>
          <a:prstGeom prst="rect">
            <a:avLst/>
          </a:prstGeom>
        </p:spPr>
      </p:pic>
      <p:sp>
        <p:nvSpPr>
          <p:cNvPr id="6" name="Rectangle 5"/>
          <p:cNvSpPr/>
          <p:nvPr/>
        </p:nvSpPr>
        <p:spPr>
          <a:xfrm>
            <a:off x="0" y="4800600"/>
            <a:ext cx="7239000" cy="1447800"/>
          </a:xfrm>
          <a:prstGeom prst="rect">
            <a:avLst/>
          </a:prstGeom>
          <a:gradFill flip="none" rotWithShape="1">
            <a:gsLst>
              <a:gs pos="0">
                <a:srgbClr val="CC3399">
                  <a:shade val="30000"/>
                  <a:satMod val="115000"/>
                </a:srgbClr>
              </a:gs>
              <a:gs pos="50000">
                <a:srgbClr val="CC3399">
                  <a:shade val="67500"/>
                  <a:satMod val="115000"/>
                </a:srgbClr>
              </a:gs>
              <a:gs pos="100000">
                <a:srgbClr val="CC3399">
                  <a:shade val="100000"/>
                  <a:satMod val="115000"/>
                </a:srgbClr>
              </a:gs>
            </a:gsLst>
            <a:path path="circle">
              <a:fillToRect l="50000" t="50000" r="50000" b="50000"/>
            </a:path>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8" name="Title 1"/>
          <p:cNvSpPr txBox="1">
            <a:spLocks/>
          </p:cNvSpPr>
          <p:nvPr/>
        </p:nvSpPr>
        <p:spPr>
          <a:xfrm>
            <a:off x="685800" y="4962525"/>
            <a:ext cx="64770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chemeClr val="bg1"/>
                </a:solidFill>
                <a:latin typeface="+mn-lt"/>
              </a:rPr>
              <a:t>Success Stories</a:t>
            </a:r>
          </a:p>
          <a:p>
            <a:pPr algn="l"/>
            <a:r>
              <a:rPr lang="en-US" sz="2000" dirty="0">
                <a:solidFill>
                  <a:schemeClr val="bg1"/>
                </a:solidFill>
                <a:latin typeface="+mn-lt"/>
              </a:rPr>
              <a:t>ENTERPRISES WHICH SECURED ITS BUSINESS THROUGH  MATRIX IP VIDEO SURVEILLANCE</a:t>
            </a:r>
          </a:p>
        </p:txBody>
      </p:sp>
    </p:spTree>
    <p:extLst>
      <p:ext uri="{BB962C8B-B14F-4D97-AF65-F5344CB8AC3E}">
        <p14:creationId xmlns:p14="http://schemas.microsoft.com/office/powerpoint/2010/main" val="1976967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926" y="1371600"/>
            <a:ext cx="9150928" cy="4818567"/>
            <a:chOff x="443344" y="971497"/>
            <a:chExt cx="9150928" cy="4818567"/>
          </a:xfrm>
        </p:grpSpPr>
        <p:sp>
          <p:nvSpPr>
            <p:cNvPr id="16" name="Rectangle 15"/>
            <p:cNvSpPr/>
            <p:nvPr/>
          </p:nvSpPr>
          <p:spPr>
            <a:xfrm>
              <a:off x="457200" y="1885950"/>
              <a:ext cx="6858000"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457200" y="1047750"/>
              <a:ext cx="8382000"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bwMode="auto">
            <a:xfrm>
              <a:off x="457199" y="971497"/>
              <a:ext cx="9137073" cy="304854"/>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8900000" scaled="1"/>
              <a:tileRect/>
            </a:gradFill>
            <a:ln w="9525" cap="flat" cmpd="sng" algn="ctr">
              <a:noFill/>
              <a:prstDash val="solid"/>
              <a:round/>
              <a:headEnd type="none" w="med" len="med"/>
              <a:tailEnd type="none" w="med" len="med"/>
            </a:ln>
            <a:effectLst/>
            <a:extLst/>
          </p:spPr>
          <p:txBody>
            <a:bodyPr anchor="ctr"/>
            <a:lstStyle/>
            <a:p>
              <a:pPr marL="0" lvl="1" algn="ctr" defTabSz="1073780">
                <a:lnSpc>
                  <a:spcPct val="90000"/>
                </a:lnSpc>
                <a:defRPr/>
              </a:pPr>
              <a:r>
                <a:rPr lang="en-US" b="1" kern="0" dirty="0">
                  <a:solidFill>
                    <a:schemeClr val="bg1"/>
                  </a:solidFill>
                  <a:ea typeface="+mj-ea"/>
                  <a:cs typeface="+mj-cs"/>
                </a:rPr>
                <a:t>Requirement</a:t>
              </a:r>
            </a:p>
          </p:txBody>
        </p:sp>
        <p:sp>
          <p:nvSpPr>
            <p:cNvPr id="19" name="Rectangle 3"/>
            <p:cNvSpPr>
              <a:spLocks noChangeArrowheads="1"/>
            </p:cNvSpPr>
            <p:nvPr/>
          </p:nvSpPr>
          <p:spPr bwMode="auto">
            <a:xfrm>
              <a:off x="457200" y="1516618"/>
              <a:ext cx="838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just" eaLnBrk="1" hangingPunct="1">
                <a:spcBef>
                  <a:spcPct val="0"/>
                </a:spcBef>
              </a:pPr>
              <a:r>
                <a:rPr lang="en-US" altLang="zh-CN" sz="1600" dirty="0">
                  <a:solidFill>
                    <a:srgbClr val="000000"/>
                  </a:solidFill>
                </a:rPr>
                <a:t>Centralized Management with Limited Bandwidth of 32Kbps at Remote Locations </a:t>
              </a:r>
            </a:p>
            <a:p>
              <a:pPr algn="just" eaLnBrk="1" hangingPunct="1">
                <a:spcBef>
                  <a:spcPct val="0"/>
                </a:spcBef>
              </a:pPr>
              <a:r>
                <a:rPr lang="en-US" altLang="zh-CN" sz="1600" dirty="0">
                  <a:solidFill>
                    <a:srgbClr val="000000"/>
                  </a:solidFill>
                </a:rPr>
                <a:t>Reduction in the cost of public IP, because of installation of devices and cameras at 200+ remote locations across India </a:t>
              </a:r>
            </a:p>
          </p:txBody>
        </p:sp>
        <p:sp>
          <p:nvSpPr>
            <p:cNvPr id="22" name="Rectangle 5"/>
            <p:cNvSpPr>
              <a:spLocks noChangeArrowheads="1"/>
            </p:cNvSpPr>
            <p:nvPr/>
          </p:nvSpPr>
          <p:spPr bwMode="auto">
            <a:xfrm>
              <a:off x="443344" y="3943350"/>
              <a:ext cx="91232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just">
                <a:spcBef>
                  <a:spcPct val="0"/>
                </a:spcBef>
              </a:pPr>
              <a:r>
                <a:rPr lang="en-US" altLang="zh-CN" sz="1600" dirty="0">
                  <a:solidFill>
                    <a:srgbClr val="000000"/>
                  </a:solidFill>
                </a:rPr>
                <a:t>TCP Based Notification was installed to obtain Notifications on a Central Server</a:t>
              </a:r>
            </a:p>
            <a:p>
              <a:pPr lvl="2" algn="just" eaLnBrk="1" hangingPunct="1">
                <a:spcBef>
                  <a:spcPct val="0"/>
                </a:spcBef>
                <a:buFont typeface="Wingdings" panose="05000000000000000000" pitchFamily="2" charset="2"/>
                <a:buChar char="§"/>
              </a:pPr>
              <a:r>
                <a:rPr lang="en-US" altLang="zh-CN" sz="1600" dirty="0">
                  <a:solidFill>
                    <a:srgbClr val="000000"/>
                  </a:solidFill>
                </a:rPr>
                <a:t>This Device Monitor takes &lt; 5kbps Bandwidth to Communicate</a:t>
              </a:r>
            </a:p>
            <a:p>
              <a:pPr lvl="3" algn="just">
                <a:spcBef>
                  <a:spcPct val="0"/>
                </a:spcBef>
                <a:buFont typeface="Wingdings" panose="05000000000000000000" pitchFamily="2" charset="2"/>
                <a:buChar char="§"/>
              </a:pPr>
              <a:r>
                <a:rPr lang="en-US" altLang="zh-CN" sz="1400" dirty="0">
                  <a:solidFill>
                    <a:srgbClr val="000000"/>
                  </a:solidFill>
                </a:rPr>
                <a:t>Alerts on Device/Camera Disc, Motion/Sensor Alerts</a:t>
              </a:r>
            </a:p>
            <a:p>
              <a:pPr lvl="3" algn="just">
                <a:spcBef>
                  <a:spcPct val="0"/>
                </a:spcBef>
                <a:buFont typeface="Wingdings" panose="05000000000000000000" pitchFamily="2" charset="2"/>
                <a:buChar char="§"/>
              </a:pPr>
              <a:r>
                <a:rPr lang="en-US" altLang="zh-CN" sz="1400" dirty="0">
                  <a:solidFill>
                    <a:srgbClr val="000000"/>
                  </a:solidFill>
                </a:rPr>
                <a:t>Alerts on Hard disk Error, Recording Stop</a:t>
              </a:r>
            </a:p>
          </p:txBody>
        </p:sp>
        <p:sp>
          <p:nvSpPr>
            <p:cNvPr id="23" name="Rectangle 5"/>
            <p:cNvSpPr>
              <a:spLocks noChangeArrowheads="1"/>
            </p:cNvSpPr>
            <p:nvPr/>
          </p:nvSpPr>
          <p:spPr bwMode="auto">
            <a:xfrm>
              <a:off x="443344" y="4959067"/>
              <a:ext cx="9123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just">
                <a:spcBef>
                  <a:spcPct val="0"/>
                </a:spcBef>
              </a:pPr>
              <a:r>
                <a:rPr lang="en-US" altLang="zh-CN" sz="1600" dirty="0">
                  <a:solidFill>
                    <a:srgbClr val="000000"/>
                  </a:solidFill>
                </a:rPr>
                <a:t>Pre and Post event based clips sent at central location on occurrence of any event with Edge Recording </a:t>
              </a:r>
            </a:p>
            <a:p>
              <a:pPr algn="just">
                <a:spcBef>
                  <a:spcPct val="0"/>
                </a:spcBef>
              </a:pPr>
              <a:r>
                <a:rPr lang="en-US" altLang="zh-CN" sz="1600" dirty="0">
                  <a:solidFill>
                    <a:srgbClr val="000000"/>
                  </a:solidFill>
                </a:rPr>
                <a:t>Device initiation eliminated the need for static public IP at each location thereby saving on the recurring cost of Public IP(AED 3000x200 = AED600000 per year)</a:t>
              </a:r>
            </a:p>
          </p:txBody>
        </p:sp>
        <p:sp>
          <p:nvSpPr>
            <p:cNvPr id="24" name="Rectangle 3"/>
            <p:cNvSpPr>
              <a:spLocks noChangeArrowheads="1"/>
            </p:cNvSpPr>
            <p:nvPr/>
          </p:nvSpPr>
          <p:spPr bwMode="auto">
            <a:xfrm>
              <a:off x="491834" y="2876497"/>
              <a:ext cx="29371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Bef>
                  <a:spcPct val="0"/>
                </a:spcBef>
                <a:buFont typeface="Wingdings" panose="05000000000000000000" pitchFamily="2" charset="2"/>
                <a:buChar char="v"/>
              </a:pPr>
              <a:r>
                <a:rPr lang="en-US" altLang="zh-CN" sz="1600" b="1" dirty="0">
                  <a:solidFill>
                    <a:srgbClr val="000000"/>
                  </a:solidFill>
                  <a:latin typeface="Calibri" panose="020F0502020204030204" pitchFamily="34" charset="0"/>
                  <a:ea typeface="SimSun" panose="02010600030101010101" pitchFamily="2" charset="-122"/>
                </a:rPr>
                <a:t>TCP Based Notifications</a:t>
              </a:r>
            </a:p>
          </p:txBody>
        </p:sp>
        <p:sp>
          <p:nvSpPr>
            <p:cNvPr id="25" name="Rectangle 3"/>
            <p:cNvSpPr>
              <a:spLocks noChangeArrowheads="1"/>
            </p:cNvSpPr>
            <p:nvPr/>
          </p:nvSpPr>
          <p:spPr bwMode="auto">
            <a:xfrm>
              <a:off x="3560618" y="2876496"/>
              <a:ext cx="2286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just">
                <a:spcBef>
                  <a:spcPct val="0"/>
                </a:spcBef>
                <a:buFont typeface="Wingdings" panose="05000000000000000000" pitchFamily="2" charset="2"/>
                <a:buChar char="v"/>
              </a:pPr>
              <a:r>
                <a:rPr lang="en-US" altLang="zh-CN" sz="1600" b="1" dirty="0">
                  <a:solidFill>
                    <a:srgbClr val="000000"/>
                  </a:solidFill>
                  <a:latin typeface="Calibri" panose="020F0502020204030204" pitchFamily="34" charset="0"/>
                  <a:ea typeface="SimSun" panose="02010600030101010101" pitchFamily="2" charset="-122"/>
                </a:rPr>
                <a:t>Edge Recording</a:t>
              </a:r>
            </a:p>
          </p:txBody>
        </p:sp>
        <p:sp>
          <p:nvSpPr>
            <p:cNvPr id="26" name="Rectangle 3"/>
            <p:cNvSpPr>
              <a:spLocks noChangeArrowheads="1"/>
            </p:cNvSpPr>
            <p:nvPr/>
          </p:nvSpPr>
          <p:spPr bwMode="auto">
            <a:xfrm>
              <a:off x="6400800" y="2876496"/>
              <a:ext cx="2286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just">
                <a:spcBef>
                  <a:spcPct val="0"/>
                </a:spcBef>
                <a:buFont typeface="Wingdings" panose="05000000000000000000" pitchFamily="2" charset="2"/>
                <a:buChar char="v"/>
              </a:pPr>
              <a:r>
                <a:rPr lang="en-US" altLang="zh-CN" sz="1600" b="1" dirty="0">
                  <a:solidFill>
                    <a:srgbClr val="000000"/>
                  </a:solidFill>
                </a:rPr>
                <a:t>Device Initiation</a:t>
              </a:r>
            </a:p>
          </p:txBody>
        </p:sp>
      </p:grpSp>
      <p:sp>
        <p:nvSpPr>
          <p:cNvPr id="27"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BTI PAYMENTS</a:t>
            </a:r>
          </a:p>
        </p:txBody>
      </p:sp>
      <p:sp>
        <p:nvSpPr>
          <p:cNvPr id="31" name="Rectangle 30"/>
          <p:cNvSpPr/>
          <p:nvPr/>
        </p:nvSpPr>
        <p:spPr bwMode="auto">
          <a:xfrm>
            <a:off x="0" y="2743200"/>
            <a:ext cx="9137073" cy="304854"/>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8900000" scaled="1"/>
            <a:tileRect/>
          </a:gradFill>
          <a:ln w="9525" cap="flat" cmpd="sng" algn="ctr">
            <a:noFill/>
            <a:prstDash val="solid"/>
            <a:round/>
            <a:headEnd type="none" w="med" len="med"/>
            <a:tailEnd type="none" w="med" len="med"/>
          </a:ln>
          <a:effectLst/>
          <a:extLst/>
        </p:spPr>
        <p:txBody>
          <a:bodyPr anchor="ctr"/>
          <a:lstStyle/>
          <a:p>
            <a:pPr marL="0" lvl="1" algn="ctr" defTabSz="1073780">
              <a:lnSpc>
                <a:spcPct val="90000"/>
              </a:lnSpc>
              <a:defRPr/>
            </a:pPr>
            <a:r>
              <a:rPr lang="en-US" b="1" kern="0" dirty="0">
                <a:solidFill>
                  <a:schemeClr val="bg1"/>
                </a:solidFill>
                <a:ea typeface="+mj-ea"/>
                <a:cs typeface="+mj-cs"/>
              </a:rPr>
              <a:t>Solution</a:t>
            </a:r>
          </a:p>
        </p:txBody>
      </p:sp>
      <p:sp>
        <p:nvSpPr>
          <p:cNvPr id="33" name="Rectangle 32"/>
          <p:cNvSpPr/>
          <p:nvPr/>
        </p:nvSpPr>
        <p:spPr bwMode="auto">
          <a:xfrm>
            <a:off x="-6927" y="3657600"/>
            <a:ext cx="9137073" cy="304854"/>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8900000" scaled="1"/>
            <a:tileRect/>
          </a:gradFill>
          <a:ln w="9525" cap="flat" cmpd="sng" algn="ctr">
            <a:noFill/>
            <a:prstDash val="solid"/>
            <a:round/>
            <a:headEnd type="none" w="med" len="med"/>
            <a:tailEnd type="none" w="med" len="med"/>
          </a:ln>
          <a:effectLst/>
          <a:extLst/>
        </p:spPr>
        <p:txBody>
          <a:bodyPr anchor="ctr"/>
          <a:lstStyle/>
          <a:p>
            <a:pPr marL="0" lvl="1" algn="ctr" defTabSz="1073780">
              <a:lnSpc>
                <a:spcPct val="90000"/>
              </a:lnSpc>
              <a:defRPr/>
            </a:pPr>
            <a:r>
              <a:rPr lang="en-US" b="1" kern="0" dirty="0">
                <a:solidFill>
                  <a:schemeClr val="bg1"/>
                </a:solidFill>
                <a:ea typeface="+mj-ea"/>
                <a:cs typeface="+mj-cs"/>
              </a:rPr>
              <a:t>Description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113934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600248"/>
            <a:ext cx="7086593" cy="396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3461580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017" y="0"/>
            <a:ext cx="9103965" cy="6858000"/>
          </a:xfrm>
          <a:prstGeom prst="rect">
            <a:avLst/>
          </a:prstGeom>
        </p:spPr>
      </p:pic>
      <p:sp>
        <p:nvSpPr>
          <p:cNvPr id="16" name="Rectangle 15"/>
          <p:cNvSpPr/>
          <p:nvPr/>
        </p:nvSpPr>
        <p:spPr>
          <a:xfrm>
            <a:off x="0" y="4800600"/>
            <a:ext cx="7239000" cy="1447800"/>
          </a:xfrm>
          <a:prstGeom prst="rect">
            <a:avLst/>
          </a:prstGeom>
          <a:gradFill flip="none" rotWithShape="1">
            <a:gsLst>
              <a:gs pos="0">
                <a:srgbClr val="CC3399">
                  <a:shade val="30000"/>
                  <a:satMod val="115000"/>
                </a:srgbClr>
              </a:gs>
              <a:gs pos="50000">
                <a:srgbClr val="CC3399">
                  <a:shade val="67500"/>
                  <a:satMod val="115000"/>
                </a:srgbClr>
              </a:gs>
              <a:gs pos="100000">
                <a:srgbClr val="CC3399">
                  <a:shade val="100000"/>
                  <a:satMod val="115000"/>
                </a:srgbClr>
              </a:gs>
            </a:gsLst>
            <a:path path="circle">
              <a:fillToRect l="50000" t="50000" r="50000" b="50000"/>
            </a:path>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7" name="Title 1"/>
          <p:cNvSpPr txBox="1">
            <a:spLocks/>
          </p:cNvSpPr>
          <p:nvPr/>
        </p:nvSpPr>
        <p:spPr>
          <a:xfrm>
            <a:off x="3200400" y="4962525"/>
            <a:ext cx="40386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chemeClr val="bg1"/>
                </a:solidFill>
                <a:latin typeface="+mn-lt"/>
              </a:rPr>
              <a:t>CUSTOMER LIST</a:t>
            </a:r>
            <a:endParaRPr lang="en-US" b="1" dirty="0">
              <a:solidFill>
                <a:schemeClr val="bg1"/>
              </a:solidFill>
              <a:latin typeface="+mn-lt"/>
            </a:endParaRPr>
          </a:p>
        </p:txBody>
      </p:sp>
      <p:sp>
        <p:nvSpPr>
          <p:cNvPr id="20" name="Rectangle 19"/>
          <p:cNvSpPr/>
          <p:nvPr/>
        </p:nvSpPr>
        <p:spPr>
          <a:xfrm>
            <a:off x="0" y="4800600"/>
            <a:ext cx="2514600" cy="14478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0" y="5174577"/>
            <a:ext cx="1785169" cy="699845"/>
          </a:xfrm>
          <a:prstGeom prst="rect">
            <a:avLst/>
          </a:prstGeom>
        </p:spPr>
      </p:pic>
    </p:spTree>
    <p:extLst>
      <p:ext uri="{BB962C8B-B14F-4D97-AF65-F5344CB8AC3E}">
        <p14:creationId xmlns:p14="http://schemas.microsoft.com/office/powerpoint/2010/main" val="1517820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2225254"/>
            <a:ext cx="990600" cy="948135"/>
          </a:xfrm>
          <a:prstGeom prst="rect">
            <a:avLst/>
          </a:prstGeom>
          <a:noFill/>
          <a:ln>
            <a:noFill/>
          </a:ln>
        </p:spPr>
      </p:pic>
      <p:pic>
        <p:nvPicPr>
          <p:cNvPr id="1028" name="Picture 4" descr="Image result for airport authority of india logo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989028"/>
            <a:ext cx="2209800" cy="14205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INDIAN AIRFORCE logo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652" y="2089721"/>
            <a:ext cx="1103348"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p:nvPr/>
        </p:nvPicPr>
        <p:blipFill>
          <a:blip r:embed="rId6">
            <a:extLst>
              <a:ext uri="{28A0092B-C50C-407E-A947-70E740481C1C}">
                <a14:useLocalDpi xmlns:a14="http://schemas.microsoft.com/office/drawing/2010/main" val="0"/>
              </a:ext>
            </a:extLst>
          </a:blip>
          <a:srcRect/>
          <a:stretch>
            <a:fillRect/>
          </a:stretch>
        </p:blipFill>
        <p:spPr bwMode="auto">
          <a:xfrm>
            <a:off x="1891145" y="4003963"/>
            <a:ext cx="1461655" cy="685800"/>
          </a:xfrm>
          <a:prstGeom prst="rect">
            <a:avLst/>
          </a:prstGeom>
          <a:noFill/>
          <a:ln>
            <a:noFill/>
          </a:ln>
        </p:spPr>
      </p:pic>
      <p:pic>
        <p:nvPicPr>
          <p:cNvPr id="23" name="Picture 22"/>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3000" y="3928239"/>
            <a:ext cx="1447800" cy="837248"/>
          </a:xfrm>
          <a:prstGeom prst="rect">
            <a:avLst/>
          </a:prstGeom>
          <a:noFill/>
          <a:ln>
            <a:noFill/>
          </a:ln>
        </p:spPr>
      </p:pic>
      <p:sp>
        <p:nvSpPr>
          <p:cNvPr id="24"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A FEW CUSTOMERS</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1021949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A FEW CUSTOMERS</a:t>
            </a:r>
          </a:p>
        </p:txBody>
      </p:sp>
      <p:pic>
        <p:nvPicPr>
          <p:cNvPr id="8" name="Picture 7" descr="https://upload.wikimedia.org/wikipedia/en/thumb/5/58/IIT_Bombay_Logo.svg/1045px-IIT_Bombay_Logo.svg.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008" y="2218327"/>
            <a:ext cx="1121137" cy="948135"/>
          </a:xfrm>
          <a:prstGeom prst="rect">
            <a:avLst/>
          </a:prstGeom>
          <a:noFill/>
          <a:ln>
            <a:noFill/>
          </a:ln>
        </p:spPr>
      </p:pic>
      <p:pic>
        <p:nvPicPr>
          <p:cNvPr id="9" name="Picture 8" descr="http://images.jdmagicbox.com/upload_test/hyderabad/p1/040pxx40.xx40.000656913399.v6p1/logo/6c829fe324ba8f99a2659f93fb40c809.jpg"/>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218327"/>
            <a:ext cx="1752600" cy="1191394"/>
          </a:xfrm>
          <a:prstGeom prst="rect">
            <a:avLst/>
          </a:prstGeom>
          <a:noFill/>
          <a:ln>
            <a:noFill/>
          </a:ln>
        </p:spPr>
      </p:pic>
      <p:pic>
        <p:nvPicPr>
          <p:cNvPr id="10" name="Picture 9" descr="https://upload.wikimedia.org/wikipedia/en/b/be/Chitkara_Logo.jpg"/>
          <p:cNvPicPr/>
          <p:nvPr/>
        </p:nvPicPr>
        <p:blipFill>
          <a:blip r:embed="rId5">
            <a:extLst>
              <a:ext uri="{28A0092B-C50C-407E-A947-70E740481C1C}">
                <a14:useLocalDpi xmlns:a14="http://schemas.microsoft.com/office/drawing/2010/main" val="0"/>
              </a:ext>
            </a:extLst>
          </a:blip>
          <a:srcRect/>
          <a:stretch>
            <a:fillRect/>
          </a:stretch>
        </p:blipFill>
        <p:spPr bwMode="auto">
          <a:xfrm>
            <a:off x="6207600" y="2362200"/>
            <a:ext cx="1869599" cy="685800"/>
          </a:xfrm>
          <a:prstGeom prst="rect">
            <a:avLst/>
          </a:prstGeom>
          <a:noFill/>
          <a:ln>
            <a:noFill/>
          </a:ln>
        </p:spPr>
      </p:pic>
      <p:pic>
        <p:nvPicPr>
          <p:cNvPr id="11" name="Picture 10"/>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8446" y="3893603"/>
            <a:ext cx="1185863" cy="1370965"/>
          </a:xfrm>
          <a:prstGeom prst="rect">
            <a:avLst/>
          </a:prstGeom>
          <a:noFill/>
          <a:ln>
            <a:noFill/>
          </a:ln>
        </p:spPr>
      </p:pic>
      <p:pic>
        <p:nvPicPr>
          <p:cNvPr id="2050" name="Picture 2" descr="Image result for NIFT logo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3000" y="3962875"/>
            <a:ext cx="1483199" cy="14549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1860208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A FEW CUSTOMERS</a:t>
            </a:r>
          </a:p>
        </p:txBody>
      </p:sp>
      <p:pic>
        <p:nvPicPr>
          <p:cNvPr id="14" name="Picture 13"/>
          <p:cNvPicPr/>
          <p:nvPr/>
        </p:nvPicPr>
        <p:blipFill rotWithShape="1">
          <a:blip r:embed="rId3" cstate="print">
            <a:extLst>
              <a:ext uri="{28A0092B-C50C-407E-A947-70E740481C1C}">
                <a14:useLocalDpi xmlns:a14="http://schemas.microsoft.com/office/drawing/2010/main" val="0"/>
              </a:ext>
            </a:extLst>
          </a:blip>
          <a:srcRect t="23333" b="20000"/>
          <a:stretch/>
        </p:blipFill>
        <p:spPr bwMode="auto">
          <a:xfrm>
            <a:off x="6858000" y="2470020"/>
            <a:ext cx="1427798" cy="707073"/>
          </a:xfrm>
          <a:prstGeom prst="rect">
            <a:avLst/>
          </a:prstGeom>
          <a:noFill/>
          <a:ln>
            <a:noFill/>
          </a:ln>
          <a:extLst>
            <a:ext uri="{53640926-AAD7-44D8-BBD7-CCE9431645EC}">
              <a14:shadowObscured xmlns:a14="http://schemas.microsoft.com/office/drawing/2010/main"/>
            </a:ext>
          </a:extLst>
        </p:spPr>
      </p:pic>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762000" y="4023014"/>
            <a:ext cx="1684453" cy="876300"/>
          </a:xfrm>
          <a:prstGeom prst="rect">
            <a:avLst/>
          </a:prstGeom>
          <a:noFill/>
          <a:ln>
            <a:noFill/>
          </a:ln>
        </p:spPr>
      </p:pic>
      <p:pic>
        <p:nvPicPr>
          <p:cNvPr id="16" name="Picture 1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4273" y="2326351"/>
            <a:ext cx="1363460" cy="994410"/>
          </a:xfrm>
          <a:prstGeom prst="rect">
            <a:avLst/>
          </a:prstGeom>
          <a:noFill/>
          <a:ln>
            <a:noFill/>
          </a:ln>
        </p:spPr>
      </p:pic>
      <p:pic>
        <p:nvPicPr>
          <p:cNvPr id="17" name="Picture 1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3882" y="2361594"/>
            <a:ext cx="1000125" cy="923925"/>
          </a:xfrm>
          <a:prstGeom prst="rect">
            <a:avLst/>
          </a:prstGeom>
          <a:noFill/>
          <a:ln>
            <a:noFill/>
          </a:ln>
        </p:spPr>
      </p:pic>
      <p:pic>
        <p:nvPicPr>
          <p:cNvPr id="18" name="Picture 17"/>
          <p:cNvPicPr/>
          <p:nvPr/>
        </p:nvPicPr>
        <p:blipFill>
          <a:blip r:embed="rId7">
            <a:extLst>
              <a:ext uri="{28A0092B-C50C-407E-A947-70E740481C1C}">
                <a14:useLocalDpi xmlns:a14="http://schemas.microsoft.com/office/drawing/2010/main" val="0"/>
              </a:ext>
            </a:extLst>
          </a:blip>
          <a:srcRect/>
          <a:stretch>
            <a:fillRect/>
          </a:stretch>
        </p:blipFill>
        <p:spPr bwMode="auto">
          <a:xfrm>
            <a:off x="3413977" y="4120169"/>
            <a:ext cx="2476500" cy="681990"/>
          </a:xfrm>
          <a:prstGeom prst="rect">
            <a:avLst/>
          </a:prstGeom>
          <a:noFill/>
          <a:ln>
            <a:noFill/>
          </a:ln>
        </p:spPr>
      </p:pic>
      <p:pic>
        <p:nvPicPr>
          <p:cNvPr id="19" name="Picture 18" descr="http://dskgroup.co.in/images/3.png"/>
          <p:cNvPicPr/>
          <p:nvPr/>
        </p:nvPicPr>
        <p:blipFill rotWithShape="1">
          <a:blip r:embed="rId8">
            <a:extLst>
              <a:ext uri="{28A0092B-C50C-407E-A947-70E740481C1C}">
                <a14:useLocalDpi xmlns:a14="http://schemas.microsoft.com/office/drawing/2010/main" val="0"/>
              </a:ext>
            </a:extLst>
          </a:blip>
          <a:srcRect l="6422" t="11656" r="7798" b="42945"/>
          <a:stretch/>
        </p:blipFill>
        <p:spPr bwMode="auto">
          <a:xfrm>
            <a:off x="6858000" y="4154632"/>
            <a:ext cx="1427798" cy="613064"/>
          </a:xfrm>
          <a:prstGeom prst="rect">
            <a:avLst/>
          </a:prstGeom>
          <a:noFill/>
          <a:ln>
            <a:noFill/>
          </a:ln>
          <a:extLst>
            <a:ext uri="{53640926-AAD7-44D8-BBD7-CCE9431645EC}">
              <a14:shadowObscured xmlns:a14="http://schemas.microsoft.com/office/drawing/2010/main"/>
            </a:ext>
          </a:ex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21315408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017" y="0"/>
            <a:ext cx="9103965" cy="6858000"/>
          </a:xfrm>
          <a:prstGeom prst="rect">
            <a:avLst/>
          </a:prstGeom>
        </p:spPr>
      </p:pic>
      <p:sp>
        <p:nvSpPr>
          <p:cNvPr id="7" name="Rectangle 6"/>
          <p:cNvSpPr/>
          <p:nvPr/>
        </p:nvSpPr>
        <p:spPr>
          <a:xfrm>
            <a:off x="0" y="4800600"/>
            <a:ext cx="7239000" cy="1447800"/>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16200000" scaled="1"/>
            <a:tileRect/>
          </a:gra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
        <p:nvSpPr>
          <p:cNvPr id="9" name="Title 1"/>
          <p:cNvSpPr txBox="1">
            <a:spLocks/>
          </p:cNvSpPr>
          <p:nvPr/>
        </p:nvSpPr>
        <p:spPr>
          <a:xfrm>
            <a:off x="4571999" y="5155530"/>
            <a:ext cx="2362201"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chemeClr val="bg1"/>
                </a:solidFill>
                <a:latin typeface="+mn-lt"/>
              </a:rPr>
              <a:t>ADVANTAGE</a:t>
            </a:r>
          </a:p>
          <a:p>
            <a:pPr algn="l"/>
            <a:r>
              <a:rPr lang="en-US" sz="3200" b="1" dirty="0">
                <a:solidFill>
                  <a:schemeClr val="bg1"/>
                </a:solidFill>
                <a:latin typeface="+mn-lt"/>
              </a:rPr>
              <a:t>MATRIX</a:t>
            </a:r>
          </a:p>
          <a:p>
            <a:pPr algn="l"/>
            <a:endParaRPr lang="en-US" sz="3200" b="1" dirty="0">
              <a:solidFill>
                <a:schemeClr val="bg1"/>
              </a:solidFill>
              <a:latin typeface="+mn-lt"/>
            </a:endParaRPr>
          </a:p>
        </p:txBody>
      </p:sp>
      <p:sp>
        <p:nvSpPr>
          <p:cNvPr id="10" name="Rectangle 9"/>
          <p:cNvSpPr/>
          <p:nvPr/>
        </p:nvSpPr>
        <p:spPr>
          <a:xfrm>
            <a:off x="0" y="4800600"/>
            <a:ext cx="4343400" cy="14478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712" y="5155530"/>
            <a:ext cx="3591688" cy="737939"/>
          </a:xfrm>
          <a:prstGeom prst="rect">
            <a:avLst/>
          </a:prstGeom>
        </p:spPr>
      </p:pic>
    </p:spTree>
    <p:extLst>
      <p:ext uri="{BB962C8B-B14F-4D97-AF65-F5344CB8AC3E}">
        <p14:creationId xmlns:p14="http://schemas.microsoft.com/office/powerpoint/2010/main" val="4033811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Shape 16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62" name="Shape 162"/>
          <p:cNvSpPr txBox="1">
            <a:spLocks noGrp="1"/>
          </p:cNvSpPr>
          <p:nvPr>
            <p:ph type="ctrTitle"/>
          </p:nvPr>
        </p:nvSpPr>
        <p:spPr>
          <a:xfrm>
            <a:off x="457200" y="609600"/>
            <a:ext cx="2362200" cy="762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2800" b="1" i="0" u="none" strike="noStrike" cap="none" dirty="0">
                <a:solidFill>
                  <a:schemeClr val="dk1"/>
                </a:solidFill>
                <a:latin typeface="Calibri"/>
                <a:ea typeface="Calibri"/>
                <a:cs typeface="Calibri"/>
                <a:sym typeface="Calibri"/>
              </a:rPr>
              <a:t>MORE PROFIT</a:t>
            </a:r>
          </a:p>
        </p:txBody>
      </p:sp>
      <p:sp>
        <p:nvSpPr>
          <p:cNvPr id="163" name="Shape 163"/>
          <p:cNvSpPr txBox="1">
            <a:spLocks noGrp="1"/>
          </p:cNvSpPr>
          <p:nvPr>
            <p:ph type="subTitle" idx="1"/>
          </p:nvPr>
        </p:nvSpPr>
        <p:spPr>
          <a:xfrm>
            <a:off x="5486400" y="1752600"/>
            <a:ext cx="1752600" cy="921326"/>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en-US" sz="2300" b="0" i="0" u="none" strike="noStrike" cap="none" dirty="0">
                <a:solidFill>
                  <a:schemeClr val="lt1"/>
                </a:solidFill>
                <a:latin typeface="Arial Narrow"/>
                <a:ea typeface="Arial Narrow"/>
                <a:cs typeface="Arial Narrow"/>
                <a:sym typeface="Arial Narrow"/>
              </a:rPr>
              <a:t>Margins as       </a:t>
            </a:r>
            <a:br>
              <a:rPr lang="en-US" sz="2300" b="0" i="0" u="none" strike="noStrike" cap="none" dirty="0">
                <a:solidFill>
                  <a:schemeClr val="lt1"/>
                </a:solidFill>
                <a:latin typeface="Arial Narrow"/>
                <a:ea typeface="Arial Narrow"/>
                <a:cs typeface="Arial Narrow"/>
                <a:sym typeface="Arial Narrow"/>
              </a:rPr>
            </a:br>
            <a:r>
              <a:rPr lang="en-US" sz="2300" b="0" i="0" u="none" strike="noStrike" cap="none" dirty="0">
                <a:solidFill>
                  <a:schemeClr val="lt1"/>
                </a:solidFill>
                <a:latin typeface="Arial Narrow"/>
                <a:ea typeface="Arial Narrow"/>
                <a:cs typeface="Arial Narrow"/>
                <a:sym typeface="Arial Narrow"/>
              </a:rPr>
              <a:t>    High as</a:t>
            </a:r>
          </a:p>
        </p:txBody>
      </p:sp>
      <p:sp>
        <p:nvSpPr>
          <p:cNvPr id="164" name="Shape 164"/>
          <p:cNvSpPr txBox="1"/>
          <p:nvPr/>
        </p:nvSpPr>
        <p:spPr>
          <a:xfrm>
            <a:off x="6324600" y="2673926"/>
            <a:ext cx="1066799" cy="755073"/>
          </a:xfrm>
          <a:prstGeom prst="rect">
            <a:avLst/>
          </a:prstGeom>
          <a:noFill/>
          <a:ln>
            <a:noFill/>
          </a:ln>
        </p:spPr>
        <p:txBody>
          <a:bodyPr lIns="91425" tIns="45700" rIns="91425" bIns="45700" anchor="t" anchorCtr="0">
            <a:noAutofit/>
          </a:bodyPr>
          <a:lstStyle/>
          <a:p>
            <a:pPr marL="0" marR="0" lvl="0" indent="0" algn="ctr" rtl="0">
              <a:spcBef>
                <a:spcPts val="0"/>
              </a:spcBef>
              <a:buClr>
                <a:schemeClr val="lt1"/>
              </a:buClr>
              <a:buSzPct val="25000"/>
              <a:buFont typeface="Arial"/>
              <a:buNone/>
            </a:pPr>
            <a:r>
              <a:rPr lang="en-US" sz="3500" b="1" i="0" u="none" strike="noStrike" cap="none" dirty="0">
                <a:solidFill>
                  <a:schemeClr val="lt1"/>
                </a:solidFill>
                <a:latin typeface="Arial Narrow"/>
                <a:ea typeface="Arial Narrow"/>
                <a:cs typeface="Arial Narrow"/>
                <a:sym typeface="Arial Narrow"/>
              </a:rPr>
              <a:t>40%</a:t>
            </a:r>
          </a:p>
        </p:txBody>
      </p:sp>
      <p:sp>
        <p:nvSpPr>
          <p:cNvPr id="165" name="Shape 165"/>
          <p:cNvSpPr txBox="1"/>
          <p:nvPr/>
        </p:nvSpPr>
        <p:spPr>
          <a:xfrm>
            <a:off x="4191000" y="2507673"/>
            <a:ext cx="2057400" cy="1378526"/>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2300" b="0" i="0" u="none" strike="noStrike" cap="none" dirty="0">
                <a:solidFill>
                  <a:schemeClr val="dk1"/>
                </a:solidFill>
                <a:latin typeface="Arial Narrow"/>
                <a:ea typeface="Arial Narrow"/>
                <a:cs typeface="Arial Narrow"/>
                <a:sym typeface="Arial Narrow"/>
              </a:rPr>
              <a:t>Regular  </a:t>
            </a:r>
            <a:br>
              <a:rPr lang="en-US" sz="2300" b="0" i="0" u="none" strike="noStrike" cap="none" dirty="0">
                <a:solidFill>
                  <a:schemeClr val="dk1"/>
                </a:solidFill>
                <a:latin typeface="Arial Narrow"/>
                <a:ea typeface="Arial Narrow"/>
                <a:cs typeface="Arial Narrow"/>
                <a:sym typeface="Arial Narrow"/>
              </a:rPr>
            </a:br>
            <a:r>
              <a:rPr lang="en-US" sz="2300" b="0" i="0" u="none" strike="noStrike" cap="none" dirty="0">
                <a:solidFill>
                  <a:schemeClr val="dk1"/>
                </a:solidFill>
                <a:latin typeface="Arial Narrow"/>
                <a:ea typeface="Arial Narrow"/>
                <a:cs typeface="Arial Narrow"/>
                <a:sym typeface="Arial Narrow"/>
              </a:rPr>
              <a:t>   Schemes &amp;</a:t>
            </a:r>
            <a:br>
              <a:rPr lang="en-US" sz="2300" b="0" i="0" u="none" strike="noStrike" cap="none" dirty="0">
                <a:solidFill>
                  <a:schemeClr val="dk1"/>
                </a:solidFill>
                <a:latin typeface="Arial Narrow"/>
                <a:ea typeface="Arial Narrow"/>
                <a:cs typeface="Arial Narrow"/>
                <a:sym typeface="Arial Narrow"/>
              </a:rPr>
            </a:br>
            <a:r>
              <a:rPr lang="en-US" sz="2300" b="0" i="0" u="none" strike="noStrike" cap="none" dirty="0">
                <a:solidFill>
                  <a:schemeClr val="dk1"/>
                </a:solidFill>
                <a:latin typeface="Arial Narrow"/>
                <a:ea typeface="Arial Narrow"/>
                <a:cs typeface="Arial Narrow"/>
                <a:sym typeface="Arial Narrow"/>
              </a:rPr>
              <a:t>        Discounts  </a:t>
            </a:r>
          </a:p>
        </p:txBody>
      </p:sp>
      <p:sp>
        <p:nvSpPr>
          <p:cNvPr id="166" name="Shape 166"/>
          <p:cNvSpPr txBox="1"/>
          <p:nvPr/>
        </p:nvSpPr>
        <p:spPr>
          <a:xfrm>
            <a:off x="2819400" y="3352800"/>
            <a:ext cx="2514599" cy="2590800"/>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en-US" sz="2300" b="0" i="0" u="none" strike="noStrike" cap="none" dirty="0">
                <a:solidFill>
                  <a:schemeClr val="lt1"/>
                </a:solidFill>
                <a:latin typeface="Arial Narrow"/>
                <a:ea typeface="Arial Narrow"/>
                <a:cs typeface="Arial Narrow"/>
                <a:sym typeface="Arial Narrow"/>
              </a:rPr>
              <a:t>Sizeable  </a:t>
            </a:r>
            <a:br>
              <a:rPr lang="en-US" sz="2300" b="0" i="0" u="none" strike="noStrike" cap="none" dirty="0">
                <a:solidFill>
                  <a:schemeClr val="lt1"/>
                </a:solidFill>
                <a:latin typeface="Arial Narrow"/>
                <a:ea typeface="Arial Narrow"/>
                <a:cs typeface="Arial Narrow"/>
                <a:sym typeface="Arial Narrow"/>
              </a:rPr>
            </a:br>
            <a:r>
              <a:rPr lang="en-US" sz="2300" b="0" i="0" u="none" strike="noStrike" cap="none" dirty="0">
                <a:solidFill>
                  <a:schemeClr val="lt1"/>
                </a:solidFill>
                <a:latin typeface="Arial Narrow"/>
                <a:ea typeface="Arial Narrow"/>
                <a:cs typeface="Arial Narrow"/>
                <a:sym typeface="Arial Narrow"/>
              </a:rPr>
              <a:t>    Market Area               </a:t>
            </a:r>
            <a:br>
              <a:rPr lang="en-US" sz="2300" b="0" i="0" u="none" strike="noStrike" cap="none" dirty="0">
                <a:solidFill>
                  <a:schemeClr val="lt1"/>
                </a:solidFill>
                <a:latin typeface="Arial Narrow"/>
                <a:ea typeface="Arial Narrow"/>
                <a:cs typeface="Arial Narrow"/>
                <a:sym typeface="Arial Narrow"/>
              </a:rPr>
            </a:br>
            <a:r>
              <a:rPr lang="en-US" sz="2300" b="0" i="0" u="none" strike="noStrike" cap="none" dirty="0">
                <a:solidFill>
                  <a:schemeClr val="lt1"/>
                </a:solidFill>
                <a:latin typeface="Arial Narrow"/>
                <a:ea typeface="Arial Narrow"/>
                <a:cs typeface="Arial Narrow"/>
                <a:sym typeface="Arial Narrow"/>
              </a:rPr>
              <a:t>        for each  </a:t>
            </a:r>
            <a:br>
              <a:rPr lang="en-US" sz="2300" b="0" i="0" u="none" strike="noStrike" cap="none" dirty="0">
                <a:solidFill>
                  <a:schemeClr val="lt1"/>
                </a:solidFill>
                <a:latin typeface="Arial Narrow"/>
                <a:ea typeface="Arial Narrow"/>
                <a:cs typeface="Arial Narrow"/>
                <a:sym typeface="Arial Narrow"/>
              </a:rPr>
            </a:br>
            <a:r>
              <a:rPr lang="en-US" sz="2300" b="0" i="0" u="none" strike="noStrike" cap="none" dirty="0">
                <a:solidFill>
                  <a:schemeClr val="lt1"/>
                </a:solidFill>
                <a:latin typeface="Arial Narrow"/>
                <a:ea typeface="Arial Narrow"/>
                <a:cs typeface="Arial Narrow"/>
                <a:sym typeface="Arial Narrow"/>
              </a:rPr>
              <a:t>              Partner</a:t>
            </a:r>
          </a:p>
        </p:txBody>
      </p:sp>
      <p:sp>
        <p:nvSpPr>
          <p:cNvPr id="167" name="Shape 167"/>
          <p:cNvSpPr txBox="1"/>
          <p:nvPr/>
        </p:nvSpPr>
        <p:spPr>
          <a:xfrm>
            <a:off x="1295400" y="3923144"/>
            <a:ext cx="2514599" cy="2590800"/>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en-US" sz="2300" b="0" i="0" u="none" strike="noStrike" cap="none" dirty="0">
                <a:solidFill>
                  <a:schemeClr val="lt1"/>
                </a:solidFill>
                <a:latin typeface="Arial Narrow"/>
                <a:ea typeface="Arial Narrow"/>
                <a:cs typeface="Arial Narrow"/>
                <a:sym typeface="Arial Narrow"/>
              </a:rPr>
              <a:t>Quick ROI</a:t>
            </a:r>
            <a:br>
              <a:rPr lang="en-US" sz="2300" b="0" i="0" u="none" strike="noStrike" cap="none" dirty="0">
                <a:solidFill>
                  <a:schemeClr val="lt1"/>
                </a:solidFill>
                <a:latin typeface="Arial Narrow"/>
                <a:ea typeface="Arial Narrow"/>
                <a:cs typeface="Arial Narrow"/>
                <a:sym typeface="Arial Narrow"/>
              </a:rPr>
            </a:br>
            <a:r>
              <a:rPr lang="en-US" sz="2300" b="0" i="0" u="none" strike="noStrike" cap="none" dirty="0">
                <a:solidFill>
                  <a:schemeClr val="lt1"/>
                </a:solidFill>
                <a:latin typeface="Arial Narrow"/>
                <a:ea typeface="Arial Narrow"/>
                <a:cs typeface="Arial Narrow"/>
                <a:sym typeface="Arial Narrow"/>
              </a:rPr>
              <a:t>    with</a:t>
            </a:r>
            <a:br>
              <a:rPr lang="en-US" sz="2300" b="0" i="0" u="none" strike="noStrike" cap="none" dirty="0">
                <a:solidFill>
                  <a:schemeClr val="lt1"/>
                </a:solidFill>
                <a:latin typeface="Arial Narrow"/>
                <a:ea typeface="Arial Narrow"/>
                <a:cs typeface="Arial Narrow"/>
                <a:sym typeface="Arial Narrow"/>
              </a:rPr>
            </a:br>
            <a:r>
              <a:rPr lang="en-US" sz="2300" b="0" i="0" u="none" strike="noStrike" cap="none" dirty="0">
                <a:solidFill>
                  <a:schemeClr val="lt1"/>
                </a:solidFill>
                <a:latin typeface="Arial Narrow"/>
                <a:ea typeface="Arial Narrow"/>
                <a:cs typeface="Arial Narrow"/>
                <a:sym typeface="Arial Narrow"/>
              </a:rPr>
              <a:t>        Assistance in  </a:t>
            </a:r>
            <a:br>
              <a:rPr lang="en-US" sz="2300" b="0" i="0" u="none" strike="noStrike" cap="none" dirty="0">
                <a:solidFill>
                  <a:schemeClr val="lt1"/>
                </a:solidFill>
                <a:latin typeface="Arial Narrow"/>
                <a:ea typeface="Arial Narrow"/>
                <a:cs typeface="Arial Narrow"/>
                <a:sym typeface="Arial Narrow"/>
              </a:rPr>
            </a:br>
            <a:r>
              <a:rPr lang="en-US" sz="2300" b="0" i="0" u="none" strike="noStrike" cap="none" dirty="0">
                <a:solidFill>
                  <a:schemeClr val="lt1"/>
                </a:solidFill>
                <a:latin typeface="Arial Narrow"/>
                <a:ea typeface="Arial Narrow"/>
                <a:cs typeface="Arial Narrow"/>
                <a:sym typeface="Arial Narrow"/>
              </a:rPr>
              <a:t>             Secondary  </a:t>
            </a:r>
            <a:br>
              <a:rPr lang="en-US" sz="2300" b="0" i="0" u="none" strike="noStrike" cap="none" dirty="0">
                <a:solidFill>
                  <a:schemeClr val="lt1"/>
                </a:solidFill>
                <a:latin typeface="Arial Narrow"/>
                <a:ea typeface="Arial Narrow"/>
                <a:cs typeface="Arial Narrow"/>
                <a:sym typeface="Arial Narrow"/>
              </a:rPr>
            </a:br>
            <a:r>
              <a:rPr lang="en-US" sz="2300" b="0" i="0" u="none" strike="noStrike" cap="none" dirty="0">
                <a:solidFill>
                  <a:schemeClr val="lt1"/>
                </a:solidFill>
                <a:latin typeface="Arial Narrow"/>
                <a:ea typeface="Arial Narrow"/>
                <a:cs typeface="Arial Narrow"/>
                <a:sym typeface="Arial Narrow"/>
              </a:rPr>
              <a:t>                 Sales</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3433726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flipH="1">
            <a:off x="457200" y="1371600"/>
            <a:ext cx="8229600" cy="5173425"/>
            <a:chOff x="76200" y="1143000"/>
            <a:chExt cx="8229600" cy="5580888"/>
          </a:xfrm>
        </p:grpSpPr>
        <p:sp>
          <p:nvSpPr>
            <p:cNvPr id="4" name="Rectangle: Rounded Corners 3"/>
            <p:cNvSpPr/>
            <p:nvPr/>
          </p:nvSpPr>
          <p:spPr>
            <a:xfrm>
              <a:off x="3276600" y="1143000"/>
              <a:ext cx="2590800" cy="1066800"/>
            </a:xfrm>
            <a:prstGeom prst="roundRect">
              <a:avLst/>
            </a:prstGeom>
            <a:gradFill flip="none" rotWithShape="1">
              <a:gsLst>
                <a:gs pos="0">
                  <a:srgbClr val="545454">
                    <a:shade val="30000"/>
                    <a:satMod val="115000"/>
                  </a:srgbClr>
                </a:gs>
                <a:gs pos="50000">
                  <a:srgbClr val="545454">
                    <a:shade val="67500"/>
                    <a:satMod val="115000"/>
                  </a:srgbClr>
                </a:gs>
                <a:gs pos="100000">
                  <a:srgbClr val="545454">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t>MATRIX SATATYA</a:t>
              </a:r>
            </a:p>
          </p:txBody>
        </p:sp>
        <p:sp>
          <p:nvSpPr>
            <p:cNvPr id="6" name="Rectangle: Rounded Corners 5"/>
            <p:cNvSpPr/>
            <p:nvPr/>
          </p:nvSpPr>
          <p:spPr>
            <a:xfrm>
              <a:off x="1143000" y="2570018"/>
              <a:ext cx="1752600" cy="630382"/>
            </a:xfrm>
            <a:prstGeom prst="roundRect">
              <a:avLst/>
            </a:prstGeom>
            <a:gradFill flip="none" rotWithShape="1">
              <a:gsLst>
                <a:gs pos="0">
                  <a:srgbClr val="545454">
                    <a:shade val="30000"/>
                    <a:satMod val="115000"/>
                  </a:srgbClr>
                </a:gs>
                <a:gs pos="50000">
                  <a:srgbClr val="545454">
                    <a:shade val="67500"/>
                    <a:satMod val="115000"/>
                  </a:srgbClr>
                </a:gs>
                <a:gs pos="100000">
                  <a:srgbClr val="545454">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Hardware</a:t>
              </a:r>
            </a:p>
          </p:txBody>
        </p:sp>
        <p:sp>
          <p:nvSpPr>
            <p:cNvPr id="7" name="Rectangle: Rounded Corners 6"/>
            <p:cNvSpPr/>
            <p:nvPr/>
          </p:nvSpPr>
          <p:spPr>
            <a:xfrm>
              <a:off x="6248400" y="2570018"/>
              <a:ext cx="1752600" cy="630381"/>
            </a:xfrm>
            <a:prstGeom prst="roundRect">
              <a:avLst/>
            </a:prstGeom>
            <a:gradFill flip="none" rotWithShape="1">
              <a:gsLst>
                <a:gs pos="0">
                  <a:srgbClr val="545454">
                    <a:shade val="30000"/>
                    <a:satMod val="115000"/>
                  </a:srgbClr>
                </a:gs>
                <a:gs pos="50000">
                  <a:srgbClr val="545454">
                    <a:shade val="67500"/>
                    <a:satMod val="115000"/>
                  </a:srgbClr>
                </a:gs>
                <a:gs pos="100000">
                  <a:srgbClr val="545454">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Software</a:t>
              </a:r>
            </a:p>
          </p:txBody>
        </p:sp>
        <p:sp>
          <p:nvSpPr>
            <p:cNvPr id="8" name="Rectangle: Rounded Corners 7"/>
            <p:cNvSpPr/>
            <p:nvPr/>
          </p:nvSpPr>
          <p:spPr>
            <a:xfrm>
              <a:off x="76200" y="4094019"/>
              <a:ext cx="1447800" cy="706581"/>
            </a:xfrm>
            <a:prstGeom prst="round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IP Cameras</a:t>
              </a:r>
            </a:p>
          </p:txBody>
        </p:sp>
        <p:sp>
          <p:nvSpPr>
            <p:cNvPr id="9" name="Rectangle: Rounded Corners 8"/>
            <p:cNvSpPr/>
            <p:nvPr/>
          </p:nvSpPr>
          <p:spPr>
            <a:xfrm>
              <a:off x="2133600" y="4094019"/>
              <a:ext cx="1676400" cy="706581"/>
            </a:xfrm>
            <a:prstGeom prst="round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Network Video Recorders</a:t>
              </a:r>
            </a:p>
          </p:txBody>
        </p:sp>
        <p:sp>
          <p:nvSpPr>
            <p:cNvPr id="10" name="Rectangle: Rounded Corners 9"/>
            <p:cNvSpPr/>
            <p:nvPr/>
          </p:nvSpPr>
          <p:spPr>
            <a:xfrm>
              <a:off x="6137563" y="3505200"/>
              <a:ext cx="2168237" cy="704088"/>
            </a:xfrm>
            <a:prstGeom prst="round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Video Management Software</a:t>
              </a:r>
            </a:p>
          </p:txBody>
        </p:sp>
        <p:cxnSp>
          <p:nvCxnSpPr>
            <p:cNvPr id="15" name="Connector: Elbow 14"/>
            <p:cNvCxnSpPr>
              <a:cxnSpLocks/>
              <a:stCxn id="4" idx="1"/>
              <a:endCxn id="6" idx="0"/>
            </p:cNvCxnSpPr>
            <p:nvPr/>
          </p:nvCxnSpPr>
          <p:spPr>
            <a:xfrm rot="10800000" flipV="1">
              <a:off x="2019300" y="1676400"/>
              <a:ext cx="1257300" cy="893618"/>
            </a:xfrm>
            <a:prstGeom prst="bentConnector2">
              <a:avLst/>
            </a:prstGeom>
            <a:ln w="28575">
              <a:solidFill>
                <a:srgbClr val="54545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p:cNvCxnSpPr>
              <a:cxnSpLocks/>
              <a:stCxn id="4" idx="3"/>
              <a:endCxn id="7" idx="0"/>
            </p:cNvCxnSpPr>
            <p:nvPr/>
          </p:nvCxnSpPr>
          <p:spPr>
            <a:xfrm>
              <a:off x="5867400" y="1676400"/>
              <a:ext cx="1257300" cy="893618"/>
            </a:xfrm>
            <a:prstGeom prst="bentConnector2">
              <a:avLst/>
            </a:prstGeom>
            <a:ln w="28575">
              <a:solidFill>
                <a:srgbClr val="54545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p:cNvCxnSpPr>
              <a:cxnSpLocks/>
              <a:stCxn id="6" idx="2"/>
              <a:endCxn id="8" idx="0"/>
            </p:cNvCxnSpPr>
            <p:nvPr/>
          </p:nvCxnSpPr>
          <p:spPr>
            <a:xfrm rot="5400000">
              <a:off x="962891" y="3037609"/>
              <a:ext cx="893619" cy="1219200"/>
            </a:xfrm>
            <a:prstGeom prst="bentConnector3">
              <a:avLst>
                <a:gd name="adj1" fmla="val 50000"/>
              </a:avLst>
            </a:prstGeom>
            <a:ln w="28575">
              <a:solidFill>
                <a:srgbClr val="54545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p:cNvCxnSpPr>
              <a:cxnSpLocks/>
              <a:stCxn id="6" idx="2"/>
              <a:endCxn id="9" idx="0"/>
            </p:cNvCxnSpPr>
            <p:nvPr/>
          </p:nvCxnSpPr>
          <p:spPr>
            <a:xfrm rot="16200000" flipH="1">
              <a:off x="2048741" y="3170959"/>
              <a:ext cx="893619" cy="952500"/>
            </a:xfrm>
            <a:prstGeom prst="bentConnector3">
              <a:avLst/>
            </a:prstGeom>
            <a:ln w="28575">
              <a:solidFill>
                <a:srgbClr val="545454"/>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a:stCxn id="7" idx="2"/>
            </p:cNvCxnSpPr>
            <p:nvPr/>
          </p:nvCxnSpPr>
          <p:spPr>
            <a:xfrm>
              <a:off x="7124700" y="3200399"/>
              <a:ext cx="0" cy="304801"/>
            </a:xfrm>
            <a:prstGeom prst="straightConnector1">
              <a:avLst/>
            </a:prstGeom>
            <a:ln w="28575">
              <a:solidFill>
                <a:srgbClr val="545454"/>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31"/>
            <p:cNvSpPr/>
            <p:nvPr/>
          </p:nvSpPr>
          <p:spPr>
            <a:xfrm>
              <a:off x="6137563" y="4343400"/>
              <a:ext cx="2168237" cy="704088"/>
            </a:xfrm>
            <a:prstGeom prst="round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Centralized Management Software</a:t>
              </a:r>
            </a:p>
          </p:txBody>
        </p:sp>
        <p:sp>
          <p:nvSpPr>
            <p:cNvPr id="33" name="Rectangle: Rounded Corners 32"/>
            <p:cNvSpPr/>
            <p:nvPr/>
          </p:nvSpPr>
          <p:spPr>
            <a:xfrm>
              <a:off x="6137563" y="5181600"/>
              <a:ext cx="2168237" cy="704088"/>
            </a:xfrm>
            <a:prstGeom prst="round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Device/Web Client</a:t>
              </a:r>
            </a:p>
          </p:txBody>
        </p:sp>
        <p:sp>
          <p:nvSpPr>
            <p:cNvPr id="34" name="Rectangle: Rounded Corners 33"/>
            <p:cNvSpPr/>
            <p:nvPr/>
          </p:nvSpPr>
          <p:spPr>
            <a:xfrm>
              <a:off x="6137564" y="6019800"/>
              <a:ext cx="2168236" cy="704088"/>
            </a:xfrm>
            <a:prstGeom prst="round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Mobile Client</a:t>
              </a:r>
            </a:p>
          </p:txBody>
        </p:sp>
      </p:grpSp>
      <p:sp>
        <p:nvSpPr>
          <p:cNvPr id="45" name="Shape 162"/>
          <p:cNvSpPr txBox="1">
            <a:spLocks/>
          </p:cNvSpPr>
          <p:nvPr/>
        </p:nvSpPr>
        <p:spPr>
          <a:xfrm>
            <a:off x="457200" y="609600"/>
            <a:ext cx="304800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PRODUCT RANGE</a:t>
            </a: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1643905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Shape 172"/>
          <p:cNvPicPr preferRelativeResize="0"/>
          <p:nvPr/>
        </p:nvPicPr>
        <p:blipFill rotWithShape="1">
          <a:blip r:embed="rId3">
            <a:alphaModFix/>
          </a:blip>
          <a:srcRect/>
          <a:stretch/>
        </p:blipFill>
        <p:spPr>
          <a:xfrm>
            <a:off x="0" y="-3234"/>
            <a:ext cx="9144000" cy="6861232"/>
          </a:xfrm>
          <a:prstGeom prst="rect">
            <a:avLst/>
          </a:prstGeom>
          <a:noFill/>
          <a:ln>
            <a:noFill/>
          </a:ln>
        </p:spPr>
      </p:pic>
      <p:sp>
        <p:nvSpPr>
          <p:cNvPr id="173" name="Shape 173"/>
          <p:cNvSpPr txBox="1">
            <a:spLocks noGrp="1"/>
          </p:cNvSpPr>
          <p:nvPr>
            <p:ph type="subTitle" idx="1"/>
          </p:nvPr>
        </p:nvSpPr>
        <p:spPr>
          <a:xfrm>
            <a:off x="3276600" y="2838450"/>
            <a:ext cx="2590800" cy="1181100"/>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Arial"/>
              <a:buNone/>
            </a:pPr>
            <a:r>
              <a:rPr lang="en-US" sz="3200" b="0" i="0" u="none" strike="noStrike" cap="none" dirty="0">
                <a:solidFill>
                  <a:schemeClr val="dk1"/>
                </a:solidFill>
                <a:latin typeface="Calibri"/>
                <a:ea typeface="Calibri"/>
                <a:cs typeface="Calibri"/>
                <a:sym typeface="Calibri"/>
              </a:rPr>
              <a:t>MORE</a:t>
            </a:r>
            <a:br>
              <a:rPr lang="en-US" sz="3200" b="0" i="0" u="none" strike="noStrike" cap="none" dirty="0">
                <a:solidFill>
                  <a:schemeClr val="dk1"/>
                </a:solidFill>
                <a:latin typeface="Calibri"/>
                <a:ea typeface="Calibri"/>
                <a:cs typeface="Calibri"/>
                <a:sym typeface="Calibri"/>
              </a:rPr>
            </a:br>
            <a:r>
              <a:rPr lang="en-US" sz="3200" b="0" i="0" u="none" strike="noStrike" cap="none" dirty="0">
                <a:solidFill>
                  <a:schemeClr val="dk1"/>
                </a:solidFill>
                <a:latin typeface="Calibri"/>
                <a:ea typeface="Calibri"/>
                <a:cs typeface="Calibri"/>
                <a:sym typeface="Calibri"/>
              </a:rPr>
              <a:t>GROWTH</a:t>
            </a:r>
          </a:p>
        </p:txBody>
      </p:sp>
      <p:sp>
        <p:nvSpPr>
          <p:cNvPr id="174" name="Shape 174"/>
          <p:cNvSpPr txBox="1"/>
          <p:nvPr/>
        </p:nvSpPr>
        <p:spPr>
          <a:xfrm>
            <a:off x="2003135" y="2038926"/>
            <a:ext cx="533399" cy="399473"/>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Clr>
                <a:schemeClr val="dk1"/>
              </a:buClr>
              <a:buSzPct val="25000"/>
              <a:buFont typeface="Arial"/>
              <a:buNone/>
            </a:pPr>
            <a:r>
              <a:rPr lang="en-US" sz="2300" b="1" i="0" u="none" strike="noStrike" cap="none" dirty="0">
                <a:solidFill>
                  <a:schemeClr val="dk1"/>
                </a:solidFill>
                <a:latin typeface="Arial Narrow"/>
                <a:ea typeface="Arial Narrow"/>
                <a:cs typeface="Arial Narrow"/>
                <a:sym typeface="Arial Narrow"/>
              </a:rPr>
              <a:t>5+</a:t>
            </a:r>
          </a:p>
        </p:txBody>
      </p:sp>
      <p:sp>
        <p:nvSpPr>
          <p:cNvPr id="175" name="Shape 175"/>
          <p:cNvSpPr txBox="1"/>
          <p:nvPr/>
        </p:nvSpPr>
        <p:spPr>
          <a:xfrm>
            <a:off x="1676400" y="2438400"/>
            <a:ext cx="1066799" cy="990599"/>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Arial"/>
              <a:buNone/>
            </a:pPr>
            <a:r>
              <a:rPr lang="en-US" sz="1650" b="0" i="0" u="none" strike="noStrike" cap="none" dirty="0">
                <a:solidFill>
                  <a:schemeClr val="dk1"/>
                </a:solidFill>
                <a:latin typeface="Arial Narrow"/>
                <a:ea typeface="Arial Narrow"/>
                <a:cs typeface="Arial Narrow"/>
                <a:sym typeface="Arial Narrow"/>
              </a:rPr>
              <a:t>Products </a:t>
            </a:r>
            <a:br>
              <a:rPr lang="en-US" sz="1650" b="0" i="0" u="none" strike="noStrike" cap="none" dirty="0">
                <a:solidFill>
                  <a:schemeClr val="dk1"/>
                </a:solidFill>
                <a:latin typeface="Arial Narrow"/>
                <a:ea typeface="Arial Narrow"/>
                <a:cs typeface="Arial Narrow"/>
                <a:sym typeface="Arial Narrow"/>
              </a:rPr>
            </a:br>
            <a:r>
              <a:rPr lang="en-US" sz="1650" b="0" i="0" u="none" strike="noStrike" cap="none" dirty="0">
                <a:solidFill>
                  <a:schemeClr val="dk1"/>
                </a:solidFill>
                <a:latin typeface="Arial Narrow"/>
                <a:ea typeface="Arial Narrow"/>
                <a:cs typeface="Arial Narrow"/>
                <a:sym typeface="Arial Narrow"/>
              </a:rPr>
              <a:t>Launch</a:t>
            </a:r>
            <a:br>
              <a:rPr lang="en-US" sz="1650" b="0" i="0" u="none" strike="noStrike" cap="none" dirty="0">
                <a:solidFill>
                  <a:schemeClr val="dk1"/>
                </a:solidFill>
                <a:latin typeface="Arial Narrow"/>
                <a:ea typeface="Arial Narrow"/>
                <a:cs typeface="Arial Narrow"/>
                <a:sym typeface="Arial Narrow"/>
              </a:rPr>
            </a:br>
            <a:r>
              <a:rPr lang="en-US" sz="1650" b="0" i="0" u="none" strike="noStrike" cap="none" dirty="0">
                <a:solidFill>
                  <a:schemeClr val="dk1"/>
                </a:solidFill>
                <a:latin typeface="Arial Narrow"/>
                <a:ea typeface="Arial Narrow"/>
                <a:cs typeface="Arial Narrow"/>
                <a:sym typeface="Arial Narrow"/>
              </a:rPr>
              <a:t>Every Year</a:t>
            </a:r>
          </a:p>
        </p:txBody>
      </p:sp>
      <p:sp>
        <p:nvSpPr>
          <p:cNvPr id="176" name="Shape 176"/>
          <p:cNvSpPr txBox="1"/>
          <p:nvPr/>
        </p:nvSpPr>
        <p:spPr>
          <a:xfrm>
            <a:off x="5380182" y="905162"/>
            <a:ext cx="762000" cy="399473"/>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Clr>
                <a:schemeClr val="dk1"/>
              </a:buClr>
              <a:buSzPct val="25000"/>
              <a:buFont typeface="Arial"/>
              <a:buNone/>
            </a:pPr>
            <a:r>
              <a:rPr lang="en-US" sz="2300" b="1" i="0" u="none" strike="noStrike" cap="none" dirty="0">
                <a:solidFill>
                  <a:schemeClr val="dk1"/>
                </a:solidFill>
                <a:latin typeface="Arial Narrow"/>
                <a:ea typeface="Arial Narrow"/>
                <a:cs typeface="Arial Narrow"/>
                <a:sym typeface="Arial Narrow"/>
              </a:rPr>
              <a:t>100+</a:t>
            </a:r>
          </a:p>
        </p:txBody>
      </p:sp>
      <p:sp>
        <p:nvSpPr>
          <p:cNvPr id="177" name="Shape 177"/>
          <p:cNvSpPr txBox="1"/>
          <p:nvPr/>
        </p:nvSpPr>
        <p:spPr>
          <a:xfrm>
            <a:off x="4419600" y="685800"/>
            <a:ext cx="990599" cy="838199"/>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Arial"/>
              <a:buNone/>
            </a:pPr>
            <a:r>
              <a:rPr lang="en-US" sz="1500" b="0" i="0" u="none" strike="noStrike" cap="none" dirty="0">
                <a:solidFill>
                  <a:schemeClr val="dk1"/>
                </a:solidFill>
                <a:latin typeface="Arial Narrow"/>
                <a:ea typeface="Arial Narrow"/>
                <a:cs typeface="Arial Narrow"/>
                <a:sym typeface="Arial Narrow"/>
              </a:rPr>
              <a:t>Target </a:t>
            </a:r>
            <a:br>
              <a:rPr lang="en-US" sz="1500" b="0" i="0" u="none" strike="noStrike" cap="none" dirty="0">
                <a:solidFill>
                  <a:schemeClr val="dk1"/>
                </a:solidFill>
                <a:latin typeface="Arial Narrow"/>
                <a:ea typeface="Arial Narrow"/>
                <a:cs typeface="Arial Narrow"/>
                <a:sym typeface="Arial Narrow"/>
              </a:rPr>
            </a:br>
            <a:r>
              <a:rPr lang="en-US" sz="1500" b="0" i="0" u="none" strike="noStrike" cap="none" dirty="0">
                <a:solidFill>
                  <a:schemeClr val="dk1"/>
                </a:solidFill>
                <a:latin typeface="Arial Narrow"/>
                <a:ea typeface="Arial Narrow"/>
                <a:cs typeface="Arial Narrow"/>
                <a:sym typeface="Arial Narrow"/>
              </a:rPr>
              <a:t>Market</a:t>
            </a:r>
            <a:br>
              <a:rPr lang="en-US" sz="1500" b="0" i="0" u="none" strike="noStrike" cap="none" dirty="0">
                <a:solidFill>
                  <a:schemeClr val="dk1"/>
                </a:solidFill>
                <a:latin typeface="Arial Narrow"/>
                <a:ea typeface="Arial Narrow"/>
                <a:cs typeface="Arial Narrow"/>
                <a:sym typeface="Arial Narrow"/>
              </a:rPr>
            </a:br>
            <a:r>
              <a:rPr lang="en-US" sz="1500" b="0" i="0" u="none" strike="noStrike" cap="none" dirty="0">
                <a:solidFill>
                  <a:schemeClr val="dk1"/>
                </a:solidFill>
                <a:latin typeface="Arial Narrow"/>
                <a:ea typeface="Arial Narrow"/>
                <a:cs typeface="Arial Narrow"/>
                <a:sym typeface="Arial Narrow"/>
              </a:rPr>
              <a:t>Segment</a:t>
            </a:r>
          </a:p>
        </p:txBody>
      </p:sp>
      <p:sp>
        <p:nvSpPr>
          <p:cNvPr id="178" name="Shape 178"/>
          <p:cNvSpPr txBox="1"/>
          <p:nvPr/>
        </p:nvSpPr>
        <p:spPr>
          <a:xfrm>
            <a:off x="6553200" y="4495800"/>
            <a:ext cx="933450" cy="399473"/>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2100" b="1" i="0" u="none" strike="noStrike" cap="none" dirty="0">
                <a:solidFill>
                  <a:schemeClr val="dk1"/>
                </a:solidFill>
                <a:latin typeface="Arial Narrow"/>
                <a:ea typeface="Arial Narrow"/>
                <a:cs typeface="Arial Narrow"/>
                <a:sym typeface="Arial Narrow"/>
              </a:rPr>
              <a:t>1000+</a:t>
            </a:r>
          </a:p>
        </p:txBody>
      </p:sp>
      <p:sp>
        <p:nvSpPr>
          <p:cNvPr id="179" name="Shape 179"/>
          <p:cNvSpPr txBox="1"/>
          <p:nvPr/>
        </p:nvSpPr>
        <p:spPr>
          <a:xfrm>
            <a:off x="6381750" y="3276600"/>
            <a:ext cx="1104899" cy="1371599"/>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Arial"/>
              <a:buNone/>
            </a:pPr>
            <a:r>
              <a:rPr lang="en-US" sz="1700" b="0" i="0" u="none" strike="noStrike" cap="none" dirty="0">
                <a:solidFill>
                  <a:schemeClr val="dk1"/>
                </a:solidFill>
                <a:latin typeface="Arial Narrow"/>
                <a:ea typeface="Arial Narrow"/>
                <a:cs typeface="Arial Narrow"/>
                <a:sym typeface="Arial Narrow"/>
              </a:rPr>
              <a:t>Matrix</a:t>
            </a:r>
            <a:br>
              <a:rPr lang="en-US" sz="1700" b="0" i="0" u="none" strike="noStrike" cap="none" dirty="0">
                <a:solidFill>
                  <a:schemeClr val="dk1"/>
                </a:solidFill>
                <a:latin typeface="Arial Narrow"/>
                <a:ea typeface="Arial Narrow"/>
                <a:cs typeface="Arial Narrow"/>
                <a:sym typeface="Arial Narrow"/>
              </a:rPr>
            </a:br>
            <a:r>
              <a:rPr lang="en-US" sz="1700" b="0" i="0" u="none" strike="noStrike" cap="none" dirty="0">
                <a:solidFill>
                  <a:schemeClr val="dk1"/>
                </a:solidFill>
                <a:latin typeface="Arial Narrow"/>
                <a:ea typeface="Arial Narrow"/>
                <a:cs typeface="Arial Narrow"/>
                <a:sym typeface="Arial Narrow"/>
              </a:rPr>
              <a:t>Partners</a:t>
            </a:r>
            <a:br>
              <a:rPr lang="en-US" sz="1700" b="0" i="0" u="none" strike="noStrike" cap="none" dirty="0">
                <a:solidFill>
                  <a:schemeClr val="dk1"/>
                </a:solidFill>
                <a:latin typeface="Arial Narrow"/>
                <a:ea typeface="Arial Narrow"/>
                <a:cs typeface="Arial Narrow"/>
                <a:sym typeface="Arial Narrow"/>
              </a:rPr>
            </a:br>
            <a:r>
              <a:rPr lang="en-US" sz="1700" b="0" i="0" u="none" strike="noStrike" cap="none" dirty="0">
                <a:solidFill>
                  <a:schemeClr val="dk1"/>
                </a:solidFill>
                <a:latin typeface="Arial Narrow"/>
                <a:ea typeface="Arial Narrow"/>
                <a:cs typeface="Arial Narrow"/>
                <a:sym typeface="Arial Narrow"/>
              </a:rPr>
              <a:t>Have</a:t>
            </a:r>
            <a:br>
              <a:rPr lang="en-US" sz="1700" b="0" i="0" u="none" strike="noStrike" cap="none" dirty="0">
                <a:solidFill>
                  <a:schemeClr val="dk1"/>
                </a:solidFill>
                <a:latin typeface="Arial Narrow"/>
                <a:ea typeface="Arial Narrow"/>
                <a:cs typeface="Arial Narrow"/>
                <a:sym typeface="Arial Narrow"/>
              </a:rPr>
            </a:br>
            <a:r>
              <a:rPr lang="en-US" sz="1700" b="0" i="0" u="none" strike="noStrike" cap="none" dirty="0">
                <a:solidFill>
                  <a:schemeClr val="dk1"/>
                </a:solidFill>
                <a:latin typeface="Arial Narrow"/>
                <a:ea typeface="Arial Narrow"/>
                <a:cs typeface="Arial Narrow"/>
                <a:sym typeface="Arial Narrow"/>
              </a:rPr>
              <a:t>Grown by</a:t>
            </a:r>
          </a:p>
        </p:txBody>
      </p:sp>
      <p:sp>
        <p:nvSpPr>
          <p:cNvPr id="180" name="Shape 180"/>
          <p:cNvSpPr txBox="1"/>
          <p:nvPr/>
        </p:nvSpPr>
        <p:spPr>
          <a:xfrm>
            <a:off x="3140364" y="5606471"/>
            <a:ext cx="533399" cy="399473"/>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Clr>
                <a:schemeClr val="dk1"/>
              </a:buClr>
              <a:buSzPct val="25000"/>
              <a:buFont typeface="Arial"/>
              <a:buNone/>
            </a:pPr>
            <a:r>
              <a:rPr lang="en-US" sz="2300" b="1" i="0" u="none" strike="noStrike" cap="none" dirty="0">
                <a:solidFill>
                  <a:schemeClr val="dk1"/>
                </a:solidFill>
                <a:latin typeface="Arial Narrow"/>
                <a:ea typeface="Arial Narrow"/>
                <a:cs typeface="Arial Narrow"/>
                <a:sym typeface="Arial Narrow"/>
              </a:rPr>
              <a:t>2%</a:t>
            </a:r>
          </a:p>
        </p:txBody>
      </p:sp>
      <p:sp>
        <p:nvSpPr>
          <p:cNvPr id="181" name="Shape 181"/>
          <p:cNvSpPr txBox="1"/>
          <p:nvPr/>
        </p:nvSpPr>
        <p:spPr>
          <a:xfrm>
            <a:off x="3581400" y="5354780"/>
            <a:ext cx="1333499" cy="838199"/>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Arial"/>
              <a:buNone/>
            </a:pPr>
            <a:r>
              <a:rPr lang="en-US" sz="1500" b="0" i="0" u="none" strike="noStrike" cap="none" dirty="0">
                <a:solidFill>
                  <a:schemeClr val="dk1"/>
                </a:solidFill>
                <a:latin typeface="Arial Narrow"/>
                <a:ea typeface="Arial Narrow"/>
                <a:cs typeface="Arial Narrow"/>
                <a:sym typeface="Arial Narrow"/>
              </a:rPr>
              <a:t>Least Partner</a:t>
            </a:r>
            <a:br>
              <a:rPr lang="en-US" sz="1500" b="0" i="0" u="none" strike="noStrike" cap="none" dirty="0">
                <a:solidFill>
                  <a:schemeClr val="dk1"/>
                </a:solidFill>
                <a:latin typeface="Arial Narrow"/>
                <a:ea typeface="Arial Narrow"/>
                <a:cs typeface="Arial Narrow"/>
                <a:sym typeface="Arial Narrow"/>
              </a:rPr>
            </a:br>
            <a:r>
              <a:rPr lang="en-US" sz="1500" b="0" i="0" u="none" strike="noStrike" cap="none" dirty="0">
                <a:solidFill>
                  <a:schemeClr val="dk1"/>
                </a:solidFill>
                <a:latin typeface="Arial Narrow"/>
                <a:ea typeface="Arial Narrow"/>
                <a:cs typeface="Arial Narrow"/>
                <a:sym typeface="Arial Narrow"/>
              </a:rPr>
              <a:t>Attrition Rate </a:t>
            </a:r>
            <a:br>
              <a:rPr lang="en-US" sz="1500" b="0" i="0" u="none" strike="noStrike" cap="none" dirty="0">
                <a:solidFill>
                  <a:schemeClr val="dk1"/>
                </a:solidFill>
                <a:latin typeface="Arial Narrow"/>
                <a:ea typeface="Arial Narrow"/>
                <a:cs typeface="Arial Narrow"/>
                <a:sym typeface="Arial Narrow"/>
              </a:rPr>
            </a:br>
            <a:r>
              <a:rPr lang="en-US" sz="1500" b="0" i="0" u="none" strike="noStrike" cap="none" dirty="0">
                <a:solidFill>
                  <a:schemeClr val="dk1"/>
                </a:solidFill>
                <a:latin typeface="Arial Narrow"/>
                <a:ea typeface="Arial Narrow"/>
                <a:cs typeface="Arial Narrow"/>
                <a:sym typeface="Arial Narrow"/>
              </a:rPr>
              <a:t>in the  Industry</a:t>
            </a:r>
          </a:p>
        </p:txBody>
      </p:sp>
      <p:sp>
        <p:nvSpPr>
          <p:cNvPr id="12" name="Shape 162"/>
          <p:cNvSpPr txBox="1">
            <a:spLocks noGrp="1"/>
          </p:cNvSpPr>
          <p:nvPr>
            <p:ph type="ctrTitle"/>
          </p:nvPr>
        </p:nvSpPr>
        <p:spPr>
          <a:xfrm>
            <a:off x="457200" y="609600"/>
            <a:ext cx="2683164" cy="762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2800" b="1" i="0" u="none" strike="noStrike" cap="none" dirty="0">
                <a:solidFill>
                  <a:schemeClr val="dk1"/>
                </a:solidFill>
                <a:latin typeface="Calibri"/>
                <a:ea typeface="Calibri"/>
                <a:cs typeface="Calibri"/>
                <a:sym typeface="Calibri"/>
              </a:rPr>
              <a:t>MORE GROWTH</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14010213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ctrTitle"/>
          </p:nvPr>
        </p:nvSpPr>
        <p:spPr>
          <a:xfrm>
            <a:off x="685800" y="2130425"/>
            <a:ext cx="7772400" cy="147002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dirty="0">
              <a:solidFill>
                <a:schemeClr val="dk1"/>
              </a:solidFill>
              <a:latin typeface="Calibri"/>
              <a:ea typeface="Calibri"/>
              <a:cs typeface="Calibri"/>
              <a:sym typeface="Calibri"/>
            </a:endParaRPr>
          </a:p>
        </p:txBody>
      </p:sp>
      <p:sp>
        <p:nvSpPr>
          <p:cNvPr id="187" name="Shape 187"/>
          <p:cNvSpPr txBox="1">
            <a:spLocks noGrp="1"/>
          </p:cNvSpPr>
          <p:nvPr>
            <p:ph type="subTitle" idx="1"/>
          </p:nvPr>
        </p:nvSpPr>
        <p:spPr>
          <a:xfrm>
            <a:off x="1371600" y="3886200"/>
            <a:ext cx="6400799" cy="1752600"/>
          </a:xfrm>
          <a:prstGeom prst="rect">
            <a:avLst/>
          </a:prstGeom>
          <a:noFill/>
          <a:ln>
            <a:noFill/>
          </a:ln>
        </p:spPr>
        <p:txBody>
          <a:bodyPr lIns="91425" tIns="45700" rIns="91425" bIns="45700" anchor="t" anchorCtr="0">
            <a:noAutofit/>
          </a:bodyPr>
          <a:lstStyle/>
          <a:p>
            <a:pPr marL="0" marR="0" lvl="0" indent="0" algn="ctr" rtl="0">
              <a:spcBef>
                <a:spcPts val="0"/>
              </a:spcBef>
              <a:buClr>
                <a:srgbClr val="888888"/>
              </a:buClr>
              <a:buSzPct val="25000"/>
              <a:buFont typeface="Arial"/>
              <a:buNone/>
            </a:pPr>
            <a:endParaRPr sz="3200" b="0" i="0" u="none" strike="noStrike" cap="none" dirty="0">
              <a:solidFill>
                <a:srgbClr val="888888"/>
              </a:solidFill>
              <a:latin typeface="Calibri"/>
              <a:ea typeface="Calibri"/>
              <a:cs typeface="Calibri"/>
              <a:sym typeface="Calibri"/>
            </a:endParaRPr>
          </a:p>
        </p:txBody>
      </p:sp>
      <p:pic>
        <p:nvPicPr>
          <p:cNvPr id="188" name="Shape 188"/>
          <p:cNvPicPr preferRelativeResize="0"/>
          <p:nvPr/>
        </p:nvPicPr>
        <p:blipFill rotWithShape="1">
          <a:blip r:embed="rId3">
            <a:alphaModFix/>
          </a:blip>
          <a:srcRect/>
          <a:stretch/>
        </p:blipFill>
        <p:spPr>
          <a:xfrm>
            <a:off x="0" y="15239"/>
            <a:ext cx="9144000" cy="6827520"/>
          </a:xfrm>
          <a:prstGeom prst="rect">
            <a:avLst/>
          </a:prstGeom>
          <a:noFill/>
          <a:ln>
            <a:noFill/>
          </a:ln>
        </p:spPr>
      </p:pic>
      <p:sp>
        <p:nvSpPr>
          <p:cNvPr id="189" name="Shape 189"/>
          <p:cNvSpPr txBox="1"/>
          <p:nvPr/>
        </p:nvSpPr>
        <p:spPr>
          <a:xfrm>
            <a:off x="457200" y="609600"/>
            <a:ext cx="2819400" cy="762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2800" b="1" i="0" u="none" strike="noStrike" cap="none" dirty="0">
                <a:solidFill>
                  <a:schemeClr val="dk1"/>
                </a:solidFill>
                <a:latin typeface="Calibri"/>
                <a:ea typeface="Calibri"/>
                <a:cs typeface="Calibri"/>
                <a:sym typeface="Calibri"/>
              </a:rPr>
              <a:t>MORE SUPPORT</a:t>
            </a:r>
          </a:p>
        </p:txBody>
      </p:sp>
      <p:sp>
        <p:nvSpPr>
          <p:cNvPr id="190" name="Shape 190"/>
          <p:cNvSpPr txBox="1"/>
          <p:nvPr/>
        </p:nvSpPr>
        <p:spPr>
          <a:xfrm>
            <a:off x="6363855" y="1295400"/>
            <a:ext cx="2514599" cy="419099"/>
          </a:xfrm>
          <a:prstGeom prst="rect">
            <a:avLst/>
          </a:prstGeom>
          <a:noFill/>
          <a:ln>
            <a:noFill/>
          </a:ln>
        </p:spPr>
        <p:txBody>
          <a:bodyPr lIns="91425" tIns="45700" rIns="91425" bIns="45700" anchor="t" anchorCtr="0">
            <a:noAutofit/>
          </a:bodyPr>
          <a:lstStyle/>
          <a:p>
            <a:pPr marL="0" marR="0" lvl="0" indent="0" algn="ctr" rtl="0">
              <a:spcBef>
                <a:spcPts val="0"/>
              </a:spcBef>
              <a:buClr>
                <a:schemeClr val="lt1"/>
              </a:buClr>
              <a:buSzPct val="25000"/>
              <a:buFont typeface="Arial"/>
              <a:buNone/>
            </a:pPr>
            <a:r>
              <a:rPr lang="en-US" sz="1800" b="0" i="0" u="none" strike="noStrike" cap="none" dirty="0">
                <a:solidFill>
                  <a:schemeClr val="lt1"/>
                </a:solidFill>
                <a:latin typeface="Arial Narrow"/>
                <a:ea typeface="Arial Narrow"/>
                <a:cs typeface="Arial Narrow"/>
                <a:sym typeface="Arial Narrow"/>
              </a:rPr>
              <a:t>24X7 Technical Support</a:t>
            </a:r>
          </a:p>
        </p:txBody>
      </p:sp>
      <p:sp>
        <p:nvSpPr>
          <p:cNvPr id="191" name="Shape 191"/>
          <p:cNvSpPr txBox="1"/>
          <p:nvPr/>
        </p:nvSpPr>
        <p:spPr>
          <a:xfrm>
            <a:off x="5486400" y="2514600"/>
            <a:ext cx="3505200" cy="762000"/>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en-US" sz="1800" b="0" i="0" u="none" strike="noStrike" cap="none" dirty="0">
                <a:solidFill>
                  <a:schemeClr val="lt1"/>
                </a:solidFill>
                <a:latin typeface="Arial Narrow"/>
                <a:ea typeface="Arial Narrow"/>
                <a:cs typeface="Arial Narrow"/>
                <a:sym typeface="Arial Narrow"/>
              </a:rPr>
              <a:t>    Training Hours per Month</a:t>
            </a:r>
          </a:p>
          <a:p>
            <a:pPr marL="0" marR="0" lvl="0" indent="0" algn="l" rtl="0">
              <a:spcBef>
                <a:spcPts val="360"/>
              </a:spcBef>
              <a:buClr>
                <a:schemeClr val="lt1"/>
              </a:buClr>
              <a:buSzPct val="25000"/>
              <a:buFont typeface="Arial"/>
              <a:buNone/>
            </a:pPr>
            <a:r>
              <a:rPr lang="en-US" sz="1800" b="0" i="0" u="none" strike="noStrike" cap="none" dirty="0">
                <a:solidFill>
                  <a:schemeClr val="lt1"/>
                </a:solidFill>
                <a:latin typeface="Arial Narrow"/>
                <a:ea typeface="Arial Narrow"/>
                <a:cs typeface="Arial Narrow"/>
                <a:sym typeface="Arial Narrow"/>
              </a:rPr>
              <a:t>Technical, Sales and Marketing Training</a:t>
            </a:r>
          </a:p>
        </p:txBody>
      </p:sp>
      <p:sp>
        <p:nvSpPr>
          <p:cNvPr id="192" name="Shape 192"/>
          <p:cNvSpPr txBox="1"/>
          <p:nvPr/>
        </p:nvSpPr>
        <p:spPr>
          <a:xfrm>
            <a:off x="4876800" y="3810000"/>
            <a:ext cx="4114800" cy="762000"/>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en-US" sz="1800" b="0" i="0" u="none" strike="noStrike" cap="none" dirty="0">
                <a:solidFill>
                  <a:schemeClr val="lt1"/>
                </a:solidFill>
                <a:latin typeface="Arial Narrow"/>
                <a:ea typeface="Arial Narrow"/>
                <a:cs typeface="Arial Narrow"/>
                <a:sym typeface="Arial Narrow"/>
              </a:rPr>
              <a:t>   Multiple Training Modes</a:t>
            </a:r>
          </a:p>
          <a:p>
            <a:pPr marL="0" marR="0" lvl="0" indent="0" algn="l" rtl="0">
              <a:spcBef>
                <a:spcPts val="360"/>
              </a:spcBef>
              <a:buClr>
                <a:schemeClr val="lt1"/>
              </a:buClr>
              <a:buSzPct val="25000"/>
              <a:buFont typeface="Arial"/>
              <a:buNone/>
            </a:pPr>
            <a:r>
              <a:rPr lang="en-US" sz="1800" b="0" i="0" u="none" strike="noStrike" cap="none" dirty="0">
                <a:solidFill>
                  <a:schemeClr val="lt1"/>
                </a:solidFill>
                <a:latin typeface="Arial Narrow"/>
                <a:ea typeface="Arial Narrow"/>
                <a:cs typeface="Arial Narrow"/>
                <a:sym typeface="Arial Narrow"/>
              </a:rPr>
              <a:t>Classroom, Webex, Chat, Videos, etc. </a:t>
            </a:r>
          </a:p>
        </p:txBody>
      </p:sp>
      <p:sp>
        <p:nvSpPr>
          <p:cNvPr id="193" name="Shape 193"/>
          <p:cNvSpPr txBox="1"/>
          <p:nvPr/>
        </p:nvSpPr>
        <p:spPr>
          <a:xfrm>
            <a:off x="4114800" y="5362864"/>
            <a:ext cx="4876799" cy="381000"/>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en-US" sz="1800" b="0" i="0" u="none" strike="noStrike" cap="none" dirty="0">
                <a:solidFill>
                  <a:schemeClr val="lt1"/>
                </a:solidFill>
                <a:latin typeface="Arial Narrow"/>
                <a:ea typeface="Arial Narrow"/>
                <a:cs typeface="Arial Narrow"/>
                <a:sym typeface="Arial Narrow"/>
              </a:rPr>
              <a:t>Brand widely Known for its Prompt Support</a:t>
            </a:r>
          </a:p>
        </p:txBody>
      </p:sp>
    </p:spTree>
    <p:extLst>
      <p:ext uri="{BB962C8B-B14F-4D97-AF65-F5344CB8AC3E}">
        <p14:creationId xmlns:p14="http://schemas.microsoft.com/office/powerpoint/2010/main" val="16879361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Shape 198"/>
          <p:cNvPicPr preferRelativeResize="0"/>
          <p:nvPr/>
        </p:nvPicPr>
        <p:blipFill rotWithShape="1">
          <a:blip r:embed="rId3">
            <a:alphaModFix/>
          </a:blip>
          <a:srcRect/>
          <a:stretch/>
        </p:blipFill>
        <p:spPr>
          <a:xfrm>
            <a:off x="0" y="0"/>
            <a:ext cx="9144000" cy="6827520"/>
          </a:xfrm>
          <a:prstGeom prst="rect">
            <a:avLst/>
          </a:prstGeom>
          <a:noFill/>
          <a:ln>
            <a:noFill/>
          </a:ln>
        </p:spPr>
      </p:pic>
      <p:sp>
        <p:nvSpPr>
          <p:cNvPr id="199" name="Shape 199"/>
          <p:cNvSpPr txBox="1"/>
          <p:nvPr/>
        </p:nvSpPr>
        <p:spPr>
          <a:xfrm>
            <a:off x="457200" y="609600"/>
            <a:ext cx="5029199" cy="762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2800" b="1" i="0" u="none" strike="noStrike" cap="none" dirty="0">
                <a:solidFill>
                  <a:schemeClr val="dk1"/>
                </a:solidFill>
                <a:latin typeface="Calibri"/>
                <a:ea typeface="Calibri"/>
                <a:cs typeface="Calibri"/>
                <a:sym typeface="Calibri"/>
              </a:rPr>
              <a:t>MORE MARKETING ASSISTANCE</a:t>
            </a:r>
          </a:p>
        </p:txBody>
      </p:sp>
      <p:sp>
        <p:nvSpPr>
          <p:cNvPr id="200" name="Shape 200"/>
          <p:cNvSpPr txBox="1"/>
          <p:nvPr/>
        </p:nvSpPr>
        <p:spPr>
          <a:xfrm>
            <a:off x="3505200" y="2362200"/>
            <a:ext cx="990599" cy="399473"/>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Clr>
                <a:schemeClr val="lt1"/>
              </a:buClr>
              <a:buSzPct val="25000"/>
              <a:buFont typeface="Arial"/>
              <a:buNone/>
            </a:pPr>
            <a:r>
              <a:rPr lang="en-US" sz="2300" b="1" i="0" u="none" strike="noStrike" cap="none" dirty="0">
                <a:solidFill>
                  <a:schemeClr val="lt1"/>
                </a:solidFill>
                <a:latin typeface="Arial Narrow"/>
                <a:ea typeface="Arial Narrow"/>
                <a:cs typeface="Arial Narrow"/>
                <a:sym typeface="Arial Narrow"/>
              </a:rPr>
              <a:t>1000+</a:t>
            </a:r>
          </a:p>
        </p:txBody>
      </p:sp>
      <p:sp>
        <p:nvSpPr>
          <p:cNvPr id="201" name="Shape 201"/>
          <p:cNvSpPr txBox="1"/>
          <p:nvPr/>
        </p:nvSpPr>
        <p:spPr>
          <a:xfrm>
            <a:off x="2057400" y="3581400"/>
            <a:ext cx="990599" cy="399473"/>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Clr>
                <a:schemeClr val="lt1"/>
              </a:buClr>
              <a:buSzPct val="25000"/>
              <a:buFont typeface="Arial"/>
              <a:buNone/>
            </a:pPr>
            <a:r>
              <a:rPr lang="en-US" sz="2300" b="1" i="0" u="none" strike="noStrike" cap="none" dirty="0">
                <a:solidFill>
                  <a:schemeClr val="lt1"/>
                </a:solidFill>
                <a:latin typeface="Arial Narrow"/>
                <a:ea typeface="Arial Narrow"/>
                <a:cs typeface="Arial Narrow"/>
                <a:sym typeface="Arial Narrow"/>
              </a:rPr>
              <a:t>3</a:t>
            </a:r>
          </a:p>
        </p:txBody>
      </p:sp>
      <p:sp>
        <p:nvSpPr>
          <p:cNvPr id="202" name="Shape 202"/>
          <p:cNvSpPr txBox="1"/>
          <p:nvPr/>
        </p:nvSpPr>
        <p:spPr>
          <a:xfrm>
            <a:off x="762000" y="4876800"/>
            <a:ext cx="990599" cy="399473"/>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Clr>
                <a:schemeClr val="lt1"/>
              </a:buClr>
              <a:buSzPct val="25000"/>
              <a:buFont typeface="Arial"/>
              <a:buNone/>
            </a:pPr>
            <a:r>
              <a:rPr lang="en-US" sz="2300" b="1" i="0" u="none" strike="noStrike" cap="none" dirty="0">
                <a:solidFill>
                  <a:schemeClr val="lt1"/>
                </a:solidFill>
                <a:latin typeface="Arial Narrow"/>
                <a:ea typeface="Arial Narrow"/>
                <a:cs typeface="Arial Narrow"/>
                <a:sym typeface="Arial Narrow"/>
              </a:rPr>
              <a:t>500+</a:t>
            </a:r>
          </a:p>
        </p:txBody>
      </p:sp>
      <p:sp>
        <p:nvSpPr>
          <p:cNvPr id="203" name="Shape 203"/>
          <p:cNvSpPr txBox="1"/>
          <p:nvPr/>
        </p:nvSpPr>
        <p:spPr>
          <a:xfrm>
            <a:off x="4724400" y="3182301"/>
            <a:ext cx="2590800" cy="462914"/>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en-US" sz="2000" b="0" i="0" u="none" strike="noStrike" cap="none" dirty="0">
                <a:solidFill>
                  <a:schemeClr val="lt1"/>
                </a:solidFill>
                <a:latin typeface="Arial Narrow"/>
                <a:ea typeface="Arial Narrow"/>
                <a:cs typeface="Arial Narrow"/>
                <a:sym typeface="Arial Narrow"/>
              </a:rPr>
              <a:t>Inquiries per Month</a:t>
            </a:r>
          </a:p>
        </p:txBody>
      </p:sp>
      <p:sp>
        <p:nvSpPr>
          <p:cNvPr id="204" name="Shape 204"/>
          <p:cNvSpPr txBox="1"/>
          <p:nvPr/>
        </p:nvSpPr>
        <p:spPr>
          <a:xfrm>
            <a:off x="3352800" y="4343400"/>
            <a:ext cx="4419599" cy="662651"/>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2000" b="0" i="0" u="none" strike="noStrike" cap="none" dirty="0">
                <a:solidFill>
                  <a:schemeClr val="dk1"/>
                </a:solidFill>
                <a:latin typeface="Arial Narrow"/>
                <a:ea typeface="Arial Narrow"/>
                <a:cs typeface="Arial Narrow"/>
                <a:sym typeface="Arial Narrow"/>
              </a:rPr>
              <a:t>Press Coverage of Channel Partners</a:t>
            </a:r>
            <a:br>
              <a:rPr lang="en-US" sz="2000" b="0" i="0" u="none" strike="noStrike" cap="none" dirty="0">
                <a:solidFill>
                  <a:schemeClr val="dk1"/>
                </a:solidFill>
                <a:latin typeface="Arial Narrow"/>
                <a:ea typeface="Arial Narrow"/>
                <a:cs typeface="Arial Narrow"/>
                <a:sym typeface="Arial Narrow"/>
              </a:rPr>
            </a:br>
            <a:r>
              <a:rPr lang="en-US" sz="2000" b="0" i="0" u="none" strike="noStrike" cap="none" dirty="0">
                <a:solidFill>
                  <a:schemeClr val="dk1"/>
                </a:solidFill>
                <a:latin typeface="Arial Narrow"/>
                <a:ea typeface="Arial Narrow"/>
                <a:cs typeface="Arial Narrow"/>
                <a:sym typeface="Arial Narrow"/>
              </a:rPr>
              <a:t>Interview Every Month.</a:t>
            </a:r>
          </a:p>
        </p:txBody>
      </p:sp>
      <p:sp>
        <p:nvSpPr>
          <p:cNvPr id="205" name="Shape 205"/>
          <p:cNvSpPr txBox="1"/>
          <p:nvPr/>
        </p:nvSpPr>
        <p:spPr>
          <a:xfrm>
            <a:off x="2057400" y="5638800"/>
            <a:ext cx="5868185" cy="662651"/>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2000" b="0" i="0" u="none" strike="noStrike" cap="none" dirty="0">
                <a:solidFill>
                  <a:schemeClr val="dk1"/>
                </a:solidFill>
                <a:latin typeface="Arial Narrow"/>
                <a:ea typeface="Arial Narrow"/>
                <a:cs typeface="Arial Narrow"/>
                <a:sym typeface="Arial Narrow"/>
              </a:rPr>
              <a:t>Largest spool of Literature and Promotional Tools</a:t>
            </a:r>
            <a:br>
              <a:rPr lang="en-US" sz="2000" b="0" i="0" u="none" strike="noStrike" cap="none" dirty="0">
                <a:solidFill>
                  <a:schemeClr val="dk1"/>
                </a:solidFill>
                <a:latin typeface="Arial Narrow"/>
                <a:ea typeface="Arial Narrow"/>
                <a:cs typeface="Arial Narrow"/>
                <a:sym typeface="Arial Narrow"/>
              </a:rPr>
            </a:br>
            <a:r>
              <a:rPr lang="en-US" sz="2000" b="0" i="0" u="none" strike="noStrike" cap="none" dirty="0">
                <a:solidFill>
                  <a:schemeClr val="dk1"/>
                </a:solidFill>
                <a:latin typeface="Arial Narrow"/>
                <a:ea typeface="Arial Narrow"/>
                <a:cs typeface="Arial Narrow"/>
                <a:sym typeface="Arial Narrow"/>
              </a:rPr>
              <a:t>Case Studies, Videos, Product Comparisons, Emailers, etc.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28476302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Shape 210"/>
          <p:cNvPicPr preferRelativeResize="0"/>
          <p:nvPr/>
        </p:nvPicPr>
        <p:blipFill rotWithShape="1">
          <a:blip r:embed="rId3">
            <a:alphaModFix/>
          </a:blip>
          <a:srcRect/>
          <a:stretch/>
        </p:blipFill>
        <p:spPr>
          <a:xfrm>
            <a:off x="0" y="15239"/>
            <a:ext cx="9144000" cy="6827520"/>
          </a:xfrm>
          <a:prstGeom prst="rect">
            <a:avLst/>
          </a:prstGeom>
          <a:noFill/>
          <a:ln>
            <a:noFill/>
          </a:ln>
        </p:spPr>
      </p:pic>
      <p:sp>
        <p:nvSpPr>
          <p:cNvPr id="211" name="Shape 211"/>
          <p:cNvSpPr txBox="1"/>
          <p:nvPr/>
        </p:nvSpPr>
        <p:spPr>
          <a:xfrm>
            <a:off x="3276600" y="2838450"/>
            <a:ext cx="2590800" cy="1181100"/>
          </a:xfrm>
          <a:prstGeom prst="rect">
            <a:avLst/>
          </a:prstGeom>
          <a:noFill/>
          <a:ln>
            <a:noFill/>
          </a:ln>
        </p:spPr>
        <p:txBody>
          <a:bodyPr lIns="91425" tIns="45700" rIns="91425" bIns="45700" anchor="t" anchorCtr="0">
            <a:noAutofit/>
          </a:bodyPr>
          <a:lstStyle/>
          <a:p>
            <a:pPr marL="0" marR="0" lvl="0" indent="0" algn="ctr" rtl="0">
              <a:spcBef>
                <a:spcPts val="0"/>
              </a:spcBef>
              <a:buClr>
                <a:schemeClr val="lt1"/>
              </a:buClr>
              <a:buSzPct val="25000"/>
              <a:buFont typeface="Arial"/>
              <a:buNone/>
            </a:pPr>
            <a:r>
              <a:rPr lang="en-US" sz="2000" b="0" i="0" u="none" strike="noStrike" cap="none" dirty="0">
                <a:solidFill>
                  <a:schemeClr val="lt1"/>
                </a:solidFill>
                <a:latin typeface="Calibri"/>
                <a:ea typeface="Calibri"/>
                <a:cs typeface="Calibri"/>
                <a:sym typeface="Calibri"/>
              </a:rPr>
              <a:t>MORE</a:t>
            </a:r>
            <a:br>
              <a:rPr lang="en-US" sz="2000" b="0" i="0" u="none" strike="noStrike" cap="none" dirty="0">
                <a:solidFill>
                  <a:schemeClr val="lt1"/>
                </a:solidFill>
                <a:latin typeface="Calibri"/>
                <a:ea typeface="Calibri"/>
                <a:cs typeface="Calibri"/>
                <a:sym typeface="Calibri"/>
              </a:rPr>
            </a:br>
            <a:r>
              <a:rPr lang="en-US" sz="2000" b="0" i="0" u="none" strike="noStrike" cap="none" dirty="0">
                <a:solidFill>
                  <a:schemeClr val="lt1"/>
                </a:solidFill>
                <a:latin typeface="Calibri"/>
                <a:ea typeface="Calibri"/>
                <a:cs typeface="Calibri"/>
                <a:sym typeface="Calibri"/>
              </a:rPr>
              <a:t>OPPORTUNITY</a:t>
            </a:r>
          </a:p>
        </p:txBody>
      </p:sp>
      <p:sp>
        <p:nvSpPr>
          <p:cNvPr id="212" name="Shape 212"/>
          <p:cNvSpPr txBox="1"/>
          <p:nvPr/>
        </p:nvSpPr>
        <p:spPr>
          <a:xfrm>
            <a:off x="5715000" y="1524000"/>
            <a:ext cx="2286000" cy="685799"/>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en-US" sz="2000" b="0" i="0" u="none" strike="noStrike" cap="none" dirty="0">
                <a:solidFill>
                  <a:schemeClr val="lt1"/>
                </a:solidFill>
                <a:latin typeface="Arial Narrow"/>
                <a:ea typeface="Arial Narrow"/>
                <a:cs typeface="Arial Narrow"/>
                <a:sym typeface="Arial Narrow"/>
              </a:rPr>
              <a:t>Very High Scope for Repeat Sales</a:t>
            </a:r>
          </a:p>
        </p:txBody>
      </p:sp>
      <p:sp>
        <p:nvSpPr>
          <p:cNvPr id="213" name="Shape 213"/>
          <p:cNvSpPr txBox="1"/>
          <p:nvPr/>
        </p:nvSpPr>
        <p:spPr>
          <a:xfrm>
            <a:off x="5486400" y="4697691"/>
            <a:ext cx="2666999" cy="457200"/>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en-US" sz="2000" b="0" i="0" u="none" strike="noStrike" cap="none" dirty="0">
                <a:solidFill>
                  <a:schemeClr val="lt1"/>
                </a:solidFill>
                <a:latin typeface="Arial Narrow"/>
                <a:ea typeface="Arial Narrow"/>
                <a:cs typeface="Arial Narrow"/>
                <a:sym typeface="Arial Narrow"/>
              </a:rPr>
              <a:t>Wider Brand Penetration</a:t>
            </a:r>
          </a:p>
        </p:txBody>
      </p:sp>
      <p:sp>
        <p:nvSpPr>
          <p:cNvPr id="214" name="Shape 214"/>
          <p:cNvSpPr txBox="1"/>
          <p:nvPr/>
        </p:nvSpPr>
        <p:spPr>
          <a:xfrm>
            <a:off x="990600" y="4700833"/>
            <a:ext cx="2666999" cy="457200"/>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en-US" sz="2000" b="0" i="0" u="none" strike="noStrike" cap="none" dirty="0">
                <a:solidFill>
                  <a:schemeClr val="lt1"/>
                </a:solidFill>
                <a:latin typeface="Arial Narrow"/>
                <a:ea typeface="Arial Narrow"/>
                <a:cs typeface="Arial Narrow"/>
                <a:sym typeface="Arial Narrow"/>
              </a:rPr>
              <a:t>98% Satisfaction Level</a:t>
            </a:r>
          </a:p>
        </p:txBody>
      </p:sp>
      <p:sp>
        <p:nvSpPr>
          <p:cNvPr id="215" name="Shape 215"/>
          <p:cNvSpPr txBox="1"/>
          <p:nvPr/>
        </p:nvSpPr>
        <p:spPr>
          <a:xfrm>
            <a:off x="1371600" y="1536569"/>
            <a:ext cx="2590800" cy="673231"/>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en-US" sz="2000" b="0" i="0" u="none" strike="noStrike" cap="none" dirty="0">
                <a:solidFill>
                  <a:schemeClr val="lt1"/>
                </a:solidFill>
                <a:latin typeface="Arial Narrow"/>
                <a:ea typeface="Arial Narrow"/>
                <a:cs typeface="Arial Narrow"/>
                <a:sym typeface="Arial Narrow"/>
              </a:rPr>
              <a:t>500,000+</a:t>
            </a:r>
            <a:br>
              <a:rPr lang="en-US" sz="2000" b="0" i="0" u="none" strike="noStrike" cap="none" dirty="0">
                <a:solidFill>
                  <a:schemeClr val="lt1"/>
                </a:solidFill>
                <a:latin typeface="Arial Narrow"/>
                <a:ea typeface="Arial Narrow"/>
                <a:cs typeface="Arial Narrow"/>
                <a:sym typeface="Arial Narrow"/>
              </a:rPr>
            </a:br>
            <a:r>
              <a:rPr lang="en-US" sz="2000" b="0" i="0" u="none" strike="noStrike" cap="none" dirty="0">
                <a:solidFill>
                  <a:schemeClr val="lt1"/>
                </a:solidFill>
                <a:latin typeface="Arial Narrow"/>
                <a:ea typeface="Arial Narrow"/>
                <a:cs typeface="Arial Narrow"/>
                <a:sym typeface="Arial Narrow"/>
              </a:rPr>
              <a:t>Loyal Customers Base</a:t>
            </a:r>
          </a:p>
        </p:txBody>
      </p:sp>
      <p:sp>
        <p:nvSpPr>
          <p:cNvPr id="8" name="Shape 162"/>
          <p:cNvSpPr txBox="1">
            <a:spLocks/>
          </p:cNvSpPr>
          <p:nvPr/>
        </p:nvSpPr>
        <p:spPr>
          <a:xfrm>
            <a:off x="457200" y="609600"/>
            <a:ext cx="342900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MORE OPPORTUNITY</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37230967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03965" cy="6858000"/>
          </a:xfrm>
          <a:prstGeom prst="rect">
            <a:avLst/>
          </a:prstGeom>
        </p:spPr>
      </p:pic>
      <p:sp>
        <p:nvSpPr>
          <p:cNvPr id="7" name="Rectangle 6"/>
          <p:cNvSpPr/>
          <p:nvPr/>
        </p:nvSpPr>
        <p:spPr>
          <a:xfrm>
            <a:off x="0" y="4800600"/>
            <a:ext cx="7239000" cy="1447800"/>
          </a:xfrm>
          <a:prstGeom prst="rect">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path path="circle">
              <a:fillToRect l="50000" t="50000" r="50000" b="50000"/>
            </a:path>
            <a:tileRect/>
          </a:gra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
        <p:nvSpPr>
          <p:cNvPr id="9" name="Title 1"/>
          <p:cNvSpPr txBox="1">
            <a:spLocks/>
          </p:cNvSpPr>
          <p:nvPr/>
        </p:nvSpPr>
        <p:spPr>
          <a:xfrm>
            <a:off x="5029200" y="5041541"/>
            <a:ext cx="19812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chemeClr val="bg1"/>
                </a:solidFill>
                <a:latin typeface="+mn-lt"/>
              </a:rPr>
              <a:t>THANK YOU</a:t>
            </a:r>
            <a:endParaRPr lang="en-US" sz="3200" b="1" dirty="0">
              <a:solidFill>
                <a:schemeClr val="bg1"/>
              </a:solidFill>
              <a:latin typeface="+mn-lt"/>
            </a:endParaRPr>
          </a:p>
        </p:txBody>
      </p:sp>
      <p:sp>
        <p:nvSpPr>
          <p:cNvPr id="10" name="Rectangle 9"/>
          <p:cNvSpPr/>
          <p:nvPr/>
        </p:nvSpPr>
        <p:spPr>
          <a:xfrm>
            <a:off x="0" y="4800600"/>
            <a:ext cx="4343400" cy="14478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5061470"/>
            <a:ext cx="2362200" cy="926060"/>
          </a:xfrm>
          <a:prstGeom prst="rect">
            <a:avLst/>
          </a:prstGeom>
        </p:spPr>
      </p:pic>
    </p:spTree>
    <p:extLst>
      <p:ext uri="{BB962C8B-B14F-4D97-AF65-F5344CB8AC3E}">
        <p14:creationId xmlns:p14="http://schemas.microsoft.com/office/powerpoint/2010/main" val="160724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p:cNvGraphicFramePr>
            <a:graphicFrameLocks noGrp="1"/>
          </p:cNvGraphicFramePr>
          <p:nvPr>
            <p:extLst/>
          </p:nvPr>
        </p:nvGraphicFramePr>
        <p:xfrm>
          <a:off x="304912" y="1840670"/>
          <a:ext cx="8458199" cy="2722408"/>
        </p:xfrm>
        <a:graphic>
          <a:graphicData uri="http://schemas.openxmlformats.org/drawingml/2006/table">
            <a:tbl>
              <a:tblPr>
                <a:tableStyleId>{00A15C55-8517-42AA-B614-E9B94910E393}</a:tableStyleId>
              </a:tblPr>
              <a:tblGrid>
                <a:gridCol w="4077182">
                  <a:extLst>
                    <a:ext uri="{9D8B030D-6E8A-4147-A177-3AD203B41FA5}">
                      <a16:colId xmlns:a16="http://schemas.microsoft.com/office/drawing/2014/main" val="20000"/>
                    </a:ext>
                  </a:extLst>
                </a:gridCol>
                <a:gridCol w="1460339">
                  <a:extLst>
                    <a:ext uri="{9D8B030D-6E8A-4147-A177-3AD203B41FA5}">
                      <a16:colId xmlns:a16="http://schemas.microsoft.com/office/drawing/2014/main" val="20002"/>
                    </a:ext>
                  </a:extLst>
                </a:gridCol>
                <a:gridCol w="1460339">
                  <a:extLst>
                    <a:ext uri="{9D8B030D-6E8A-4147-A177-3AD203B41FA5}">
                      <a16:colId xmlns:a16="http://schemas.microsoft.com/office/drawing/2014/main" val="20003"/>
                    </a:ext>
                  </a:extLst>
                </a:gridCol>
                <a:gridCol w="1460339">
                  <a:extLst>
                    <a:ext uri="{9D8B030D-6E8A-4147-A177-3AD203B41FA5}">
                      <a16:colId xmlns:a16="http://schemas.microsoft.com/office/drawing/2014/main" val="20004"/>
                    </a:ext>
                  </a:extLst>
                </a:gridCol>
              </a:tblGrid>
              <a:tr h="336664">
                <a:tc rowSpan="2">
                  <a:txBody>
                    <a:bodyPr/>
                    <a:lstStyle/>
                    <a:p>
                      <a:pPr rtl="0" fontAlgn="t">
                        <a:spcBef>
                          <a:spcPts val="0"/>
                        </a:spcBef>
                        <a:spcAft>
                          <a:spcPts val="0"/>
                        </a:spcAft>
                      </a:pPr>
                      <a:r>
                        <a:rPr lang="en-US" sz="1800" b="1" u="none" strike="noStrike" dirty="0">
                          <a:effectLst/>
                          <a:latin typeface="+mn-lt"/>
                        </a:rPr>
                        <a:t>CATEGORY </a:t>
                      </a:r>
                      <a:endParaRPr lang="en-US" sz="1800" b="1" dirty="0">
                        <a:effectLst/>
                        <a:latin typeface="+mn-lt"/>
                      </a:endParaRPr>
                    </a:p>
                    <a:p>
                      <a:pPr fontAlgn="t"/>
                      <a:r>
                        <a:rPr lang="en-US" sz="1800" b="1" dirty="0">
                          <a:effectLst/>
                          <a:latin typeface="+mn-lt"/>
                        </a:rPr>
                        <a:t> </a:t>
                      </a:r>
                    </a:p>
                  </a:txBody>
                  <a:tcPr marL="92839" marR="92839" marT="46412" marB="46412" anchor="ctr">
                    <a:solidFill>
                      <a:schemeClr val="bg1">
                        <a:lumMod val="95000"/>
                      </a:schemeClr>
                    </a:solidFill>
                  </a:tcPr>
                </a:tc>
                <a:tc gridSpan="3">
                  <a:txBody>
                    <a:bodyPr/>
                    <a:lstStyle/>
                    <a:p>
                      <a:pPr algn="ctr" rtl="0" fontAlgn="t">
                        <a:spcBef>
                          <a:spcPts val="0"/>
                        </a:spcBef>
                        <a:spcAft>
                          <a:spcPts val="0"/>
                        </a:spcAft>
                      </a:pPr>
                      <a:r>
                        <a:rPr lang="en-US" sz="1400" b="1" u="none" strike="noStrike" dirty="0">
                          <a:effectLst/>
                          <a:latin typeface="+mn-lt"/>
                        </a:rPr>
                        <a:t>SATATYA SAMAS PLATFORM </a:t>
                      </a:r>
                      <a:endParaRPr lang="en-US" sz="1400" b="1" dirty="0">
                        <a:effectLst/>
                        <a:latin typeface="+mn-lt"/>
                      </a:endParaRPr>
                    </a:p>
                  </a:txBody>
                  <a:tcPr marL="92839" marR="92839" marT="46412" marB="46412">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65760">
                <a:tc vMerge="1">
                  <a:txBody>
                    <a:bodyPr/>
                    <a:lstStyle/>
                    <a:p>
                      <a:pPr fontAlgn="t"/>
                      <a:endParaRPr lang="en-US" sz="1600" b="1" dirty="0">
                        <a:effectLst/>
                        <a:latin typeface="+mj-lt"/>
                      </a:endParaRPr>
                    </a:p>
                  </a:txBody>
                  <a:tcPr marL="92836" marR="92836" marT="46418" marB="46418"/>
                </a:tc>
                <a:tc>
                  <a:txBody>
                    <a:bodyPr/>
                    <a:lstStyle/>
                    <a:p>
                      <a:pPr algn="ctr" rtl="0" fontAlgn="t">
                        <a:spcBef>
                          <a:spcPts val="0"/>
                        </a:spcBef>
                        <a:spcAft>
                          <a:spcPts val="0"/>
                        </a:spcAft>
                      </a:pPr>
                      <a:r>
                        <a:rPr lang="en-US" sz="1400" b="1" u="none" strike="noStrike" dirty="0">
                          <a:solidFill>
                            <a:schemeClr val="bg1"/>
                          </a:solidFill>
                          <a:effectLst/>
                          <a:latin typeface="+mn-lt"/>
                        </a:rPr>
                        <a:t>GE</a:t>
                      </a:r>
                      <a:endParaRPr lang="en-US" sz="1400" b="1" dirty="0">
                        <a:solidFill>
                          <a:schemeClr val="bg1"/>
                        </a:solidFill>
                        <a:effectLst/>
                        <a:latin typeface="+mn-lt"/>
                      </a:endParaRPr>
                    </a:p>
                  </a:txBody>
                  <a:tcPr marL="92839" marR="92839" marT="46412" marB="46412">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2700000" scaled="1"/>
                      <a:tileRect/>
                    </a:gradFill>
                  </a:tcPr>
                </a:tc>
                <a:tc>
                  <a:txBody>
                    <a:bodyPr/>
                    <a:lstStyle/>
                    <a:p>
                      <a:pPr algn="ctr" rtl="0" fontAlgn="t">
                        <a:spcBef>
                          <a:spcPts val="0"/>
                        </a:spcBef>
                        <a:spcAft>
                          <a:spcPts val="0"/>
                        </a:spcAft>
                      </a:pPr>
                      <a:r>
                        <a:rPr lang="en-US" sz="1400" b="1" u="none" strike="noStrike" dirty="0">
                          <a:solidFill>
                            <a:schemeClr val="bg1"/>
                          </a:solidFill>
                          <a:effectLst/>
                          <a:latin typeface="+mn-lt"/>
                        </a:rPr>
                        <a:t>ME</a:t>
                      </a:r>
                      <a:endParaRPr lang="en-US" sz="1400" b="1" dirty="0">
                        <a:solidFill>
                          <a:schemeClr val="bg1"/>
                        </a:solidFill>
                        <a:effectLst/>
                        <a:latin typeface="+mn-lt"/>
                      </a:endParaRPr>
                    </a:p>
                  </a:txBody>
                  <a:tcPr marL="92839" marR="92839" marT="46412" marB="46412">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2700000" scaled="1"/>
                      <a:tileRect/>
                    </a:gradFill>
                  </a:tcPr>
                </a:tc>
                <a:tc>
                  <a:txBody>
                    <a:bodyPr/>
                    <a:lstStyle/>
                    <a:p>
                      <a:pPr algn="ctr" rtl="0" fontAlgn="t">
                        <a:spcBef>
                          <a:spcPts val="0"/>
                        </a:spcBef>
                        <a:spcAft>
                          <a:spcPts val="0"/>
                        </a:spcAft>
                      </a:pPr>
                      <a:r>
                        <a:rPr lang="en-US" sz="1400" b="1" u="none" strike="noStrike" dirty="0">
                          <a:solidFill>
                            <a:schemeClr val="bg1"/>
                          </a:solidFill>
                          <a:effectLst/>
                          <a:latin typeface="+mn-lt"/>
                        </a:rPr>
                        <a:t>LE </a:t>
                      </a:r>
                      <a:endParaRPr lang="en-US" sz="1400" b="1" dirty="0">
                        <a:solidFill>
                          <a:schemeClr val="bg1"/>
                        </a:solidFill>
                        <a:effectLst/>
                        <a:latin typeface="+mn-lt"/>
                      </a:endParaRPr>
                    </a:p>
                  </a:txBody>
                  <a:tcPr marL="92839" marR="92839" marT="46412" marB="46412">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2700000" scaled="1"/>
                      <a:tileRect/>
                    </a:gradFill>
                  </a:tcPr>
                </a:tc>
                <a:extLst>
                  <a:ext uri="{0D108BD9-81ED-4DB2-BD59-A6C34878D82A}">
                    <a16:rowId xmlns:a16="http://schemas.microsoft.com/office/drawing/2014/main" val="10001"/>
                  </a:ext>
                </a:extLst>
              </a:tr>
              <a:tr h="336664">
                <a:tc>
                  <a:txBody>
                    <a:bodyPr/>
                    <a:lstStyle/>
                    <a:p>
                      <a:pPr rtl="0" fontAlgn="t">
                        <a:spcBef>
                          <a:spcPts val="0"/>
                        </a:spcBef>
                        <a:spcAft>
                          <a:spcPts val="0"/>
                        </a:spcAft>
                      </a:pPr>
                      <a:r>
                        <a:rPr lang="en-US" sz="1600" u="none" strike="noStrike" dirty="0">
                          <a:effectLst/>
                          <a:latin typeface="+mn-lt"/>
                        </a:rPr>
                        <a:t>Inbuilt Cameras </a:t>
                      </a:r>
                      <a:endParaRPr lang="en-US" sz="1600" dirty="0">
                        <a:effectLst/>
                        <a:latin typeface="+mn-lt"/>
                      </a:endParaRPr>
                    </a:p>
                  </a:txBody>
                  <a:tcPr marL="92839" marR="92839" marT="46412" marB="46412">
                    <a:solidFill>
                      <a:schemeClr val="bg1">
                        <a:lumMod val="95000"/>
                      </a:schemeClr>
                    </a:solidFill>
                  </a:tcPr>
                </a:tc>
                <a:tc>
                  <a:txBody>
                    <a:bodyPr/>
                    <a:lstStyle/>
                    <a:p>
                      <a:pPr algn="ctr" rtl="0" fontAlgn="t">
                        <a:spcBef>
                          <a:spcPts val="0"/>
                        </a:spcBef>
                        <a:spcAft>
                          <a:spcPts val="0"/>
                        </a:spcAft>
                      </a:pPr>
                      <a:r>
                        <a:rPr lang="en-US" sz="1600" u="none" strike="noStrike" dirty="0">
                          <a:effectLst/>
                          <a:latin typeface="+mn-lt"/>
                        </a:rPr>
                        <a:t>20</a:t>
                      </a:r>
                      <a:endParaRPr lang="en-US" sz="1600" dirty="0">
                        <a:effectLst/>
                        <a:latin typeface="+mn-lt"/>
                      </a:endParaRPr>
                    </a:p>
                  </a:txBody>
                  <a:tcPr marL="92839" marR="92839" marT="46412" marB="46412">
                    <a:solidFill>
                      <a:schemeClr val="bg1">
                        <a:lumMod val="95000"/>
                      </a:schemeClr>
                    </a:solidFill>
                  </a:tcPr>
                </a:tc>
                <a:tc>
                  <a:txBody>
                    <a:bodyPr/>
                    <a:lstStyle/>
                    <a:p>
                      <a:pPr algn="ctr" rtl="0" fontAlgn="t">
                        <a:spcBef>
                          <a:spcPts val="0"/>
                        </a:spcBef>
                        <a:spcAft>
                          <a:spcPts val="0"/>
                        </a:spcAft>
                      </a:pPr>
                      <a:r>
                        <a:rPr lang="en-US" sz="1600" u="none" strike="noStrike" dirty="0">
                          <a:effectLst/>
                          <a:latin typeface="+mn-lt"/>
                        </a:rPr>
                        <a:t>50</a:t>
                      </a:r>
                      <a:endParaRPr lang="en-US" sz="1600" dirty="0">
                        <a:effectLst/>
                        <a:latin typeface="+mn-lt"/>
                      </a:endParaRPr>
                    </a:p>
                  </a:txBody>
                  <a:tcPr marL="92839" marR="92839" marT="46412" marB="46412">
                    <a:solidFill>
                      <a:schemeClr val="bg1">
                        <a:lumMod val="95000"/>
                      </a:schemeClr>
                    </a:solidFill>
                  </a:tcPr>
                </a:tc>
                <a:tc>
                  <a:txBody>
                    <a:bodyPr/>
                    <a:lstStyle/>
                    <a:p>
                      <a:pPr algn="ctr" rtl="0" fontAlgn="t">
                        <a:spcBef>
                          <a:spcPts val="0"/>
                        </a:spcBef>
                        <a:spcAft>
                          <a:spcPts val="0"/>
                        </a:spcAft>
                      </a:pPr>
                      <a:r>
                        <a:rPr lang="en-US" sz="1600" u="none" strike="noStrike" dirty="0">
                          <a:effectLst/>
                          <a:latin typeface="+mn-lt"/>
                        </a:rPr>
                        <a:t>200</a:t>
                      </a:r>
                      <a:endParaRPr lang="en-US" sz="1600" dirty="0">
                        <a:effectLst/>
                        <a:latin typeface="+mn-lt"/>
                      </a:endParaRPr>
                    </a:p>
                  </a:txBody>
                  <a:tcPr marL="92839" marR="92839" marT="46412" marB="46412">
                    <a:solidFill>
                      <a:schemeClr val="bg1">
                        <a:lumMod val="95000"/>
                      </a:schemeClr>
                    </a:solidFill>
                  </a:tcPr>
                </a:tc>
                <a:extLst>
                  <a:ext uri="{0D108BD9-81ED-4DB2-BD59-A6C34878D82A}">
                    <a16:rowId xmlns:a16="http://schemas.microsoft.com/office/drawing/2014/main" val="10002"/>
                  </a:ext>
                </a:extLst>
              </a:tr>
              <a:tr h="336664">
                <a:tc>
                  <a:txBody>
                    <a:bodyPr/>
                    <a:lstStyle/>
                    <a:p>
                      <a:pPr rtl="0" fontAlgn="t">
                        <a:spcBef>
                          <a:spcPts val="0"/>
                        </a:spcBef>
                        <a:spcAft>
                          <a:spcPts val="0"/>
                        </a:spcAft>
                      </a:pPr>
                      <a:r>
                        <a:rPr lang="en-US" sz="1600" u="none" strike="noStrike" dirty="0">
                          <a:effectLst/>
                          <a:latin typeface="+mn-lt"/>
                        </a:rPr>
                        <a:t>Maximum Camera Supported </a:t>
                      </a:r>
                      <a:endParaRPr lang="en-US" sz="1600" dirty="0">
                        <a:effectLst/>
                        <a:latin typeface="+mn-lt"/>
                      </a:endParaRPr>
                    </a:p>
                  </a:txBody>
                  <a:tcPr marL="92839" marR="92839" marT="46412" marB="46412">
                    <a:solidFill>
                      <a:schemeClr val="bg1">
                        <a:lumMod val="95000"/>
                      </a:schemeClr>
                    </a:solidFill>
                  </a:tcPr>
                </a:tc>
                <a:tc>
                  <a:txBody>
                    <a:bodyPr/>
                    <a:lstStyle/>
                    <a:p>
                      <a:pPr algn="ctr" rtl="0" fontAlgn="t">
                        <a:spcBef>
                          <a:spcPts val="0"/>
                        </a:spcBef>
                        <a:spcAft>
                          <a:spcPts val="0"/>
                        </a:spcAft>
                      </a:pPr>
                      <a:r>
                        <a:rPr lang="en-US" sz="1600" u="none" strike="noStrike" dirty="0">
                          <a:effectLst/>
                          <a:latin typeface="+mn-lt"/>
                        </a:rPr>
                        <a:t>100</a:t>
                      </a:r>
                      <a:endParaRPr lang="en-US" sz="1600" dirty="0">
                        <a:effectLst/>
                        <a:latin typeface="+mn-lt"/>
                      </a:endParaRPr>
                    </a:p>
                  </a:txBody>
                  <a:tcPr marL="92839" marR="92839" marT="46412" marB="46412">
                    <a:solidFill>
                      <a:schemeClr val="bg1">
                        <a:lumMod val="95000"/>
                      </a:schemeClr>
                    </a:solidFill>
                  </a:tcPr>
                </a:tc>
                <a:tc>
                  <a:txBody>
                    <a:bodyPr/>
                    <a:lstStyle/>
                    <a:p>
                      <a:pPr algn="ctr" rtl="0" fontAlgn="t">
                        <a:spcBef>
                          <a:spcPts val="0"/>
                        </a:spcBef>
                        <a:spcAft>
                          <a:spcPts val="0"/>
                        </a:spcAft>
                      </a:pPr>
                      <a:r>
                        <a:rPr lang="en-US" sz="1600" u="none" strike="noStrike" dirty="0">
                          <a:effectLst/>
                          <a:latin typeface="+mn-lt"/>
                        </a:rPr>
                        <a:t>250</a:t>
                      </a:r>
                      <a:endParaRPr lang="en-US" sz="1600" dirty="0">
                        <a:effectLst/>
                        <a:latin typeface="+mn-lt"/>
                      </a:endParaRPr>
                    </a:p>
                  </a:txBody>
                  <a:tcPr marL="92839" marR="92839" marT="46412" marB="46412">
                    <a:solidFill>
                      <a:schemeClr val="bg1">
                        <a:lumMod val="95000"/>
                      </a:schemeClr>
                    </a:solidFill>
                  </a:tcPr>
                </a:tc>
                <a:tc>
                  <a:txBody>
                    <a:bodyPr/>
                    <a:lstStyle/>
                    <a:p>
                      <a:pPr algn="ctr" rtl="0" fontAlgn="t">
                        <a:spcBef>
                          <a:spcPts val="0"/>
                        </a:spcBef>
                        <a:spcAft>
                          <a:spcPts val="0"/>
                        </a:spcAft>
                      </a:pPr>
                      <a:r>
                        <a:rPr lang="en-US" sz="1600" u="none" strike="noStrike" dirty="0">
                          <a:effectLst/>
                          <a:latin typeface="+mn-lt"/>
                        </a:rPr>
                        <a:t>100000</a:t>
                      </a:r>
                      <a:endParaRPr lang="en-US" sz="1600" dirty="0">
                        <a:effectLst/>
                        <a:latin typeface="+mn-lt"/>
                      </a:endParaRPr>
                    </a:p>
                  </a:txBody>
                  <a:tcPr marL="92839" marR="92839" marT="46412" marB="46412">
                    <a:solidFill>
                      <a:schemeClr val="bg1">
                        <a:lumMod val="95000"/>
                      </a:schemeClr>
                    </a:solidFill>
                  </a:tcPr>
                </a:tc>
                <a:extLst>
                  <a:ext uri="{0D108BD9-81ED-4DB2-BD59-A6C34878D82A}">
                    <a16:rowId xmlns:a16="http://schemas.microsoft.com/office/drawing/2014/main" val="10003"/>
                  </a:ext>
                </a:extLst>
              </a:tr>
              <a:tr h="336664">
                <a:tc>
                  <a:txBody>
                    <a:bodyPr/>
                    <a:lstStyle/>
                    <a:p>
                      <a:pPr rtl="0" fontAlgn="t">
                        <a:spcBef>
                          <a:spcPts val="0"/>
                        </a:spcBef>
                        <a:spcAft>
                          <a:spcPts val="0"/>
                        </a:spcAft>
                      </a:pPr>
                      <a:r>
                        <a:rPr lang="en-US" sz="1600" u="none" strike="noStrike" dirty="0">
                          <a:effectLst/>
                          <a:latin typeface="+mn-lt"/>
                        </a:rPr>
                        <a:t>Inbuilt</a:t>
                      </a:r>
                      <a:r>
                        <a:rPr lang="en-US" sz="1600" u="none" strike="noStrike" baseline="0" dirty="0">
                          <a:effectLst/>
                          <a:latin typeface="+mn-lt"/>
                        </a:rPr>
                        <a:t> </a:t>
                      </a:r>
                      <a:r>
                        <a:rPr lang="en-US" sz="1600" u="none" strike="noStrike" dirty="0">
                          <a:effectLst/>
                          <a:latin typeface="+mn-lt"/>
                        </a:rPr>
                        <a:t>Simultaneous Users</a:t>
                      </a:r>
                      <a:endParaRPr lang="en-US" sz="1600" dirty="0">
                        <a:effectLst/>
                        <a:latin typeface="+mn-lt"/>
                      </a:endParaRPr>
                    </a:p>
                  </a:txBody>
                  <a:tcPr marL="92839" marR="92839" marT="46412" marB="46412">
                    <a:solidFill>
                      <a:schemeClr val="bg1">
                        <a:lumMod val="95000"/>
                      </a:schemeClr>
                    </a:solidFill>
                  </a:tcPr>
                </a:tc>
                <a:tc>
                  <a:txBody>
                    <a:bodyPr/>
                    <a:lstStyle/>
                    <a:p>
                      <a:pPr algn="ctr" rtl="0" fontAlgn="t">
                        <a:spcBef>
                          <a:spcPts val="0"/>
                        </a:spcBef>
                        <a:spcAft>
                          <a:spcPts val="0"/>
                        </a:spcAft>
                      </a:pPr>
                      <a:r>
                        <a:rPr lang="en-US" sz="1600" u="none" strike="noStrike" dirty="0">
                          <a:effectLst/>
                          <a:latin typeface="+mn-lt"/>
                        </a:rPr>
                        <a:t>2</a:t>
                      </a:r>
                      <a:endParaRPr lang="en-US" sz="1600" dirty="0">
                        <a:effectLst/>
                        <a:latin typeface="+mn-lt"/>
                      </a:endParaRPr>
                    </a:p>
                  </a:txBody>
                  <a:tcPr marL="92839" marR="92839" marT="46412" marB="46412">
                    <a:solidFill>
                      <a:schemeClr val="bg1">
                        <a:lumMod val="95000"/>
                      </a:schemeClr>
                    </a:solidFill>
                  </a:tcPr>
                </a:tc>
                <a:tc>
                  <a:txBody>
                    <a:bodyPr/>
                    <a:lstStyle/>
                    <a:p>
                      <a:pPr algn="ctr" rtl="0" fontAlgn="t">
                        <a:spcBef>
                          <a:spcPts val="0"/>
                        </a:spcBef>
                        <a:spcAft>
                          <a:spcPts val="0"/>
                        </a:spcAft>
                      </a:pPr>
                      <a:r>
                        <a:rPr lang="en-US" sz="1600" u="none" strike="noStrike" dirty="0">
                          <a:effectLst/>
                          <a:latin typeface="+mn-lt"/>
                        </a:rPr>
                        <a:t>5</a:t>
                      </a:r>
                      <a:endParaRPr lang="en-US" sz="1600" dirty="0">
                        <a:effectLst/>
                        <a:latin typeface="+mn-lt"/>
                      </a:endParaRPr>
                    </a:p>
                  </a:txBody>
                  <a:tcPr marL="92839" marR="92839" marT="46412" marB="46412">
                    <a:solidFill>
                      <a:schemeClr val="bg1">
                        <a:lumMod val="95000"/>
                      </a:schemeClr>
                    </a:solidFill>
                  </a:tcPr>
                </a:tc>
                <a:tc>
                  <a:txBody>
                    <a:bodyPr/>
                    <a:lstStyle/>
                    <a:p>
                      <a:pPr algn="ctr" rtl="0" fontAlgn="t">
                        <a:spcBef>
                          <a:spcPts val="0"/>
                        </a:spcBef>
                        <a:spcAft>
                          <a:spcPts val="0"/>
                        </a:spcAft>
                      </a:pPr>
                      <a:r>
                        <a:rPr lang="en-US" sz="1600" u="none" strike="noStrike" dirty="0">
                          <a:effectLst/>
                          <a:latin typeface="+mn-lt"/>
                        </a:rPr>
                        <a:t>5</a:t>
                      </a:r>
                      <a:endParaRPr lang="en-US" sz="1600" dirty="0">
                        <a:effectLst/>
                        <a:latin typeface="+mn-lt"/>
                      </a:endParaRPr>
                    </a:p>
                  </a:txBody>
                  <a:tcPr marL="92839" marR="92839" marT="46412" marB="46412">
                    <a:solidFill>
                      <a:schemeClr val="bg1">
                        <a:lumMod val="95000"/>
                      </a:schemeClr>
                    </a:solidFill>
                  </a:tcPr>
                </a:tc>
                <a:extLst>
                  <a:ext uri="{0D108BD9-81ED-4DB2-BD59-A6C34878D82A}">
                    <a16:rowId xmlns:a16="http://schemas.microsoft.com/office/drawing/2014/main" val="10004"/>
                  </a:ext>
                </a:extLst>
              </a:tr>
              <a:tr h="336664">
                <a:tc>
                  <a:txBody>
                    <a:bodyPr/>
                    <a:lstStyle/>
                    <a:p>
                      <a:pPr rtl="0" fontAlgn="t">
                        <a:spcBef>
                          <a:spcPts val="0"/>
                        </a:spcBef>
                        <a:spcAft>
                          <a:spcPts val="0"/>
                        </a:spcAft>
                      </a:pPr>
                      <a:r>
                        <a:rPr lang="en-US" sz="1600" u="none" strike="noStrike" dirty="0">
                          <a:effectLst/>
                          <a:latin typeface="+mn-lt"/>
                        </a:rPr>
                        <a:t>Maximum Simultaneous Users</a:t>
                      </a:r>
                      <a:endParaRPr lang="en-US" sz="1600" dirty="0">
                        <a:effectLst/>
                        <a:latin typeface="+mn-lt"/>
                      </a:endParaRPr>
                    </a:p>
                  </a:txBody>
                  <a:tcPr marL="92839" marR="92839" marT="46412" marB="46412">
                    <a:solidFill>
                      <a:schemeClr val="bg1">
                        <a:lumMod val="95000"/>
                      </a:schemeClr>
                    </a:solidFill>
                  </a:tcPr>
                </a:tc>
                <a:tc>
                  <a:txBody>
                    <a:bodyPr/>
                    <a:lstStyle/>
                    <a:p>
                      <a:pPr algn="ctr" rtl="0" fontAlgn="t">
                        <a:spcBef>
                          <a:spcPts val="0"/>
                        </a:spcBef>
                        <a:spcAft>
                          <a:spcPts val="0"/>
                        </a:spcAft>
                      </a:pPr>
                      <a:r>
                        <a:rPr lang="en-US" sz="1600" u="none" strike="noStrike" dirty="0">
                          <a:effectLst/>
                          <a:latin typeface="+mn-lt"/>
                        </a:rPr>
                        <a:t>1000</a:t>
                      </a:r>
                      <a:endParaRPr lang="en-US" sz="1600" dirty="0">
                        <a:effectLst/>
                        <a:latin typeface="+mn-lt"/>
                      </a:endParaRPr>
                    </a:p>
                  </a:txBody>
                  <a:tcPr marL="92839" marR="92839" marT="46412" marB="46412">
                    <a:solidFill>
                      <a:schemeClr val="bg1">
                        <a:lumMod val="95000"/>
                      </a:schemeClr>
                    </a:solidFill>
                  </a:tcPr>
                </a:tc>
                <a:tc>
                  <a:txBody>
                    <a:bodyPr/>
                    <a:lstStyle/>
                    <a:p>
                      <a:pPr algn="ctr" rtl="0" fontAlgn="t">
                        <a:spcBef>
                          <a:spcPts val="0"/>
                        </a:spcBef>
                        <a:spcAft>
                          <a:spcPts val="0"/>
                        </a:spcAft>
                      </a:pPr>
                      <a:r>
                        <a:rPr lang="en-US" sz="1600" u="none" strike="noStrike" dirty="0">
                          <a:effectLst/>
                          <a:latin typeface="+mn-lt"/>
                        </a:rPr>
                        <a:t>1000</a:t>
                      </a:r>
                      <a:endParaRPr lang="en-US" sz="1600" dirty="0">
                        <a:effectLst/>
                        <a:latin typeface="+mn-lt"/>
                      </a:endParaRPr>
                    </a:p>
                  </a:txBody>
                  <a:tcPr marL="92839" marR="92839" marT="46412" marB="46412">
                    <a:solidFill>
                      <a:schemeClr val="bg1">
                        <a:lumMod val="95000"/>
                      </a:schemeClr>
                    </a:solidFill>
                  </a:tcPr>
                </a:tc>
                <a:tc>
                  <a:txBody>
                    <a:bodyPr/>
                    <a:lstStyle/>
                    <a:p>
                      <a:pPr algn="ctr" rtl="0" fontAlgn="t">
                        <a:spcBef>
                          <a:spcPts val="0"/>
                        </a:spcBef>
                        <a:spcAft>
                          <a:spcPts val="0"/>
                        </a:spcAft>
                      </a:pPr>
                      <a:r>
                        <a:rPr lang="en-US" sz="1600" u="none" strike="noStrike" dirty="0">
                          <a:effectLst/>
                          <a:latin typeface="+mn-lt"/>
                        </a:rPr>
                        <a:t>1000</a:t>
                      </a:r>
                      <a:endParaRPr lang="en-US" sz="1600" dirty="0">
                        <a:effectLst/>
                        <a:latin typeface="+mn-lt"/>
                      </a:endParaRPr>
                    </a:p>
                  </a:txBody>
                  <a:tcPr marL="92839" marR="92839" marT="46412" marB="46412">
                    <a:solidFill>
                      <a:schemeClr val="bg1">
                        <a:lumMod val="95000"/>
                      </a:schemeClr>
                    </a:solidFill>
                  </a:tcPr>
                </a:tc>
                <a:extLst>
                  <a:ext uri="{0D108BD9-81ED-4DB2-BD59-A6C34878D82A}">
                    <a16:rowId xmlns:a16="http://schemas.microsoft.com/office/drawing/2014/main" val="10005"/>
                  </a:ext>
                </a:extLst>
              </a:tr>
              <a:tr h="336664">
                <a:tc>
                  <a:txBody>
                    <a:bodyPr/>
                    <a:lstStyle/>
                    <a:p>
                      <a:pPr rtl="0" fontAlgn="t">
                        <a:spcBef>
                          <a:spcPts val="0"/>
                        </a:spcBef>
                        <a:spcAft>
                          <a:spcPts val="0"/>
                        </a:spcAft>
                      </a:pPr>
                      <a:r>
                        <a:rPr lang="en-US" sz="1600" u="none" strike="noStrike" dirty="0">
                          <a:effectLst/>
                          <a:latin typeface="+mn-lt"/>
                        </a:rPr>
                        <a:t>Maximum Number of Cameras per Server</a:t>
                      </a:r>
                      <a:endParaRPr lang="en-US" sz="1600" dirty="0">
                        <a:effectLst/>
                        <a:latin typeface="+mn-lt"/>
                      </a:endParaRPr>
                    </a:p>
                  </a:txBody>
                  <a:tcPr marL="92839" marR="92839" marT="46412" marB="46412">
                    <a:solidFill>
                      <a:schemeClr val="bg1">
                        <a:lumMod val="95000"/>
                      </a:schemeClr>
                    </a:solidFill>
                  </a:tcPr>
                </a:tc>
                <a:tc>
                  <a:txBody>
                    <a:bodyPr/>
                    <a:lstStyle/>
                    <a:p>
                      <a:pPr algn="ctr" rtl="0" fontAlgn="t">
                        <a:spcBef>
                          <a:spcPts val="0"/>
                        </a:spcBef>
                        <a:spcAft>
                          <a:spcPts val="0"/>
                        </a:spcAft>
                      </a:pPr>
                      <a:r>
                        <a:rPr lang="en-US" sz="1600" u="none" strike="noStrike" dirty="0">
                          <a:effectLst/>
                          <a:latin typeface="+mn-lt"/>
                        </a:rPr>
                        <a:t>255</a:t>
                      </a:r>
                      <a:endParaRPr lang="en-US" sz="1600" dirty="0">
                        <a:effectLst/>
                        <a:latin typeface="+mn-lt"/>
                      </a:endParaRPr>
                    </a:p>
                  </a:txBody>
                  <a:tcPr marL="92839" marR="92839" marT="46412" marB="46412">
                    <a:solidFill>
                      <a:schemeClr val="bg1">
                        <a:lumMod val="95000"/>
                      </a:schemeClr>
                    </a:solidFill>
                  </a:tcPr>
                </a:tc>
                <a:tc>
                  <a:txBody>
                    <a:bodyPr/>
                    <a:lstStyle/>
                    <a:p>
                      <a:pPr algn="ctr" rtl="0" fontAlgn="t">
                        <a:spcBef>
                          <a:spcPts val="0"/>
                        </a:spcBef>
                        <a:spcAft>
                          <a:spcPts val="0"/>
                        </a:spcAft>
                      </a:pPr>
                      <a:r>
                        <a:rPr lang="en-US" sz="1600" u="none" strike="noStrike" dirty="0">
                          <a:effectLst/>
                          <a:latin typeface="+mn-lt"/>
                        </a:rPr>
                        <a:t>255</a:t>
                      </a:r>
                      <a:endParaRPr lang="en-US" sz="1600" dirty="0">
                        <a:effectLst/>
                        <a:latin typeface="+mn-lt"/>
                      </a:endParaRPr>
                    </a:p>
                  </a:txBody>
                  <a:tcPr marL="92839" marR="92839" marT="46412" marB="46412">
                    <a:solidFill>
                      <a:schemeClr val="bg1">
                        <a:lumMod val="95000"/>
                      </a:schemeClr>
                    </a:solidFill>
                  </a:tcPr>
                </a:tc>
                <a:tc>
                  <a:txBody>
                    <a:bodyPr/>
                    <a:lstStyle/>
                    <a:p>
                      <a:pPr algn="ctr" rtl="0" fontAlgn="t">
                        <a:spcBef>
                          <a:spcPts val="0"/>
                        </a:spcBef>
                        <a:spcAft>
                          <a:spcPts val="0"/>
                        </a:spcAft>
                      </a:pPr>
                      <a:r>
                        <a:rPr lang="en-US" sz="1600" u="none" strike="noStrike" dirty="0">
                          <a:effectLst/>
                          <a:latin typeface="+mn-lt"/>
                        </a:rPr>
                        <a:t>255</a:t>
                      </a:r>
                      <a:endParaRPr lang="en-US" sz="1600" dirty="0">
                        <a:effectLst/>
                        <a:latin typeface="+mn-lt"/>
                      </a:endParaRPr>
                    </a:p>
                  </a:txBody>
                  <a:tcPr marL="92839" marR="92839" marT="46412" marB="46412">
                    <a:solidFill>
                      <a:schemeClr val="bg1">
                        <a:lumMod val="95000"/>
                      </a:schemeClr>
                    </a:solidFill>
                  </a:tcPr>
                </a:tc>
                <a:extLst>
                  <a:ext uri="{0D108BD9-81ED-4DB2-BD59-A6C34878D82A}">
                    <a16:rowId xmlns:a16="http://schemas.microsoft.com/office/drawing/2014/main" val="10006"/>
                  </a:ext>
                </a:extLst>
              </a:tr>
              <a:tr h="336664">
                <a:tc>
                  <a:txBody>
                    <a:bodyPr/>
                    <a:lstStyle/>
                    <a:p>
                      <a:pPr rtl="0" fontAlgn="t">
                        <a:spcBef>
                          <a:spcPts val="0"/>
                        </a:spcBef>
                        <a:spcAft>
                          <a:spcPts val="0"/>
                        </a:spcAft>
                      </a:pPr>
                      <a:r>
                        <a:rPr lang="en-US" sz="1600" u="none" strike="noStrike" dirty="0">
                          <a:effectLst/>
                          <a:latin typeface="+mn-lt"/>
                        </a:rPr>
                        <a:t>Devices per Management Server</a:t>
                      </a:r>
                      <a:endParaRPr lang="en-US" sz="1600" dirty="0">
                        <a:effectLst/>
                        <a:latin typeface="+mn-lt"/>
                      </a:endParaRPr>
                    </a:p>
                  </a:txBody>
                  <a:tcPr marL="92839" marR="92839" marT="46412" marB="46412">
                    <a:solidFill>
                      <a:schemeClr val="bg1">
                        <a:lumMod val="95000"/>
                      </a:schemeClr>
                    </a:solidFill>
                  </a:tcPr>
                </a:tc>
                <a:tc>
                  <a:txBody>
                    <a:bodyPr/>
                    <a:lstStyle/>
                    <a:p>
                      <a:pPr algn="ctr" rtl="0" fontAlgn="t">
                        <a:spcBef>
                          <a:spcPts val="0"/>
                        </a:spcBef>
                        <a:spcAft>
                          <a:spcPts val="0"/>
                        </a:spcAft>
                      </a:pPr>
                      <a:r>
                        <a:rPr lang="en-US" sz="1600" u="none" strike="noStrike" dirty="0">
                          <a:effectLst/>
                          <a:latin typeface="+mn-lt"/>
                        </a:rPr>
                        <a:t>10000</a:t>
                      </a:r>
                      <a:endParaRPr lang="en-US" sz="1600" dirty="0">
                        <a:effectLst/>
                        <a:latin typeface="+mn-lt"/>
                      </a:endParaRPr>
                    </a:p>
                  </a:txBody>
                  <a:tcPr marL="92839" marR="92839" marT="46412" marB="46412">
                    <a:solidFill>
                      <a:schemeClr val="bg1">
                        <a:lumMod val="95000"/>
                      </a:schemeClr>
                    </a:solidFill>
                  </a:tcPr>
                </a:tc>
                <a:tc>
                  <a:txBody>
                    <a:bodyPr/>
                    <a:lstStyle/>
                    <a:p>
                      <a:pPr algn="ctr" rtl="0" fontAlgn="t">
                        <a:spcBef>
                          <a:spcPts val="0"/>
                        </a:spcBef>
                        <a:spcAft>
                          <a:spcPts val="0"/>
                        </a:spcAft>
                      </a:pPr>
                      <a:r>
                        <a:rPr lang="en-US" sz="1600" u="none" strike="noStrike" dirty="0">
                          <a:effectLst/>
                          <a:latin typeface="+mn-lt"/>
                        </a:rPr>
                        <a:t>10000</a:t>
                      </a:r>
                      <a:endParaRPr lang="en-US" sz="1600" dirty="0">
                        <a:effectLst/>
                        <a:latin typeface="+mn-lt"/>
                      </a:endParaRPr>
                    </a:p>
                  </a:txBody>
                  <a:tcPr marL="92839" marR="92839" marT="46412" marB="46412">
                    <a:solidFill>
                      <a:schemeClr val="bg1">
                        <a:lumMod val="95000"/>
                      </a:schemeClr>
                    </a:solidFill>
                  </a:tcPr>
                </a:tc>
                <a:tc>
                  <a:txBody>
                    <a:bodyPr/>
                    <a:lstStyle/>
                    <a:p>
                      <a:pPr algn="ctr" rtl="0" fontAlgn="t">
                        <a:spcBef>
                          <a:spcPts val="0"/>
                        </a:spcBef>
                        <a:spcAft>
                          <a:spcPts val="0"/>
                        </a:spcAft>
                      </a:pPr>
                      <a:r>
                        <a:rPr lang="en-US" sz="1600" u="none" strike="noStrike" dirty="0">
                          <a:effectLst/>
                          <a:latin typeface="+mn-lt"/>
                        </a:rPr>
                        <a:t>10000</a:t>
                      </a:r>
                      <a:endParaRPr lang="en-US" sz="1600" dirty="0">
                        <a:effectLst/>
                        <a:latin typeface="+mn-lt"/>
                      </a:endParaRPr>
                    </a:p>
                  </a:txBody>
                  <a:tcPr marL="92839" marR="92839" marT="46412" marB="46412">
                    <a:solidFill>
                      <a:schemeClr val="bg1">
                        <a:lumMod val="95000"/>
                      </a:schemeClr>
                    </a:solidFill>
                  </a:tcPr>
                </a:tc>
                <a:extLst>
                  <a:ext uri="{0D108BD9-81ED-4DB2-BD59-A6C34878D82A}">
                    <a16:rowId xmlns:a16="http://schemas.microsoft.com/office/drawing/2014/main" val="10007"/>
                  </a:ext>
                </a:extLst>
              </a:tr>
            </a:tbl>
          </a:graphicData>
        </a:graphic>
      </p:graphicFrame>
      <p:graphicFrame>
        <p:nvGraphicFramePr>
          <p:cNvPr id="33" name="Table 32"/>
          <p:cNvGraphicFramePr>
            <a:graphicFrameLocks noGrp="1"/>
          </p:cNvGraphicFramePr>
          <p:nvPr>
            <p:extLst/>
          </p:nvPr>
        </p:nvGraphicFramePr>
        <p:xfrm>
          <a:off x="304912" y="4648200"/>
          <a:ext cx="8458198" cy="917240"/>
        </p:xfrm>
        <a:graphic>
          <a:graphicData uri="http://schemas.openxmlformats.org/drawingml/2006/table">
            <a:tbl>
              <a:tblPr>
                <a:tableStyleId>{00A15C55-8517-42AA-B614-E9B94910E393}</a:tableStyleId>
              </a:tblPr>
              <a:tblGrid>
                <a:gridCol w="2388206">
                  <a:extLst>
                    <a:ext uri="{9D8B030D-6E8A-4147-A177-3AD203B41FA5}">
                      <a16:colId xmlns:a16="http://schemas.microsoft.com/office/drawing/2014/main" val="547632847"/>
                    </a:ext>
                  </a:extLst>
                </a:gridCol>
                <a:gridCol w="1421682">
                  <a:extLst>
                    <a:ext uri="{9D8B030D-6E8A-4147-A177-3AD203B41FA5}">
                      <a16:colId xmlns:a16="http://schemas.microsoft.com/office/drawing/2014/main" val="2256577576"/>
                    </a:ext>
                  </a:extLst>
                </a:gridCol>
                <a:gridCol w="2133600">
                  <a:extLst>
                    <a:ext uri="{9D8B030D-6E8A-4147-A177-3AD203B41FA5}">
                      <a16:colId xmlns:a16="http://schemas.microsoft.com/office/drawing/2014/main" val="239483816"/>
                    </a:ext>
                  </a:extLst>
                </a:gridCol>
                <a:gridCol w="1064758">
                  <a:extLst>
                    <a:ext uri="{9D8B030D-6E8A-4147-A177-3AD203B41FA5}">
                      <a16:colId xmlns:a16="http://schemas.microsoft.com/office/drawing/2014/main" val="908388095"/>
                    </a:ext>
                  </a:extLst>
                </a:gridCol>
                <a:gridCol w="1449952">
                  <a:extLst>
                    <a:ext uri="{9D8B030D-6E8A-4147-A177-3AD203B41FA5}">
                      <a16:colId xmlns:a16="http://schemas.microsoft.com/office/drawing/2014/main" val="2849907930"/>
                    </a:ext>
                  </a:extLst>
                </a:gridCol>
              </a:tblGrid>
              <a:tr h="336700">
                <a:tc gridSpan="5">
                  <a:txBody>
                    <a:bodyPr/>
                    <a:lstStyle/>
                    <a:p>
                      <a:pPr algn="l" rtl="0" fontAlgn="t">
                        <a:spcBef>
                          <a:spcPts val="0"/>
                        </a:spcBef>
                        <a:spcAft>
                          <a:spcPts val="0"/>
                        </a:spcAft>
                      </a:pPr>
                      <a:r>
                        <a:rPr lang="en-US" sz="1600" b="1" u="none" strike="noStrike" kern="1200" dirty="0">
                          <a:solidFill>
                            <a:schemeClr val="dk1"/>
                          </a:solidFill>
                          <a:effectLst/>
                          <a:latin typeface="+mn-lt"/>
                          <a:ea typeface="+mn-ea"/>
                          <a:cs typeface="+mn-cs"/>
                        </a:rPr>
                        <a:t>SAMAS MODULES</a:t>
                      </a:r>
                    </a:p>
                  </a:txBody>
                  <a:tcPr marL="92837" marR="92837" marT="46430" marB="46430">
                    <a:solidFill>
                      <a:schemeClr val="bg1">
                        <a:lumMod val="95000"/>
                      </a:schemeClr>
                    </a:solidFill>
                  </a:tcPr>
                </a:tc>
                <a:tc hMerge="1">
                  <a:txBody>
                    <a:bodyPr/>
                    <a:lstStyle/>
                    <a:p>
                      <a:endParaRPr lang="en-US"/>
                    </a:p>
                  </a:txBody>
                  <a:tcPr/>
                </a:tc>
                <a:tc hMerge="1">
                  <a:txBody>
                    <a:bodyPr/>
                    <a:lstStyle/>
                    <a:p>
                      <a:pPr algn="ctr" rtl="0" fontAlgn="t">
                        <a:spcBef>
                          <a:spcPts val="0"/>
                        </a:spcBef>
                        <a:spcAft>
                          <a:spcPts val="0"/>
                        </a:spcAft>
                      </a:pPr>
                      <a:endParaRPr lang="en-US" sz="1600" dirty="0">
                        <a:effectLst/>
                        <a:latin typeface="+mj-lt"/>
                      </a:endParaRPr>
                    </a:p>
                  </a:txBody>
                  <a:tcPr marL="92838" marR="92838" marT="46416" marB="46416">
                    <a:solidFill>
                      <a:schemeClr val="bg1">
                        <a:lumMod val="95000"/>
                      </a:schemeClr>
                    </a:solidFill>
                  </a:tcPr>
                </a:tc>
                <a:tc hMerge="1">
                  <a:txBody>
                    <a:bodyPr/>
                    <a:lstStyle/>
                    <a:p>
                      <a:pPr algn="ctr" rtl="0" fontAlgn="t">
                        <a:spcBef>
                          <a:spcPts val="0"/>
                        </a:spcBef>
                        <a:spcAft>
                          <a:spcPts val="0"/>
                        </a:spcAft>
                      </a:pPr>
                      <a:endParaRPr lang="en-US" sz="1600" dirty="0">
                        <a:effectLst/>
                        <a:latin typeface="+mj-lt"/>
                      </a:endParaRPr>
                    </a:p>
                  </a:txBody>
                  <a:tcPr marL="92838" marR="92838" marT="46416" marB="46416">
                    <a:solidFill>
                      <a:schemeClr val="bg1">
                        <a:lumMod val="95000"/>
                      </a:schemeClr>
                    </a:solidFill>
                  </a:tcPr>
                </a:tc>
                <a:tc hMerge="1">
                  <a:txBody>
                    <a:bodyPr/>
                    <a:lstStyle/>
                    <a:p>
                      <a:pPr algn="ctr" rtl="0" fontAlgn="t">
                        <a:spcBef>
                          <a:spcPts val="0"/>
                        </a:spcBef>
                        <a:spcAft>
                          <a:spcPts val="0"/>
                        </a:spcAft>
                      </a:pPr>
                      <a:endParaRPr lang="en-US" sz="1600" dirty="0">
                        <a:effectLst/>
                        <a:latin typeface="+mj-lt"/>
                      </a:endParaRPr>
                    </a:p>
                  </a:txBody>
                  <a:tcPr marL="92838" marR="92838" marT="46416" marB="46416">
                    <a:solidFill>
                      <a:schemeClr val="bg1">
                        <a:lumMod val="95000"/>
                      </a:schemeClr>
                    </a:solidFill>
                  </a:tcPr>
                </a:tc>
                <a:extLst>
                  <a:ext uri="{0D108BD9-81ED-4DB2-BD59-A6C34878D82A}">
                    <a16:rowId xmlns:a16="http://schemas.microsoft.com/office/drawing/2014/main" val="3601774650"/>
                  </a:ext>
                </a:extLst>
              </a:tr>
              <a:tr h="580540">
                <a:tc>
                  <a:txBody>
                    <a:bodyPr/>
                    <a:lstStyle/>
                    <a:p>
                      <a:pPr algn="ctr" rtl="0" fontAlgn="t">
                        <a:spcBef>
                          <a:spcPts val="0"/>
                        </a:spcBef>
                        <a:spcAft>
                          <a:spcPts val="0"/>
                        </a:spcAft>
                      </a:pPr>
                      <a:r>
                        <a:rPr lang="en-US" sz="1600" dirty="0">
                          <a:effectLst/>
                          <a:latin typeface="+mj-lt"/>
                        </a:rPr>
                        <a:t>1. Intelligent</a:t>
                      </a:r>
                      <a:r>
                        <a:rPr lang="en-US" sz="1600" baseline="0" dirty="0">
                          <a:effectLst/>
                          <a:latin typeface="+mj-lt"/>
                        </a:rPr>
                        <a:t> Video Analytics</a:t>
                      </a:r>
                      <a:endParaRPr lang="en-US" sz="1600" dirty="0">
                        <a:effectLst/>
                        <a:latin typeface="+mj-lt"/>
                      </a:endParaRPr>
                    </a:p>
                  </a:txBody>
                  <a:tcPr marL="92837" marR="92837" marT="46430" marB="46430">
                    <a:solidFill>
                      <a:schemeClr val="bg1">
                        <a:lumMod val="95000"/>
                      </a:schemeClr>
                    </a:solidFill>
                  </a:tcPr>
                </a:tc>
                <a:tc>
                  <a:txBody>
                    <a:bodyPr/>
                    <a:lstStyle/>
                    <a:p>
                      <a:pPr algn="ctr" rtl="0" fontAlgn="t">
                        <a:spcBef>
                          <a:spcPts val="0"/>
                        </a:spcBef>
                        <a:spcAft>
                          <a:spcPts val="0"/>
                        </a:spcAft>
                      </a:pPr>
                      <a:r>
                        <a:rPr lang="en-US" sz="1600" dirty="0">
                          <a:effectLst/>
                          <a:latin typeface="+mj-lt"/>
                        </a:rPr>
                        <a:t>2. Multi display</a:t>
                      </a:r>
                    </a:p>
                  </a:txBody>
                  <a:tcPr marL="92837" marR="92837" marT="46430" marB="46430">
                    <a:solidFill>
                      <a:schemeClr val="bg1">
                        <a:lumMod val="95000"/>
                      </a:schemeClr>
                    </a:solidFill>
                  </a:tcPr>
                </a:tc>
                <a:tc>
                  <a:txBody>
                    <a:bodyPr/>
                    <a:lstStyle/>
                    <a:p>
                      <a:pPr algn="ctr" rtl="0" fontAlgn="t">
                        <a:spcBef>
                          <a:spcPts val="0"/>
                        </a:spcBef>
                        <a:spcAft>
                          <a:spcPts val="0"/>
                        </a:spcAft>
                      </a:pPr>
                      <a:r>
                        <a:rPr lang="en-US" sz="1600" dirty="0">
                          <a:effectLst/>
                          <a:latin typeface="+mj-lt"/>
                        </a:rPr>
                        <a:t>3. Parking Management</a:t>
                      </a:r>
                    </a:p>
                  </a:txBody>
                  <a:tcPr marL="92837" marR="92837" marT="46430" marB="46430">
                    <a:solidFill>
                      <a:schemeClr val="bg1">
                        <a:lumMod val="95000"/>
                      </a:schemeClr>
                    </a:solidFill>
                  </a:tcPr>
                </a:tc>
                <a:tc gridSpan="2">
                  <a:txBody>
                    <a:bodyPr/>
                    <a:lstStyle/>
                    <a:p>
                      <a:pPr algn="ctr" rtl="0" fontAlgn="t">
                        <a:spcBef>
                          <a:spcPts val="0"/>
                        </a:spcBef>
                        <a:spcAft>
                          <a:spcPts val="0"/>
                        </a:spcAft>
                      </a:pPr>
                      <a:r>
                        <a:rPr lang="en-US" sz="1600" dirty="0">
                          <a:effectLst/>
                          <a:latin typeface="+mj-lt"/>
                        </a:rPr>
                        <a:t>4. Access </a:t>
                      </a:r>
                    </a:p>
                    <a:p>
                      <a:pPr algn="ctr" rtl="0" fontAlgn="t">
                        <a:spcBef>
                          <a:spcPts val="0"/>
                        </a:spcBef>
                        <a:spcAft>
                          <a:spcPts val="0"/>
                        </a:spcAft>
                      </a:pPr>
                      <a:r>
                        <a:rPr lang="en-US" sz="1600" dirty="0">
                          <a:effectLst/>
                          <a:latin typeface="+mj-lt"/>
                        </a:rPr>
                        <a:t>Control Integration</a:t>
                      </a:r>
                    </a:p>
                  </a:txBody>
                  <a:tcPr marL="92837" marR="92837" marT="46430" marB="46430">
                    <a:solidFill>
                      <a:schemeClr val="bg1">
                        <a:lumMod val="95000"/>
                      </a:schemeClr>
                    </a:solidFill>
                  </a:tcPr>
                </a:tc>
                <a:tc hMerge="1">
                  <a:txBody>
                    <a:bodyPr/>
                    <a:lstStyle/>
                    <a:p>
                      <a:pPr algn="ctr" rtl="0" fontAlgn="t">
                        <a:spcBef>
                          <a:spcPts val="0"/>
                        </a:spcBef>
                        <a:spcAft>
                          <a:spcPts val="0"/>
                        </a:spcAft>
                      </a:pPr>
                      <a:endParaRPr lang="en-US" sz="1600" dirty="0">
                        <a:effectLst/>
                        <a:latin typeface="+mj-lt"/>
                      </a:endParaRPr>
                    </a:p>
                  </a:txBody>
                  <a:tcPr marL="92838" marR="92838" marT="46416" marB="46416">
                    <a:solidFill>
                      <a:schemeClr val="bg1">
                        <a:lumMod val="95000"/>
                      </a:schemeClr>
                    </a:solidFill>
                  </a:tcPr>
                </a:tc>
                <a:extLst>
                  <a:ext uri="{0D108BD9-81ED-4DB2-BD59-A6C34878D82A}">
                    <a16:rowId xmlns:a16="http://schemas.microsoft.com/office/drawing/2014/main" val="4287325129"/>
                  </a:ext>
                </a:extLst>
              </a:tr>
            </a:tbl>
          </a:graphicData>
        </a:graphic>
      </p:graphicFrame>
      <p:sp>
        <p:nvSpPr>
          <p:cNvPr id="8" name="Shape 162"/>
          <p:cNvSpPr txBox="1">
            <a:spLocks/>
          </p:cNvSpPr>
          <p:nvPr/>
        </p:nvSpPr>
        <p:spPr>
          <a:xfrm>
            <a:off x="457200" y="609600"/>
            <a:ext cx="304800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SAMAS VARIANTS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3149217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NETWORK VIDEO RECORDERS VARIANTS</a:t>
            </a:r>
          </a:p>
        </p:txBody>
      </p:sp>
      <p:grpSp>
        <p:nvGrpSpPr>
          <p:cNvPr id="5" name="Group 4"/>
          <p:cNvGrpSpPr/>
          <p:nvPr/>
        </p:nvGrpSpPr>
        <p:grpSpPr>
          <a:xfrm>
            <a:off x="533400" y="2155480"/>
            <a:ext cx="6400800" cy="1931505"/>
            <a:chOff x="152400" y="514350"/>
            <a:chExt cx="8001000" cy="2514601"/>
          </a:xfrm>
        </p:grpSpPr>
        <p:sp>
          <p:nvSpPr>
            <p:cNvPr id="6" name="Rectangle 5"/>
            <p:cNvSpPr/>
            <p:nvPr/>
          </p:nvSpPr>
          <p:spPr>
            <a:xfrm>
              <a:off x="3105150" y="2005013"/>
              <a:ext cx="1479550" cy="314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ysClr val="windowText" lastClr="000000"/>
                  </a:solidFill>
                </a:rPr>
                <a:t>NVR64P</a:t>
              </a:r>
            </a:p>
            <a:p>
              <a:pPr algn="ctr">
                <a:defRPr/>
              </a:pPr>
              <a:r>
                <a:rPr lang="en-US" sz="1400" b="1" dirty="0">
                  <a:solidFill>
                    <a:sysClr val="windowText" lastClr="000000"/>
                  </a:solidFill>
                </a:rPr>
                <a:t>Rear</a:t>
              </a:r>
            </a:p>
          </p:txBody>
        </p:sp>
        <p:sp>
          <p:nvSpPr>
            <p:cNvPr id="7" name="Rectangle 6"/>
            <p:cNvSpPr/>
            <p:nvPr/>
          </p:nvSpPr>
          <p:spPr>
            <a:xfrm>
              <a:off x="5886450" y="2005013"/>
              <a:ext cx="1479550" cy="314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ysClr val="windowText" lastClr="000000"/>
                  </a:solidFill>
                </a:rPr>
                <a:t>NVR64P</a:t>
              </a:r>
            </a:p>
            <a:p>
              <a:pPr algn="ctr">
                <a:defRPr/>
              </a:pPr>
              <a:r>
                <a:rPr lang="en-US" sz="1400" b="1" dirty="0">
                  <a:solidFill>
                    <a:sysClr val="windowText" lastClr="000000"/>
                  </a:solidFill>
                </a:rPr>
                <a:t>Front</a:t>
              </a:r>
            </a:p>
          </p:txBody>
        </p:sp>
        <p:sp>
          <p:nvSpPr>
            <p:cNvPr id="9" name="Rectangle 8"/>
            <p:cNvSpPr/>
            <p:nvPr/>
          </p:nvSpPr>
          <p:spPr>
            <a:xfrm>
              <a:off x="3028950" y="696044"/>
              <a:ext cx="1479550" cy="314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ysClr val="windowText" lastClr="000000"/>
                  </a:solidFill>
                </a:rPr>
                <a:t>NVR8S</a:t>
              </a:r>
            </a:p>
            <a:p>
              <a:pPr algn="ctr">
                <a:defRPr/>
              </a:pPr>
              <a:r>
                <a:rPr lang="en-US" sz="1400" b="1" dirty="0">
                  <a:solidFill>
                    <a:sysClr val="windowText" lastClr="000000"/>
                  </a:solidFill>
                </a:rPr>
                <a:t>Rear</a:t>
              </a:r>
            </a:p>
          </p:txBody>
        </p:sp>
        <p:sp>
          <p:nvSpPr>
            <p:cNvPr id="10" name="Rectangle 9"/>
            <p:cNvSpPr/>
            <p:nvPr/>
          </p:nvSpPr>
          <p:spPr>
            <a:xfrm>
              <a:off x="5810250" y="696044"/>
              <a:ext cx="1479550" cy="314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ysClr val="windowText" lastClr="000000"/>
                  </a:solidFill>
                </a:rPr>
                <a:t>NVR8S</a:t>
              </a:r>
            </a:p>
            <a:p>
              <a:pPr algn="ctr">
                <a:defRPr/>
              </a:pPr>
              <a:r>
                <a:rPr lang="en-US" sz="1400" b="1" dirty="0">
                  <a:solidFill>
                    <a:sysClr val="windowText" lastClr="000000"/>
                  </a:solidFill>
                </a:rPr>
                <a:t>Front</a:t>
              </a:r>
            </a:p>
          </p:txBody>
        </p:sp>
        <p:sp>
          <p:nvSpPr>
            <p:cNvPr id="11" name="Flowchart: Process 28"/>
            <p:cNvSpPr>
              <a:spLocks noChangeArrowheads="1"/>
            </p:cNvSpPr>
            <p:nvPr/>
          </p:nvSpPr>
          <p:spPr bwMode="auto">
            <a:xfrm>
              <a:off x="152400" y="514350"/>
              <a:ext cx="1905000" cy="1295400"/>
            </a:xfrm>
            <a:prstGeom prst="flowChartProcess">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0" scaled="1"/>
              <a:tileRect/>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buFont typeface="Arial" panose="020B0604020202020204" pitchFamily="34" charset="0"/>
                <a:buNone/>
              </a:pPr>
              <a:r>
                <a:rPr lang="en-US" altLang="en-US" sz="1400" b="1" dirty="0">
                  <a:solidFill>
                    <a:schemeClr val="bg1"/>
                  </a:solidFill>
                  <a:latin typeface="Calibri" panose="020F0502020204030204" pitchFamily="34" charset="0"/>
                </a:rPr>
                <a:t>NVR Standard</a:t>
              </a:r>
              <a:endParaRPr lang="en-US" altLang="en-US" sz="1400" dirty="0">
                <a:solidFill>
                  <a:schemeClr val="bg1"/>
                </a:solidFill>
                <a:latin typeface="Calibri" panose="020F0502020204030204" pitchFamily="34" charset="0"/>
              </a:endParaRPr>
            </a:p>
            <a:p>
              <a:pPr>
                <a:buFont typeface="Arial" panose="020B0604020202020204" pitchFamily="34" charset="0"/>
                <a:buNone/>
              </a:pPr>
              <a:r>
                <a:rPr lang="en-US" altLang="en-US" sz="1400" dirty="0">
                  <a:solidFill>
                    <a:schemeClr val="bg1"/>
                  </a:solidFill>
                  <a:latin typeface="Calibri" panose="020F0502020204030204" pitchFamily="34" charset="0"/>
                </a:rPr>
                <a:t>NVR8S</a:t>
              </a:r>
            </a:p>
            <a:p>
              <a:pPr>
                <a:buFont typeface="Arial" panose="020B0604020202020204" pitchFamily="34" charset="0"/>
                <a:buNone/>
              </a:pPr>
              <a:r>
                <a:rPr lang="en-US" altLang="en-US" sz="1400" dirty="0">
                  <a:solidFill>
                    <a:schemeClr val="bg1"/>
                  </a:solidFill>
                  <a:latin typeface="Calibri" panose="020F0502020204030204" pitchFamily="34" charset="0"/>
                </a:rPr>
                <a:t>NVR64S</a:t>
              </a:r>
            </a:p>
          </p:txBody>
        </p:sp>
        <p:sp>
          <p:nvSpPr>
            <p:cNvPr id="12" name="Rectangle 11"/>
            <p:cNvSpPr/>
            <p:nvPr/>
          </p:nvSpPr>
          <p:spPr>
            <a:xfrm>
              <a:off x="152400" y="514350"/>
              <a:ext cx="8001000" cy="1295399"/>
            </a:xfrm>
            <a:prstGeom prst="rect">
              <a:avLst/>
            </a:prstGeom>
            <a:noFill/>
            <a:ln w="9525">
              <a:solidFill>
                <a:srgbClr val="026F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p>
          </p:txBody>
        </p:sp>
        <p:sp>
          <p:nvSpPr>
            <p:cNvPr id="13" name="Flowchart: Process 30"/>
            <p:cNvSpPr>
              <a:spLocks noChangeArrowheads="1"/>
            </p:cNvSpPr>
            <p:nvPr/>
          </p:nvSpPr>
          <p:spPr bwMode="auto">
            <a:xfrm>
              <a:off x="152400" y="1885949"/>
              <a:ext cx="1905000" cy="1143001"/>
            </a:xfrm>
            <a:prstGeom prst="flowChartProcess">
              <a:avLst/>
            </a:prstGeom>
            <a:gradFill flip="none" rotWithShape="1">
              <a:gsLst>
                <a:gs pos="0">
                  <a:srgbClr val="026F98">
                    <a:shade val="30000"/>
                    <a:satMod val="115000"/>
                  </a:srgbClr>
                </a:gs>
                <a:gs pos="50000">
                  <a:srgbClr val="026F98">
                    <a:shade val="67500"/>
                    <a:satMod val="115000"/>
                  </a:srgbClr>
                </a:gs>
                <a:gs pos="100000">
                  <a:srgbClr val="026F98">
                    <a:shade val="100000"/>
                    <a:satMod val="115000"/>
                  </a:srgbClr>
                </a:gs>
              </a:gsLst>
              <a:lin ang="0" scaled="1"/>
              <a:tileRect/>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buFont typeface="Arial" panose="020B0604020202020204" pitchFamily="34" charset="0"/>
                <a:buNone/>
              </a:pPr>
              <a:r>
                <a:rPr lang="en-US" altLang="en-US" sz="1400" b="1" dirty="0">
                  <a:solidFill>
                    <a:schemeClr val="bg1"/>
                  </a:solidFill>
                  <a:latin typeface="Calibri" panose="020F0502020204030204" pitchFamily="34" charset="0"/>
                </a:rPr>
                <a:t>NVR Premium</a:t>
              </a:r>
              <a:endParaRPr lang="en-US" altLang="en-US" sz="1400" dirty="0">
                <a:solidFill>
                  <a:schemeClr val="bg1"/>
                </a:solidFill>
                <a:latin typeface="Calibri" panose="020F0502020204030204" pitchFamily="34" charset="0"/>
              </a:endParaRPr>
            </a:p>
            <a:p>
              <a:pPr>
                <a:buFont typeface="Arial" panose="020B0604020202020204" pitchFamily="34" charset="0"/>
                <a:buNone/>
              </a:pPr>
              <a:r>
                <a:rPr lang="en-US" altLang="en-US" sz="1400" dirty="0">
                  <a:solidFill>
                    <a:schemeClr val="bg1"/>
                  </a:solidFill>
                  <a:latin typeface="Calibri" panose="020F0502020204030204" pitchFamily="34" charset="0"/>
                </a:rPr>
                <a:t>NVR24P</a:t>
              </a:r>
            </a:p>
            <a:p>
              <a:pPr>
                <a:buFont typeface="Arial" panose="020B0604020202020204" pitchFamily="34" charset="0"/>
                <a:buNone/>
              </a:pPr>
              <a:r>
                <a:rPr lang="en-US" altLang="en-US" sz="1400" dirty="0">
                  <a:solidFill>
                    <a:schemeClr val="bg1"/>
                  </a:solidFill>
                  <a:latin typeface="Calibri" panose="020F0502020204030204" pitchFamily="34" charset="0"/>
                </a:rPr>
                <a:t>NVR64P</a:t>
              </a:r>
            </a:p>
          </p:txBody>
        </p:sp>
        <p:sp>
          <p:nvSpPr>
            <p:cNvPr id="14" name="Rectangle 13"/>
            <p:cNvSpPr/>
            <p:nvPr/>
          </p:nvSpPr>
          <p:spPr>
            <a:xfrm>
              <a:off x="152400" y="1885950"/>
              <a:ext cx="8001000" cy="1143001"/>
            </a:xfrm>
            <a:prstGeom prst="rect">
              <a:avLst/>
            </a:prstGeom>
            <a:noFill/>
            <a:ln w="9525">
              <a:solidFill>
                <a:srgbClr val="026F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p>
          </p:txBody>
        </p:sp>
        <p:pic>
          <p:nvPicPr>
            <p:cNvPr id="15" name="Picture 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2750" y="1123949"/>
              <a:ext cx="1701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0250" y="1123949"/>
              <a:ext cx="1655763"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6"/>
            <p:cNvPicPr>
              <a:picLocks noChangeAspect="1"/>
            </p:cNvPicPr>
            <p:nvPr/>
          </p:nvPicPr>
          <p:blipFill>
            <a:blip r:embed="rId5" cstate="print">
              <a:extLst>
                <a:ext uri="{28A0092B-C50C-407E-A947-70E740481C1C}">
                  <a14:useLocalDpi xmlns:a14="http://schemas.microsoft.com/office/drawing/2010/main" val="0"/>
                </a:ext>
              </a:extLst>
            </a:blip>
            <a:srcRect l="3432" t="29466" r="5276"/>
            <a:stretch>
              <a:fillRect/>
            </a:stretch>
          </p:blipFill>
          <p:spPr bwMode="auto">
            <a:xfrm>
              <a:off x="2724150" y="2386013"/>
              <a:ext cx="2043113"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7"/>
            <p:cNvPicPr>
              <a:picLocks noChangeAspect="1"/>
            </p:cNvPicPr>
            <p:nvPr/>
          </p:nvPicPr>
          <p:blipFill>
            <a:blip r:embed="rId6" cstate="print">
              <a:extLst>
                <a:ext uri="{28A0092B-C50C-407E-A947-70E740481C1C}">
                  <a14:useLocalDpi xmlns:a14="http://schemas.microsoft.com/office/drawing/2010/main" val="0"/>
                </a:ext>
              </a:extLst>
            </a:blip>
            <a:srcRect l="5568" t="33321" r="5351" b="8415"/>
            <a:stretch>
              <a:fillRect/>
            </a:stretch>
          </p:blipFill>
          <p:spPr bwMode="auto">
            <a:xfrm>
              <a:off x="5734050" y="2462213"/>
              <a:ext cx="19812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1300320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BULLET CAMERA VARIANTS</a:t>
            </a:r>
          </a:p>
        </p:txBody>
      </p:sp>
      <p:grpSp>
        <p:nvGrpSpPr>
          <p:cNvPr id="19" name="Group 18"/>
          <p:cNvGrpSpPr>
            <a:grpSpLocks noChangeAspect="1"/>
          </p:cNvGrpSpPr>
          <p:nvPr/>
        </p:nvGrpSpPr>
        <p:grpSpPr>
          <a:xfrm>
            <a:off x="533506" y="1600248"/>
            <a:ext cx="7363513" cy="4572000"/>
            <a:chOff x="4495802" y="2209832"/>
            <a:chExt cx="4663440" cy="2895524"/>
          </a:xfrm>
        </p:grpSpPr>
        <p:grpSp>
          <p:nvGrpSpPr>
            <p:cNvPr id="20" name="Group 19"/>
            <p:cNvGrpSpPr/>
            <p:nvPr/>
          </p:nvGrpSpPr>
          <p:grpSpPr>
            <a:xfrm>
              <a:off x="4495802" y="2209832"/>
              <a:ext cx="4663440" cy="2895524"/>
              <a:chOff x="0" y="2209832"/>
              <a:chExt cx="4663440" cy="2895524"/>
            </a:xfrm>
          </p:grpSpPr>
          <p:grpSp>
            <p:nvGrpSpPr>
              <p:cNvPr id="24" name="Group 23"/>
              <p:cNvGrpSpPr>
                <a:grpSpLocks noChangeAspect="1"/>
              </p:cNvGrpSpPr>
              <p:nvPr/>
            </p:nvGrpSpPr>
            <p:grpSpPr>
              <a:xfrm>
                <a:off x="0" y="2209832"/>
                <a:ext cx="4663440" cy="2402380"/>
                <a:chOff x="609704" y="2209832"/>
                <a:chExt cx="5486376" cy="2895524"/>
              </a:xfrm>
            </p:grpSpPr>
            <p:pic>
              <p:nvPicPr>
                <p:cNvPr id="31" name="Picture 30"/>
                <p:cNvPicPr>
                  <a:picLocks noChangeAspect="1"/>
                </p:cNvPicPr>
                <p:nvPr/>
              </p:nvPicPr>
              <p:blipFill>
                <a:blip r:embed="rId3"/>
                <a:stretch>
                  <a:fillRect/>
                </a:stretch>
              </p:blipFill>
              <p:spPr>
                <a:xfrm>
                  <a:off x="609704" y="3124208"/>
                  <a:ext cx="2961812" cy="838178"/>
                </a:xfrm>
                <a:prstGeom prst="rect">
                  <a:avLst/>
                </a:prstGeom>
              </p:spPr>
            </p:pic>
            <p:pic>
              <p:nvPicPr>
                <p:cNvPr id="32" name="Picture 31"/>
                <p:cNvPicPr>
                  <a:picLocks noChangeAspect="1"/>
                </p:cNvPicPr>
                <p:nvPr/>
              </p:nvPicPr>
              <p:blipFill>
                <a:blip r:embed="rId4"/>
                <a:stretch>
                  <a:fillRect/>
                </a:stretch>
              </p:blipFill>
              <p:spPr>
                <a:xfrm>
                  <a:off x="1524080" y="2209832"/>
                  <a:ext cx="4572000" cy="975360"/>
                </a:xfrm>
                <a:prstGeom prst="rect">
                  <a:avLst/>
                </a:prstGeom>
              </p:spPr>
            </p:pic>
            <p:pic>
              <p:nvPicPr>
                <p:cNvPr id="33" name="Picture 32"/>
                <p:cNvPicPr>
                  <a:picLocks noChangeAspect="1"/>
                </p:cNvPicPr>
                <p:nvPr/>
              </p:nvPicPr>
              <p:blipFill>
                <a:blip r:embed="rId5"/>
                <a:stretch>
                  <a:fillRect/>
                </a:stretch>
              </p:blipFill>
              <p:spPr>
                <a:xfrm>
                  <a:off x="2895644" y="3124208"/>
                  <a:ext cx="1828752" cy="1981148"/>
                </a:xfrm>
                <a:prstGeom prst="rect">
                  <a:avLst/>
                </a:prstGeom>
              </p:spPr>
            </p:pic>
            <p:pic>
              <p:nvPicPr>
                <p:cNvPr id="34" name="Picture 33"/>
                <p:cNvPicPr>
                  <a:picLocks noChangeAspect="1"/>
                </p:cNvPicPr>
                <p:nvPr/>
              </p:nvPicPr>
              <p:blipFill>
                <a:blip r:embed="rId6"/>
                <a:stretch>
                  <a:fillRect/>
                </a:stretch>
              </p:blipFill>
              <p:spPr>
                <a:xfrm>
                  <a:off x="5257782" y="3124208"/>
                  <a:ext cx="554767" cy="609403"/>
                </a:xfrm>
                <a:prstGeom prst="rect">
                  <a:avLst/>
                </a:prstGeom>
              </p:spPr>
            </p:pic>
          </p:grpSp>
          <p:sp>
            <p:nvSpPr>
              <p:cNvPr id="25" name="Callout: Bent Line 24"/>
              <p:cNvSpPr/>
              <p:nvPr/>
            </p:nvSpPr>
            <p:spPr bwMode="auto">
              <a:xfrm>
                <a:off x="990694" y="3886188"/>
                <a:ext cx="609584" cy="228594"/>
              </a:xfrm>
              <a:prstGeom prst="borderCallout2">
                <a:avLst>
                  <a:gd name="adj1" fmla="val 18750"/>
                  <a:gd name="adj2" fmla="val -8333"/>
                  <a:gd name="adj3" fmla="val 18750"/>
                  <a:gd name="adj4" fmla="val -16667"/>
                  <a:gd name="adj5" fmla="val -97634"/>
                  <a:gd name="adj6" fmla="val -16404"/>
                </a:avLst>
              </a:prstGeom>
              <a:solidFill>
                <a:srgbClr val="7F7F7F"/>
              </a:solidFill>
              <a:ln w="9525" cap="flat" cmpd="sng" algn="ctr">
                <a:solidFill>
                  <a:srgbClr val="7F7F7F"/>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sz="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Manual Varifocal</a:t>
                </a:r>
              </a:p>
            </p:txBody>
          </p:sp>
          <p:sp>
            <p:nvSpPr>
              <p:cNvPr id="26" name="Callout: Bent Line 25"/>
              <p:cNvSpPr/>
              <p:nvPr/>
            </p:nvSpPr>
            <p:spPr bwMode="auto">
              <a:xfrm flipH="1">
                <a:off x="1752674" y="3809990"/>
                <a:ext cx="609584" cy="228594"/>
              </a:xfrm>
              <a:prstGeom prst="borderCallout2">
                <a:avLst>
                  <a:gd name="adj1" fmla="val 18750"/>
                  <a:gd name="adj2" fmla="val -8333"/>
                  <a:gd name="adj3" fmla="val 18750"/>
                  <a:gd name="adj4" fmla="val -16667"/>
                  <a:gd name="adj5" fmla="val -71317"/>
                  <a:gd name="adj6" fmla="val -16404"/>
                </a:avLst>
              </a:prstGeom>
              <a:solidFill>
                <a:srgbClr val="7F7F7F"/>
              </a:solidFill>
              <a:ln w="9525" cap="flat" cmpd="sng" algn="ctr">
                <a:solidFill>
                  <a:srgbClr val="7F7F7F"/>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800" b="1" dirty="0">
                    <a:solidFill>
                      <a:schemeClr val="bg1"/>
                    </a:solidFill>
                    <a:latin typeface="Times New Roman" panose="02020603050405020304" pitchFamily="18" charset="0"/>
                    <a:cs typeface="Times New Roman" panose="02020603050405020304" pitchFamily="18" charset="0"/>
                  </a:rPr>
                  <a:t>Manual Varifocal</a:t>
                </a:r>
              </a:p>
            </p:txBody>
          </p:sp>
          <p:sp>
            <p:nvSpPr>
              <p:cNvPr id="27" name="Rectangle 26"/>
              <p:cNvSpPr/>
              <p:nvPr/>
            </p:nvSpPr>
            <p:spPr bwMode="auto">
              <a:xfrm>
                <a:off x="2209862" y="4800564"/>
                <a:ext cx="990574" cy="304792"/>
              </a:xfrm>
              <a:prstGeom prst="rect">
                <a:avLst/>
              </a:prstGeom>
              <a:solidFill>
                <a:srgbClr val="7F7F7F"/>
              </a:solidFill>
              <a:ln w="9525" cap="flat" cmpd="sng" algn="ctr">
                <a:solidFill>
                  <a:srgbClr val="7F7F7F"/>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b="1" dirty="0">
                    <a:solidFill>
                      <a:schemeClr val="bg1"/>
                    </a:solidFill>
                    <a:latin typeface="Times New Roman" panose="02020603050405020304" pitchFamily="18" charset="0"/>
                    <a:cs typeface="Times New Roman" panose="02020603050405020304" pitchFamily="18" charset="0"/>
                  </a:rPr>
                  <a:t>Motorized Varifocal</a:t>
                </a:r>
              </a:p>
            </p:txBody>
          </p:sp>
          <p:cxnSp>
            <p:nvCxnSpPr>
              <p:cNvPr id="28" name="Connector: Elbow 27"/>
              <p:cNvCxnSpPr>
                <a:cxnSpLocks/>
                <a:endCxn id="27" idx="1"/>
              </p:cNvCxnSpPr>
              <p:nvPr/>
            </p:nvCxnSpPr>
            <p:spPr bwMode="auto">
              <a:xfrm rot="16200000" flipH="1">
                <a:off x="1981267" y="4724365"/>
                <a:ext cx="380992" cy="76197"/>
              </a:xfrm>
              <a:prstGeom prst="bentConnector2">
                <a:avLst/>
              </a:prstGeom>
              <a:solidFill>
                <a:schemeClr val="accent1"/>
              </a:solidFill>
              <a:ln w="9525" cap="flat" cmpd="sng" algn="ctr">
                <a:solidFill>
                  <a:srgbClr val="7F7F7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Connector: Elbow 28"/>
              <p:cNvCxnSpPr>
                <a:cxnSpLocks/>
              </p:cNvCxnSpPr>
              <p:nvPr/>
            </p:nvCxnSpPr>
            <p:spPr bwMode="auto">
              <a:xfrm rot="5400000">
                <a:off x="3048040" y="4724366"/>
                <a:ext cx="380990" cy="76198"/>
              </a:xfrm>
              <a:prstGeom prst="bentConnector3">
                <a:avLst>
                  <a:gd name="adj1" fmla="val 100528"/>
                </a:avLst>
              </a:prstGeom>
              <a:solidFill>
                <a:schemeClr val="accent1"/>
              </a:solidFill>
              <a:ln w="9525" cap="flat" cmpd="sng" algn="ctr">
                <a:solidFill>
                  <a:srgbClr val="7F7F7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Callout: Bent Line 29"/>
              <p:cNvSpPr/>
              <p:nvPr/>
            </p:nvSpPr>
            <p:spPr bwMode="auto">
              <a:xfrm flipH="1">
                <a:off x="3428910" y="3657594"/>
                <a:ext cx="838178" cy="380990"/>
              </a:xfrm>
              <a:prstGeom prst="borderCallout2">
                <a:avLst>
                  <a:gd name="adj1" fmla="val 18750"/>
                  <a:gd name="adj2" fmla="val -8333"/>
                  <a:gd name="adj3" fmla="val 18750"/>
                  <a:gd name="adj4" fmla="val -10925"/>
                  <a:gd name="adj5" fmla="val -55527"/>
                  <a:gd name="adj6" fmla="val -12098"/>
                </a:avLst>
              </a:prstGeom>
              <a:solidFill>
                <a:srgbClr val="7F7F7F"/>
              </a:solidFill>
              <a:ln w="9525" cap="flat" cmpd="sng" algn="ctr">
                <a:solidFill>
                  <a:srgbClr val="7F7F7F"/>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Motorized Varifocal</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800" b="1" dirty="0">
                    <a:solidFill>
                      <a:schemeClr val="bg1"/>
                    </a:solidFill>
                    <a:latin typeface="Times New Roman" panose="02020603050405020304" pitchFamily="18" charset="0"/>
                    <a:cs typeface="Times New Roman" panose="02020603050405020304" pitchFamily="18" charset="0"/>
                  </a:rPr>
                  <a:t>Wi-Fi</a:t>
                </a:r>
                <a:endParaRPr kumimoji="0" lang="en-US" sz="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7010336" y="2209832"/>
              <a:ext cx="373520" cy="373520"/>
              <a:chOff x="4381505" y="3238505"/>
              <a:chExt cx="380990" cy="380990"/>
            </a:xfrm>
          </p:grpSpPr>
          <p:sp>
            <p:nvSpPr>
              <p:cNvPr id="22" name="Oval 21"/>
              <p:cNvSpPr/>
              <p:nvPr/>
            </p:nvSpPr>
            <p:spPr bwMode="auto">
              <a:xfrm>
                <a:off x="4381505" y="3238505"/>
                <a:ext cx="380990" cy="380990"/>
              </a:xfrm>
              <a:prstGeom prst="ellipse">
                <a:avLst/>
              </a:prstGeom>
              <a:solidFill>
                <a:srgbClr val="7F7F7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en-US" sz="1800" b="0" i="0" u="none" strike="noStrike" cap="none" normalizeH="0" baseline="0" dirty="0">
                  <a:ln>
                    <a:noFill/>
                  </a:ln>
                  <a:solidFill>
                    <a:schemeClr val="tx1"/>
                  </a:solidFill>
                  <a:effectLst/>
                  <a:latin typeface="Arial" panose="020B0604020202020204" pitchFamily="34" charset="0"/>
                  <a:ea typeface="SimSun" panose="02010600030101010101" pitchFamily="2" charset="-122"/>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9604" y="3276604"/>
                <a:ext cx="304792" cy="304792"/>
              </a:xfrm>
              <a:prstGeom prst="rect">
                <a:avLst/>
              </a:prstGeom>
            </p:spPr>
          </p:pic>
        </p:grpSp>
      </p:grpSp>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3390619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62"/>
          <p:cNvSpPr txBox="1">
            <a:spLocks/>
          </p:cNvSpPr>
          <p:nvPr/>
        </p:nvSpPr>
        <p:spPr>
          <a:xfrm>
            <a:off x="457200" y="609600"/>
            <a:ext cx="6624320" cy="762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ct val="25000"/>
              <a:buFont typeface="Calibri"/>
              <a:buNone/>
            </a:pPr>
            <a:r>
              <a:rPr lang="en-US" sz="2800" b="1" dirty="0">
                <a:solidFill>
                  <a:schemeClr val="dk1"/>
                </a:solidFill>
                <a:latin typeface="Calibri"/>
                <a:ea typeface="Calibri"/>
                <a:cs typeface="Calibri"/>
                <a:sym typeface="Calibri"/>
              </a:rPr>
              <a:t>DOME CAMERA VARIANTS</a:t>
            </a:r>
          </a:p>
        </p:txBody>
      </p:sp>
      <p:grpSp>
        <p:nvGrpSpPr>
          <p:cNvPr id="13" name="Group 12"/>
          <p:cNvGrpSpPr/>
          <p:nvPr/>
        </p:nvGrpSpPr>
        <p:grpSpPr>
          <a:xfrm>
            <a:off x="166923" y="1600248"/>
            <a:ext cx="8885025" cy="4572000"/>
            <a:chOff x="166923" y="1600248"/>
            <a:chExt cx="8885025" cy="4572000"/>
          </a:xfrm>
        </p:grpSpPr>
        <p:cxnSp>
          <p:nvCxnSpPr>
            <p:cNvPr id="9" name="Connector: Elbow 8"/>
            <p:cNvCxnSpPr>
              <a:cxnSpLocks/>
              <a:endCxn id="2" idx="0"/>
            </p:cNvCxnSpPr>
            <p:nvPr/>
          </p:nvCxnSpPr>
          <p:spPr>
            <a:xfrm rot="10800000" flipV="1">
              <a:off x="552980" y="3276600"/>
              <a:ext cx="1047221" cy="381000"/>
            </a:xfrm>
            <a:prstGeom prst="bentConnector2">
              <a:avLst/>
            </a:prstGeom>
            <a:ln w="19050">
              <a:solidFill>
                <a:srgbClr val="575757"/>
              </a:solidFill>
            </a:ln>
          </p:spPr>
          <p:style>
            <a:lnRef idx="1">
              <a:schemeClr val="accent1"/>
            </a:lnRef>
            <a:fillRef idx="0">
              <a:schemeClr val="accent1"/>
            </a:fillRef>
            <a:effectRef idx="0">
              <a:schemeClr val="accent1"/>
            </a:effectRef>
            <a:fontRef idx="minor">
              <a:schemeClr val="tx1"/>
            </a:fontRef>
          </p:style>
        </p:cxnSp>
        <p:grpSp>
          <p:nvGrpSpPr>
            <p:cNvPr id="35" name="Group 34"/>
            <p:cNvGrpSpPr>
              <a:grpSpLocks noChangeAspect="1"/>
            </p:cNvGrpSpPr>
            <p:nvPr/>
          </p:nvGrpSpPr>
          <p:grpSpPr>
            <a:xfrm>
              <a:off x="990600" y="1600248"/>
              <a:ext cx="8061348" cy="4572000"/>
              <a:chOff x="0" y="2209832"/>
              <a:chExt cx="5105386" cy="2895524"/>
            </a:xfrm>
          </p:grpSpPr>
          <p:grpSp>
            <p:nvGrpSpPr>
              <p:cNvPr id="36" name="Group 35"/>
              <p:cNvGrpSpPr>
                <a:grpSpLocks noChangeAspect="1"/>
              </p:cNvGrpSpPr>
              <p:nvPr/>
            </p:nvGrpSpPr>
            <p:grpSpPr>
              <a:xfrm>
                <a:off x="0" y="2209832"/>
                <a:ext cx="4663440" cy="2402380"/>
                <a:chOff x="609704" y="2209832"/>
                <a:chExt cx="5486376" cy="2895524"/>
              </a:xfrm>
            </p:grpSpPr>
            <p:pic>
              <p:nvPicPr>
                <p:cNvPr id="43" name="Picture 42"/>
                <p:cNvPicPr>
                  <a:picLocks noChangeAspect="1"/>
                </p:cNvPicPr>
                <p:nvPr/>
              </p:nvPicPr>
              <p:blipFill>
                <a:blip r:embed="rId3"/>
                <a:stretch>
                  <a:fillRect/>
                </a:stretch>
              </p:blipFill>
              <p:spPr>
                <a:xfrm>
                  <a:off x="609704" y="3124208"/>
                  <a:ext cx="2961812" cy="838178"/>
                </a:xfrm>
                <a:prstGeom prst="rect">
                  <a:avLst/>
                </a:prstGeom>
              </p:spPr>
            </p:pic>
            <p:pic>
              <p:nvPicPr>
                <p:cNvPr id="44" name="Picture 43"/>
                <p:cNvPicPr>
                  <a:picLocks noChangeAspect="1"/>
                </p:cNvPicPr>
                <p:nvPr/>
              </p:nvPicPr>
              <p:blipFill>
                <a:blip r:embed="rId4"/>
                <a:stretch>
                  <a:fillRect/>
                </a:stretch>
              </p:blipFill>
              <p:spPr>
                <a:xfrm>
                  <a:off x="1524080" y="2209832"/>
                  <a:ext cx="4572000" cy="975360"/>
                </a:xfrm>
                <a:prstGeom prst="rect">
                  <a:avLst/>
                </a:prstGeom>
              </p:spPr>
            </p:pic>
            <p:pic>
              <p:nvPicPr>
                <p:cNvPr id="45" name="Picture 44"/>
                <p:cNvPicPr>
                  <a:picLocks noChangeAspect="1"/>
                </p:cNvPicPr>
                <p:nvPr/>
              </p:nvPicPr>
              <p:blipFill>
                <a:blip r:embed="rId5"/>
                <a:stretch>
                  <a:fillRect/>
                </a:stretch>
              </p:blipFill>
              <p:spPr>
                <a:xfrm>
                  <a:off x="2895644" y="3124208"/>
                  <a:ext cx="1828752" cy="1981148"/>
                </a:xfrm>
                <a:prstGeom prst="rect">
                  <a:avLst/>
                </a:prstGeom>
              </p:spPr>
            </p:pic>
            <p:pic>
              <p:nvPicPr>
                <p:cNvPr id="46" name="Picture 45"/>
                <p:cNvPicPr>
                  <a:picLocks noChangeAspect="1"/>
                </p:cNvPicPr>
                <p:nvPr/>
              </p:nvPicPr>
              <p:blipFill>
                <a:blip r:embed="rId6"/>
                <a:stretch>
                  <a:fillRect/>
                </a:stretch>
              </p:blipFill>
              <p:spPr>
                <a:xfrm>
                  <a:off x="5257782" y="3124208"/>
                  <a:ext cx="554767" cy="609403"/>
                </a:xfrm>
                <a:prstGeom prst="rect">
                  <a:avLst/>
                </a:prstGeom>
              </p:spPr>
            </p:pic>
          </p:grpSp>
          <p:sp>
            <p:nvSpPr>
              <p:cNvPr id="37" name="Callout: Bent Line 36"/>
              <p:cNvSpPr/>
              <p:nvPr/>
            </p:nvSpPr>
            <p:spPr bwMode="auto">
              <a:xfrm>
                <a:off x="990694" y="3886188"/>
                <a:ext cx="609584" cy="228594"/>
              </a:xfrm>
              <a:prstGeom prst="borderCallout2">
                <a:avLst>
                  <a:gd name="adj1" fmla="val 18750"/>
                  <a:gd name="adj2" fmla="val -8333"/>
                  <a:gd name="adj3" fmla="val 18750"/>
                  <a:gd name="adj4" fmla="val -16667"/>
                  <a:gd name="adj5" fmla="val -97634"/>
                  <a:gd name="adj6" fmla="val -16404"/>
                </a:avLst>
              </a:prstGeom>
              <a:solidFill>
                <a:srgbClr val="7F7F7F"/>
              </a:solidFill>
              <a:ln w="9525" cap="flat" cmpd="sng" algn="ctr">
                <a:solidFill>
                  <a:srgbClr val="7F7F7F"/>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800" b="1" dirty="0">
                    <a:solidFill>
                      <a:schemeClr val="bg1"/>
                    </a:solidFill>
                    <a:latin typeface="Times New Roman" panose="02020603050405020304" pitchFamily="18" charset="0"/>
                    <a:cs typeface="Times New Roman" panose="02020603050405020304" pitchFamily="18" charset="0"/>
                  </a:rPr>
                  <a:t>Manual Varifocal</a:t>
                </a:r>
              </a:p>
            </p:txBody>
          </p:sp>
          <p:sp>
            <p:nvSpPr>
              <p:cNvPr id="38" name="Callout: Bent Line 37"/>
              <p:cNvSpPr/>
              <p:nvPr/>
            </p:nvSpPr>
            <p:spPr bwMode="auto">
              <a:xfrm flipH="1">
                <a:off x="1752674" y="3809990"/>
                <a:ext cx="609584" cy="228594"/>
              </a:xfrm>
              <a:prstGeom prst="borderCallout2">
                <a:avLst>
                  <a:gd name="adj1" fmla="val 18750"/>
                  <a:gd name="adj2" fmla="val -8333"/>
                  <a:gd name="adj3" fmla="val 18750"/>
                  <a:gd name="adj4" fmla="val -16667"/>
                  <a:gd name="adj5" fmla="val -71317"/>
                  <a:gd name="adj6" fmla="val -16404"/>
                </a:avLst>
              </a:prstGeom>
              <a:solidFill>
                <a:srgbClr val="7F7F7F"/>
              </a:solidFill>
              <a:ln w="9525" cap="flat" cmpd="sng" algn="ctr">
                <a:solidFill>
                  <a:srgbClr val="7F7F7F"/>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800" b="1" dirty="0">
                    <a:solidFill>
                      <a:schemeClr val="bg1"/>
                    </a:solidFill>
                    <a:latin typeface="Times New Roman" panose="02020603050405020304" pitchFamily="18" charset="0"/>
                    <a:cs typeface="Times New Roman" panose="02020603050405020304" pitchFamily="18" charset="0"/>
                  </a:rPr>
                  <a:t>Manual Varifocal</a:t>
                </a:r>
              </a:p>
            </p:txBody>
          </p:sp>
          <p:sp>
            <p:nvSpPr>
              <p:cNvPr id="39" name="Rectangle 38"/>
              <p:cNvSpPr/>
              <p:nvPr/>
            </p:nvSpPr>
            <p:spPr bwMode="auto">
              <a:xfrm>
                <a:off x="2209862" y="4800564"/>
                <a:ext cx="990574" cy="304792"/>
              </a:xfrm>
              <a:prstGeom prst="rect">
                <a:avLst/>
              </a:prstGeom>
              <a:solidFill>
                <a:srgbClr val="7F7F7F"/>
              </a:solidFill>
              <a:ln w="9525" cap="flat" cmpd="sng" algn="ctr">
                <a:solidFill>
                  <a:srgbClr val="7F7F7F"/>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b="1" dirty="0">
                    <a:solidFill>
                      <a:schemeClr val="bg1"/>
                    </a:solidFill>
                    <a:latin typeface="Times New Roman" panose="02020603050405020304" pitchFamily="18" charset="0"/>
                    <a:cs typeface="Times New Roman" panose="02020603050405020304" pitchFamily="18" charset="0"/>
                  </a:rPr>
                  <a:t>Motorized Varifocal</a:t>
                </a:r>
              </a:p>
            </p:txBody>
          </p:sp>
          <p:cxnSp>
            <p:nvCxnSpPr>
              <p:cNvPr id="40" name="Connector: Elbow 39"/>
              <p:cNvCxnSpPr>
                <a:cxnSpLocks/>
                <a:endCxn id="39" idx="1"/>
              </p:cNvCxnSpPr>
              <p:nvPr/>
            </p:nvCxnSpPr>
            <p:spPr bwMode="auto">
              <a:xfrm rot="16200000" flipH="1">
                <a:off x="1981267" y="4724365"/>
                <a:ext cx="380992" cy="76197"/>
              </a:xfrm>
              <a:prstGeom prst="bentConnector2">
                <a:avLst/>
              </a:prstGeom>
              <a:solidFill>
                <a:schemeClr val="accent1"/>
              </a:solidFill>
              <a:ln w="9525" cap="flat" cmpd="sng" algn="ctr">
                <a:solidFill>
                  <a:srgbClr val="7F7F7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Connector: Elbow 40"/>
              <p:cNvCxnSpPr>
                <a:cxnSpLocks/>
              </p:cNvCxnSpPr>
              <p:nvPr/>
            </p:nvCxnSpPr>
            <p:spPr bwMode="auto">
              <a:xfrm rot="5400000">
                <a:off x="3048040" y="4724366"/>
                <a:ext cx="380990" cy="76198"/>
              </a:xfrm>
              <a:prstGeom prst="bentConnector3">
                <a:avLst>
                  <a:gd name="adj1" fmla="val 100528"/>
                </a:avLst>
              </a:prstGeom>
              <a:solidFill>
                <a:schemeClr val="accent1"/>
              </a:solidFill>
              <a:ln w="9525" cap="flat" cmpd="sng" algn="ctr">
                <a:solidFill>
                  <a:srgbClr val="7F7F7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Callout: Bent Line 41"/>
              <p:cNvSpPr/>
              <p:nvPr/>
            </p:nvSpPr>
            <p:spPr bwMode="auto">
              <a:xfrm>
                <a:off x="4267208" y="3886188"/>
                <a:ext cx="838178" cy="380990"/>
              </a:xfrm>
              <a:prstGeom prst="borderCallout2">
                <a:avLst>
                  <a:gd name="adj1" fmla="val 18750"/>
                  <a:gd name="adj2" fmla="val -8333"/>
                  <a:gd name="adj3" fmla="val 18750"/>
                  <a:gd name="adj4" fmla="val -10925"/>
                  <a:gd name="adj5" fmla="val -95002"/>
                  <a:gd name="adj6" fmla="val -12098"/>
                </a:avLst>
              </a:prstGeom>
              <a:solidFill>
                <a:srgbClr val="7F7F7F"/>
              </a:solidFill>
              <a:ln w="9525" cap="flat" cmpd="sng" algn="ctr">
                <a:solidFill>
                  <a:srgbClr val="7F7F7F"/>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Arial" panose="020B0604020202020204" pitchFamily="34" charset="0"/>
                  <a:buChar char="•"/>
                </a:pPr>
                <a:r>
                  <a:rPr lang="en-US" sz="800" b="1" dirty="0">
                    <a:solidFill>
                      <a:schemeClr val="bg1"/>
                    </a:solidFill>
                    <a:latin typeface="Times New Roman" panose="02020603050405020304" pitchFamily="18" charset="0"/>
                    <a:cs typeface="Times New Roman" panose="02020603050405020304" pitchFamily="18" charset="0"/>
                  </a:rPr>
                  <a:t>Motorized Varifocal</a:t>
                </a:r>
              </a:p>
              <a:p>
                <a:pPr marL="171450" indent="-171450">
                  <a:buFont typeface="Arial" panose="020B0604020202020204" pitchFamily="34" charset="0"/>
                  <a:buChar char="•"/>
                </a:pPr>
                <a:r>
                  <a:rPr lang="en-US" sz="800" b="1" dirty="0">
                    <a:solidFill>
                      <a:schemeClr val="bg1"/>
                    </a:solidFill>
                    <a:latin typeface="Times New Roman" panose="02020603050405020304" pitchFamily="18" charset="0"/>
                    <a:cs typeface="Times New Roman" panose="02020603050405020304" pitchFamily="18" charset="0"/>
                  </a:rPr>
                  <a:t>Wi-Fi</a:t>
                </a:r>
              </a:p>
            </p:txBody>
          </p:sp>
        </p:grpSp>
        <p:sp>
          <p:nvSpPr>
            <p:cNvPr id="2" name="Rectangle 1"/>
            <p:cNvSpPr/>
            <p:nvPr/>
          </p:nvSpPr>
          <p:spPr>
            <a:xfrm>
              <a:off x="166923" y="3657600"/>
              <a:ext cx="772111" cy="170121"/>
            </a:xfrm>
            <a:prstGeom prst="rect">
              <a:avLst/>
            </a:prstGeom>
            <a:gradFill flip="none" rotWithShape="1">
              <a:gsLst>
                <a:gs pos="0">
                  <a:srgbClr val="009DAC">
                    <a:shade val="30000"/>
                    <a:satMod val="115000"/>
                  </a:srgbClr>
                </a:gs>
                <a:gs pos="50000">
                  <a:srgbClr val="009DAC">
                    <a:shade val="67500"/>
                    <a:satMod val="115000"/>
                  </a:srgbClr>
                </a:gs>
                <a:gs pos="100000">
                  <a:srgbClr val="009DAC">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latin typeface="Times New Roman" panose="02020603050405020304" pitchFamily="18" charset="0"/>
                  <a:cs typeface="Times New Roman" panose="02020603050405020304" pitchFamily="18" charset="0"/>
                </a:rPr>
                <a:t>4.3-129mm</a:t>
              </a:r>
              <a:endParaRPr lang="en-US" sz="700" b="1" dirty="0">
                <a:latin typeface="Times New Roman" panose="02020603050405020304" pitchFamily="18" charset="0"/>
                <a:cs typeface="Times New Roman" panose="02020603050405020304" pitchFamily="18" charset="0"/>
              </a:endParaRPr>
            </a:p>
          </p:txBody>
        </p:sp>
        <p:sp>
          <p:nvSpPr>
            <p:cNvPr id="12" name="Callout: Bent Line 11"/>
            <p:cNvSpPr/>
            <p:nvPr/>
          </p:nvSpPr>
          <p:spPr>
            <a:xfrm>
              <a:off x="762000" y="4345429"/>
              <a:ext cx="990600" cy="262713"/>
            </a:xfrm>
            <a:prstGeom prst="borderCallout2">
              <a:avLst>
                <a:gd name="adj1" fmla="val 18750"/>
                <a:gd name="adj2" fmla="val -8333"/>
                <a:gd name="adj3" fmla="val 18750"/>
                <a:gd name="adj4" fmla="val -16667"/>
                <a:gd name="adj5" fmla="val -194652"/>
                <a:gd name="adj6" fmla="val -15799"/>
              </a:avLst>
            </a:prstGeom>
            <a:solidFill>
              <a:srgbClr val="7F7F7F"/>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Times New Roman" panose="02020603050405020304" pitchFamily="18" charset="0"/>
                  <a:cs typeface="Times New Roman" panose="02020603050405020304" pitchFamily="18" charset="0"/>
                </a:rPr>
                <a:t>PTZ Camera</a:t>
              </a:r>
            </a:p>
          </p:txBody>
        </p:sp>
      </p:gr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9000" y="291707"/>
            <a:ext cx="1620982" cy="635785"/>
          </a:xfrm>
          <a:prstGeom prst="rect">
            <a:avLst/>
          </a:prstGeom>
        </p:spPr>
      </p:pic>
    </p:spTree>
    <p:extLst>
      <p:ext uri="{BB962C8B-B14F-4D97-AF65-F5344CB8AC3E}">
        <p14:creationId xmlns:p14="http://schemas.microsoft.com/office/powerpoint/2010/main" val="3791766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3379</TotalTime>
  <Words>1776</Words>
  <Application>Microsoft Office PowerPoint</Application>
  <PresentationFormat>On-screen Show (4:3)</PresentationFormat>
  <Paragraphs>402</Paragraphs>
  <Slides>54</Slides>
  <Notes>36</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SimSun</vt:lpstr>
      <vt:lpstr>Arial</vt:lpstr>
      <vt:lpstr>Arial Narrow</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PROFIT</vt:lpstr>
      <vt:lpstr>MORE GROWTH</vt:lpstr>
      <vt:lpstr>PowerPoint Presentation</vt:lpstr>
      <vt:lpstr>PowerPoint Presentation</vt:lpstr>
      <vt:lpstr>PowerPoint Presentation</vt:lpstr>
      <vt:lpstr>PowerPoint Presentation</vt:lpstr>
    </vt:vector>
  </TitlesOfParts>
  <Company>MatrixComSec Pvt.Ltd.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Malvik</dc:creator>
  <cp:lastModifiedBy>Nidhi Nair</cp:lastModifiedBy>
  <cp:revision>220</cp:revision>
  <dcterms:created xsi:type="dcterms:W3CDTF">2015-09-22T05:53:59Z</dcterms:created>
  <dcterms:modified xsi:type="dcterms:W3CDTF">2017-06-01T04:49:50Z</dcterms:modified>
</cp:coreProperties>
</file>