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61" r:id="rId2"/>
    <p:sldId id="417" r:id="rId3"/>
    <p:sldId id="378" r:id="rId4"/>
    <p:sldId id="380" r:id="rId5"/>
    <p:sldId id="461" r:id="rId6"/>
    <p:sldId id="419" r:id="rId7"/>
    <p:sldId id="385" r:id="rId8"/>
    <p:sldId id="420" r:id="rId9"/>
    <p:sldId id="386" r:id="rId10"/>
    <p:sldId id="402" r:id="rId11"/>
    <p:sldId id="451" r:id="rId12"/>
    <p:sldId id="422" r:id="rId13"/>
    <p:sldId id="423" r:id="rId14"/>
    <p:sldId id="443" r:id="rId15"/>
    <p:sldId id="444" r:id="rId16"/>
    <p:sldId id="445" r:id="rId17"/>
    <p:sldId id="446" r:id="rId18"/>
    <p:sldId id="447" r:id="rId19"/>
    <p:sldId id="448" r:id="rId20"/>
    <p:sldId id="449" r:id="rId21"/>
    <p:sldId id="450" r:id="rId22"/>
    <p:sldId id="453" r:id="rId23"/>
    <p:sldId id="462" r:id="rId24"/>
    <p:sldId id="454" r:id="rId25"/>
    <p:sldId id="455" r:id="rId26"/>
    <p:sldId id="456" r:id="rId27"/>
    <p:sldId id="458" r:id="rId28"/>
    <p:sldId id="459" r:id="rId29"/>
    <p:sldId id="463" r:id="rId30"/>
    <p:sldId id="464" r:id="rId31"/>
    <p:sldId id="465" r:id="rId32"/>
    <p:sldId id="466" r:id="rId33"/>
    <p:sldId id="460" r:id="rId34"/>
    <p:sldId id="322"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52">
          <p15:clr>
            <a:srgbClr val="A4A3A4"/>
          </p15:clr>
        </p15:guide>
        <p15:guide id="2" orient="horz" pos="1824">
          <p15:clr>
            <a:srgbClr val="A4A3A4"/>
          </p15:clr>
        </p15:guide>
        <p15:guide id="3" orient="horz" pos="768">
          <p15:clr>
            <a:srgbClr val="A4A3A4"/>
          </p15:clr>
        </p15:guide>
        <p15:guide id="4" pos="1152">
          <p15:clr>
            <a:srgbClr val="A4A3A4"/>
          </p15:clr>
        </p15:guide>
        <p15:guide id="5" pos="86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6F98"/>
    <a:srgbClr val="EFEFF0"/>
    <a:srgbClr val="108ACB"/>
    <a:srgbClr val="009CE6"/>
    <a:srgbClr val="575757"/>
    <a:srgbClr val="7F7F7F"/>
    <a:srgbClr val="424242"/>
    <a:srgbClr val="444444"/>
    <a:srgbClr val="009DAC"/>
    <a:srgbClr val="5454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42" autoAdjust="0"/>
    <p:restoredTop sz="94660"/>
  </p:normalViewPr>
  <p:slideViewPr>
    <p:cSldViewPr snapToObjects="1">
      <p:cViewPr varScale="1">
        <p:scale>
          <a:sx n="69" d="100"/>
          <a:sy n="69" d="100"/>
        </p:scale>
        <p:origin x="1260" y="60"/>
      </p:cViewPr>
      <p:guideLst>
        <p:guide orient="horz" pos="1152"/>
        <p:guide orient="horz" pos="1824"/>
        <p:guide orient="horz" pos="768"/>
        <p:guide pos="1152"/>
        <p:guide pos="86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87CB82-D8CB-4117-8978-E74555A9D525}" type="datetimeFigureOut">
              <a:rPr lang="en-US" smtClean="0"/>
              <a:t>02-Jun-17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7C7CC1D-0BC8-43D2-B472-193820285839}" type="slidenum">
              <a:rPr lang="en-US" smtClean="0"/>
              <a:t>‹#›</a:t>
            </a:fld>
            <a:endParaRPr lang="en-US" dirty="0"/>
          </a:p>
        </p:txBody>
      </p:sp>
    </p:spTree>
    <p:extLst>
      <p:ext uri="{BB962C8B-B14F-4D97-AF65-F5344CB8AC3E}">
        <p14:creationId xmlns:p14="http://schemas.microsoft.com/office/powerpoint/2010/main" val="8276643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a:xfrm>
            <a:off x="1370013" y="1143000"/>
            <a:ext cx="4116387" cy="3086100"/>
          </a:xfrm>
        </p:spPr>
      </p:sp>
      <p:sp>
        <p:nvSpPr>
          <p:cNvPr id="6147" name="Notes Placeholder 2"/>
          <p:cNvSpPr>
            <a:spLocks noGrp="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6148"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fld id="{97B06D28-85AF-4A18-BFDD-71F33C9CE22D}" type="slidenum">
              <a:rPr lang="en-US" altLang="en-US" smtClean="0"/>
              <a:pPr/>
              <a:t>2</a:t>
            </a:fld>
            <a:endParaRPr lang="en-US" altLang="en-US" sz="1200"/>
          </a:p>
        </p:txBody>
      </p:sp>
    </p:spTree>
    <p:extLst>
      <p:ext uri="{BB962C8B-B14F-4D97-AF65-F5344CB8AC3E}">
        <p14:creationId xmlns:p14="http://schemas.microsoft.com/office/powerpoint/2010/main" val="9707234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Shape 23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
        <p:nvSpPr>
          <p:cNvPr id="237" name="Shape 2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906314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1143000"/>
            <a:ext cx="4116387" cy="3086100"/>
          </a:xfrm>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
        <p:nvSpPr>
          <p:cNvPr id="4" name="Slide Number Placeholder 3"/>
          <p:cNvSpPr>
            <a:spLocks noGrp="1"/>
          </p:cNvSpPr>
          <p:nvPr>
            <p:ph type="sldNum" sz="quarter" idx="10"/>
          </p:nvPr>
        </p:nvSpPr>
        <p:spPr/>
        <p:txBody>
          <a:bodyPr/>
          <a:lstStyle/>
          <a:p>
            <a:pPr>
              <a:defRPr/>
            </a:pPr>
            <a:fld id="{1A404602-C881-42B6-9236-DF5F30583554}" type="slidenum">
              <a:rPr lang="en-US" altLang="en-US" smtClean="0"/>
              <a:pPr>
                <a:defRPr/>
              </a:pPr>
              <a:t>7</a:t>
            </a:fld>
            <a:endParaRPr lang="en-US" altLang="en-US" sz="1200" dirty="0"/>
          </a:p>
        </p:txBody>
      </p:sp>
    </p:spTree>
    <p:extLst>
      <p:ext uri="{BB962C8B-B14F-4D97-AF65-F5344CB8AC3E}">
        <p14:creationId xmlns:p14="http://schemas.microsoft.com/office/powerpoint/2010/main" val="31603506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1143000"/>
            <a:ext cx="4116387" cy="3086100"/>
          </a:xfrm>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
        <p:nvSpPr>
          <p:cNvPr id="4" name="Slide Number Placeholder 3"/>
          <p:cNvSpPr>
            <a:spLocks noGrp="1"/>
          </p:cNvSpPr>
          <p:nvPr>
            <p:ph type="sldNum" sz="quarter" idx="10"/>
          </p:nvPr>
        </p:nvSpPr>
        <p:spPr/>
        <p:txBody>
          <a:bodyPr/>
          <a:lstStyle/>
          <a:p>
            <a:pPr>
              <a:defRPr/>
            </a:pPr>
            <a:fld id="{1A404602-C881-42B6-9236-DF5F30583554}" type="slidenum">
              <a:rPr lang="en-US" altLang="en-US" smtClean="0"/>
              <a:pPr>
                <a:defRPr/>
              </a:pPr>
              <a:t>9</a:t>
            </a:fld>
            <a:endParaRPr lang="en-US" altLang="en-US" sz="1200" dirty="0"/>
          </a:p>
        </p:txBody>
      </p:sp>
    </p:spTree>
    <p:extLst>
      <p:ext uri="{BB962C8B-B14F-4D97-AF65-F5344CB8AC3E}">
        <p14:creationId xmlns:p14="http://schemas.microsoft.com/office/powerpoint/2010/main" val="27904363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D59E771-879C-4707-9696-33FE17AC9765}" type="datetimeFigureOut">
              <a:rPr lang="en-US" smtClean="0"/>
              <a:t>02-Jun-17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0B4DB86-C360-4A1B-9204-EAC3DBCFA4BF}" type="slidenum">
              <a:rPr lang="en-US" smtClean="0"/>
              <a:t>‹#›</a:t>
            </a:fld>
            <a:endParaRPr lang="en-US" dirty="0"/>
          </a:p>
        </p:txBody>
      </p:sp>
    </p:spTree>
    <p:extLst>
      <p:ext uri="{BB962C8B-B14F-4D97-AF65-F5344CB8AC3E}">
        <p14:creationId xmlns:p14="http://schemas.microsoft.com/office/powerpoint/2010/main" val="561894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59E771-879C-4707-9696-33FE17AC9765}" type="datetimeFigureOut">
              <a:rPr lang="en-US" smtClean="0"/>
              <a:t>02-Jun-17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0B4DB86-C360-4A1B-9204-EAC3DBCFA4BF}" type="slidenum">
              <a:rPr lang="en-US" smtClean="0"/>
              <a:t>‹#›</a:t>
            </a:fld>
            <a:endParaRPr lang="en-US" dirty="0"/>
          </a:p>
        </p:txBody>
      </p:sp>
      <p:sp>
        <p:nvSpPr>
          <p:cNvPr id="8" name="Title 1"/>
          <p:cNvSpPr txBox="1">
            <a:spLocks/>
          </p:cNvSpPr>
          <p:nvPr userDrawn="1"/>
        </p:nvSpPr>
        <p:spPr>
          <a:xfrm>
            <a:off x="457200" y="294311"/>
            <a:ext cx="8229600" cy="639762"/>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Click to edit Master title style</a:t>
            </a:r>
          </a:p>
        </p:txBody>
      </p:sp>
    </p:spTree>
    <p:extLst>
      <p:ext uri="{BB962C8B-B14F-4D97-AF65-F5344CB8AC3E}">
        <p14:creationId xmlns:p14="http://schemas.microsoft.com/office/powerpoint/2010/main" val="2705176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59E771-879C-4707-9696-33FE17AC9765}" type="datetimeFigureOut">
              <a:rPr lang="en-US" smtClean="0"/>
              <a:t>02-Jun-17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0B4DB86-C360-4A1B-9204-EAC3DBCFA4BF}" type="slidenum">
              <a:rPr lang="en-US" smtClean="0"/>
              <a:t>‹#›</a:t>
            </a:fld>
            <a:endParaRPr lang="en-US" dirty="0"/>
          </a:p>
        </p:txBody>
      </p:sp>
      <p:sp>
        <p:nvSpPr>
          <p:cNvPr id="8" name="Title 1"/>
          <p:cNvSpPr txBox="1">
            <a:spLocks/>
          </p:cNvSpPr>
          <p:nvPr userDrawn="1"/>
        </p:nvSpPr>
        <p:spPr>
          <a:xfrm>
            <a:off x="457200" y="294311"/>
            <a:ext cx="8229600" cy="639762"/>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Click to edit Master title style</a:t>
            </a:r>
          </a:p>
        </p:txBody>
      </p:sp>
    </p:spTree>
    <p:extLst>
      <p:ext uri="{BB962C8B-B14F-4D97-AF65-F5344CB8AC3E}">
        <p14:creationId xmlns:p14="http://schemas.microsoft.com/office/powerpoint/2010/main" val="6177021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2"/>
          <p:cNvSpPr>
            <a:spLocks noGrp="1" noChangeArrowheads="1"/>
          </p:cNvSpPr>
          <p:nvPr>
            <p:ph type="dt" sz="half" idx="10"/>
          </p:nvPr>
        </p:nvSpPr>
        <p:spPr>
          <a:ln/>
        </p:spPr>
        <p:txBody>
          <a:bodyPr/>
          <a:lstStyle>
            <a:lvl1pPr>
              <a:defRPr/>
            </a:lvl1pPr>
          </a:lstStyle>
          <a:p>
            <a:pPr>
              <a:defRPr/>
            </a:pPr>
            <a:fld id="{C53D7A07-3418-4546-95EB-B6466D6A6E5B}" type="datetime1">
              <a:rPr lang="en-US" altLang="en-US"/>
              <a:pPr>
                <a:defRPr/>
              </a:pPr>
              <a:t>02-Jun-17</a:t>
            </a:fld>
            <a:endParaRPr lang="en-US" altLang="en-US" sz="1800" dirty="0">
              <a:solidFill>
                <a:schemeClr val="tx1"/>
              </a:solidFill>
            </a:endParaRPr>
          </a:p>
        </p:txBody>
      </p:sp>
      <p:sp>
        <p:nvSpPr>
          <p:cNvPr id="3" name="Footer Placeholder 3"/>
          <p:cNvSpPr>
            <a:spLocks noGrp="1" noChangeArrowheads="1"/>
          </p:cNvSpPr>
          <p:nvPr>
            <p:ph type="ftr" sz="quarter" idx="11"/>
          </p:nvPr>
        </p:nvSpPr>
        <p:spPr>
          <a:ln/>
        </p:spPr>
        <p:txBody>
          <a:bodyPr/>
          <a:lstStyle>
            <a:lvl1pPr>
              <a:defRPr/>
            </a:lvl1pPr>
          </a:lstStyle>
          <a:p>
            <a:pPr>
              <a:defRPr/>
            </a:pPr>
            <a:endParaRPr lang="en-US" altLang="en-US" dirty="0"/>
          </a:p>
        </p:txBody>
      </p:sp>
      <p:sp>
        <p:nvSpPr>
          <p:cNvPr id="4" name="Slide Number Placeholder 4"/>
          <p:cNvSpPr>
            <a:spLocks noGrp="1" noChangeArrowheads="1"/>
          </p:cNvSpPr>
          <p:nvPr>
            <p:ph type="sldNum" sz="quarter" idx="12"/>
          </p:nvPr>
        </p:nvSpPr>
        <p:spPr>
          <a:ln/>
        </p:spPr>
        <p:txBody>
          <a:bodyPr/>
          <a:lstStyle>
            <a:lvl1pPr>
              <a:defRPr/>
            </a:lvl1pPr>
          </a:lstStyle>
          <a:p>
            <a:pPr>
              <a:defRPr/>
            </a:pPr>
            <a:fld id="{97E3DC20-1F34-4BB1-BD6E-B54D3AD1A142}" type="slidenum">
              <a:rPr lang="en-US" altLang="en-US"/>
              <a:pPr>
                <a:defRPr/>
              </a:pPr>
              <a:t>‹#›</a:t>
            </a:fld>
            <a:endParaRPr lang="en-US" altLang="en-US" sz="1800" dirty="0">
              <a:solidFill>
                <a:schemeClr val="tx1"/>
              </a:solidFill>
            </a:endParaRPr>
          </a:p>
        </p:txBody>
      </p:sp>
    </p:spTree>
    <p:extLst>
      <p:ext uri="{BB962C8B-B14F-4D97-AF65-F5344CB8AC3E}">
        <p14:creationId xmlns:p14="http://schemas.microsoft.com/office/powerpoint/2010/main" val="27661579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noChangeArrowheads="1"/>
          </p:cNvSpPr>
          <p:nvPr>
            <p:ph type="dt" sz="half" idx="10"/>
          </p:nvPr>
        </p:nvSpPr>
        <p:spPr>
          <a:ln/>
        </p:spPr>
        <p:txBody>
          <a:bodyPr/>
          <a:lstStyle>
            <a:lvl1pPr>
              <a:defRPr/>
            </a:lvl1pPr>
          </a:lstStyle>
          <a:p>
            <a:pPr>
              <a:defRPr/>
            </a:pPr>
            <a:fld id="{1FCD01DA-C7EF-4670-91AC-706BDFBD466E}" type="datetime1">
              <a:rPr lang="en-US" altLang="en-US"/>
              <a:pPr>
                <a:defRPr/>
              </a:pPr>
              <a:t>02-Jun-17</a:t>
            </a:fld>
            <a:endParaRPr lang="en-US" altLang="en-US" sz="1800" dirty="0">
              <a:solidFill>
                <a:schemeClr val="tx1"/>
              </a:solidFill>
            </a:endParaRPr>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en-US"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8768F2AF-F8A9-49F3-B8D0-5F3D62D30C3B}" type="slidenum">
              <a:rPr lang="en-US" altLang="en-US"/>
              <a:pPr>
                <a:defRPr/>
              </a:pPr>
              <a:t>‹#›</a:t>
            </a:fld>
            <a:endParaRPr lang="en-US" altLang="en-US" sz="1800" dirty="0">
              <a:solidFill>
                <a:schemeClr val="tx1"/>
              </a:solidFill>
            </a:endParaRPr>
          </a:p>
        </p:txBody>
      </p:sp>
    </p:spTree>
    <p:extLst>
      <p:ext uri="{BB962C8B-B14F-4D97-AF65-F5344CB8AC3E}">
        <p14:creationId xmlns:p14="http://schemas.microsoft.com/office/powerpoint/2010/main" val="1745230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94311"/>
            <a:ext cx="8229600" cy="639762"/>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59E771-879C-4707-9696-33FE17AC9765}" type="datetimeFigureOut">
              <a:rPr lang="en-US" smtClean="0"/>
              <a:t>02-Jun-17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0B4DB86-C360-4A1B-9204-EAC3DBCFA4BF}" type="slidenum">
              <a:rPr lang="en-US" smtClean="0"/>
              <a:t>‹#›</a:t>
            </a:fld>
            <a:endParaRPr lang="en-US" dirty="0"/>
          </a:p>
        </p:txBody>
      </p:sp>
    </p:spTree>
    <p:extLst>
      <p:ext uri="{BB962C8B-B14F-4D97-AF65-F5344CB8AC3E}">
        <p14:creationId xmlns:p14="http://schemas.microsoft.com/office/powerpoint/2010/main" val="58942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D59E771-879C-4707-9696-33FE17AC9765}" type="datetimeFigureOut">
              <a:rPr lang="en-US" smtClean="0"/>
              <a:t>02-Jun-17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0B4DB86-C360-4A1B-9204-EAC3DBCFA4BF}" type="slidenum">
              <a:rPr lang="en-US" smtClean="0"/>
              <a:t>‹#›</a:t>
            </a:fld>
            <a:endParaRPr lang="en-US" dirty="0"/>
          </a:p>
        </p:txBody>
      </p:sp>
      <p:sp>
        <p:nvSpPr>
          <p:cNvPr id="8" name="Title 1"/>
          <p:cNvSpPr txBox="1">
            <a:spLocks/>
          </p:cNvSpPr>
          <p:nvPr userDrawn="1"/>
        </p:nvSpPr>
        <p:spPr>
          <a:xfrm>
            <a:off x="457200" y="294311"/>
            <a:ext cx="8229600" cy="639762"/>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Click to edit Master title style</a:t>
            </a:r>
          </a:p>
        </p:txBody>
      </p:sp>
    </p:spTree>
    <p:extLst>
      <p:ext uri="{BB962C8B-B14F-4D97-AF65-F5344CB8AC3E}">
        <p14:creationId xmlns:p14="http://schemas.microsoft.com/office/powerpoint/2010/main" val="24451693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25690" y="2514600"/>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D59E771-879C-4707-9696-33FE17AC9765}" type="datetimeFigureOut">
              <a:rPr lang="en-US" smtClean="0"/>
              <a:t>02-Jun-17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0B4DB86-C360-4A1B-9204-EAC3DBCFA4BF}" type="slidenum">
              <a:rPr lang="en-US" smtClean="0"/>
              <a:t>‹#›</a:t>
            </a:fld>
            <a:endParaRPr lang="en-US" dirty="0"/>
          </a:p>
        </p:txBody>
      </p:sp>
      <p:sp>
        <p:nvSpPr>
          <p:cNvPr id="9" name="Title 1"/>
          <p:cNvSpPr txBox="1">
            <a:spLocks/>
          </p:cNvSpPr>
          <p:nvPr userDrawn="1"/>
        </p:nvSpPr>
        <p:spPr>
          <a:xfrm>
            <a:off x="457200" y="294311"/>
            <a:ext cx="8229600" cy="639762"/>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Click to edit Master title style</a:t>
            </a:r>
          </a:p>
        </p:txBody>
      </p:sp>
    </p:spTree>
    <p:extLst>
      <p:ext uri="{BB962C8B-B14F-4D97-AF65-F5344CB8AC3E}">
        <p14:creationId xmlns:p14="http://schemas.microsoft.com/office/powerpoint/2010/main" val="2662418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D59E771-879C-4707-9696-33FE17AC9765}" type="datetimeFigureOut">
              <a:rPr lang="en-US" smtClean="0"/>
              <a:t>02-Jun-17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0B4DB86-C360-4A1B-9204-EAC3DBCFA4BF}" type="slidenum">
              <a:rPr lang="en-US" smtClean="0"/>
              <a:t>‹#›</a:t>
            </a:fld>
            <a:endParaRPr lang="en-US" dirty="0"/>
          </a:p>
        </p:txBody>
      </p:sp>
      <p:sp>
        <p:nvSpPr>
          <p:cNvPr id="11" name="Title 1"/>
          <p:cNvSpPr txBox="1">
            <a:spLocks/>
          </p:cNvSpPr>
          <p:nvPr userDrawn="1"/>
        </p:nvSpPr>
        <p:spPr>
          <a:xfrm>
            <a:off x="457200" y="294311"/>
            <a:ext cx="8229600" cy="639762"/>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Click to edit Master title style</a:t>
            </a:r>
          </a:p>
        </p:txBody>
      </p:sp>
    </p:spTree>
    <p:extLst>
      <p:ext uri="{BB962C8B-B14F-4D97-AF65-F5344CB8AC3E}">
        <p14:creationId xmlns:p14="http://schemas.microsoft.com/office/powerpoint/2010/main" val="24195266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D59E771-879C-4707-9696-33FE17AC9765}" type="datetimeFigureOut">
              <a:rPr lang="en-US" smtClean="0"/>
              <a:t>02-Jun-17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0B4DB86-C360-4A1B-9204-EAC3DBCFA4BF}" type="slidenum">
              <a:rPr lang="en-US" smtClean="0"/>
              <a:t>‹#›</a:t>
            </a:fld>
            <a:endParaRPr lang="en-US" dirty="0"/>
          </a:p>
        </p:txBody>
      </p:sp>
      <p:sp>
        <p:nvSpPr>
          <p:cNvPr id="7" name="Title 1"/>
          <p:cNvSpPr txBox="1">
            <a:spLocks/>
          </p:cNvSpPr>
          <p:nvPr userDrawn="1"/>
        </p:nvSpPr>
        <p:spPr>
          <a:xfrm>
            <a:off x="457200" y="294311"/>
            <a:ext cx="8229600" cy="639762"/>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Click to edit Master title style</a:t>
            </a:r>
          </a:p>
        </p:txBody>
      </p:sp>
    </p:spTree>
    <p:extLst>
      <p:ext uri="{BB962C8B-B14F-4D97-AF65-F5344CB8AC3E}">
        <p14:creationId xmlns:p14="http://schemas.microsoft.com/office/powerpoint/2010/main" val="15488054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59E771-879C-4707-9696-33FE17AC9765}" type="datetimeFigureOut">
              <a:rPr lang="en-US" smtClean="0"/>
              <a:t>02-Jun-17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0B4DB86-C360-4A1B-9204-EAC3DBCFA4BF}" type="slidenum">
              <a:rPr lang="en-US" smtClean="0"/>
              <a:t>‹#›</a:t>
            </a:fld>
            <a:endParaRPr lang="en-US" dirty="0"/>
          </a:p>
        </p:txBody>
      </p:sp>
      <p:sp>
        <p:nvSpPr>
          <p:cNvPr id="6" name="Title 1"/>
          <p:cNvSpPr>
            <a:spLocks noGrp="1"/>
          </p:cNvSpPr>
          <p:nvPr>
            <p:ph type="title"/>
          </p:nvPr>
        </p:nvSpPr>
        <p:spPr>
          <a:xfrm>
            <a:off x="457200" y="294311"/>
            <a:ext cx="8229600" cy="639762"/>
          </a:xfrm>
        </p:spPr>
        <p:txBody>
          <a:bodyPr/>
          <a:lstStyle/>
          <a:p>
            <a:r>
              <a:rPr lang="en-US"/>
              <a:t>Click to edit Master title style</a:t>
            </a:r>
          </a:p>
        </p:txBody>
      </p:sp>
    </p:spTree>
    <p:extLst>
      <p:ext uri="{BB962C8B-B14F-4D97-AF65-F5344CB8AC3E}">
        <p14:creationId xmlns:p14="http://schemas.microsoft.com/office/powerpoint/2010/main" val="32637695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D59E771-879C-4707-9696-33FE17AC9765}" type="datetimeFigureOut">
              <a:rPr lang="en-US" smtClean="0"/>
              <a:t>02-Jun-17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0B4DB86-C360-4A1B-9204-EAC3DBCFA4BF}" type="slidenum">
              <a:rPr lang="en-US" smtClean="0"/>
              <a:t>‹#›</a:t>
            </a:fld>
            <a:endParaRPr lang="en-US" dirty="0"/>
          </a:p>
        </p:txBody>
      </p:sp>
      <p:sp>
        <p:nvSpPr>
          <p:cNvPr id="9" name="Title 1"/>
          <p:cNvSpPr txBox="1">
            <a:spLocks/>
          </p:cNvSpPr>
          <p:nvPr userDrawn="1"/>
        </p:nvSpPr>
        <p:spPr>
          <a:xfrm>
            <a:off x="457200" y="294311"/>
            <a:ext cx="8229600" cy="639762"/>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Click to edit Master title style</a:t>
            </a:r>
          </a:p>
        </p:txBody>
      </p:sp>
    </p:spTree>
    <p:extLst>
      <p:ext uri="{BB962C8B-B14F-4D97-AF65-F5344CB8AC3E}">
        <p14:creationId xmlns:p14="http://schemas.microsoft.com/office/powerpoint/2010/main" val="31836077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D59E771-879C-4707-9696-33FE17AC9765}" type="datetimeFigureOut">
              <a:rPr lang="en-US" smtClean="0"/>
              <a:t>02-Jun-17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0B4DB86-C360-4A1B-9204-EAC3DBCFA4BF}" type="slidenum">
              <a:rPr lang="en-US" smtClean="0"/>
              <a:t>‹#›</a:t>
            </a:fld>
            <a:endParaRPr lang="en-US" dirty="0"/>
          </a:p>
        </p:txBody>
      </p:sp>
      <p:sp>
        <p:nvSpPr>
          <p:cNvPr id="9" name="Title 1"/>
          <p:cNvSpPr txBox="1">
            <a:spLocks/>
          </p:cNvSpPr>
          <p:nvPr userDrawn="1"/>
        </p:nvSpPr>
        <p:spPr>
          <a:xfrm>
            <a:off x="457200" y="294311"/>
            <a:ext cx="8229600" cy="639762"/>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Click to edit Master title style</a:t>
            </a:r>
          </a:p>
        </p:txBody>
      </p:sp>
    </p:spTree>
    <p:extLst>
      <p:ext uri="{BB962C8B-B14F-4D97-AF65-F5344CB8AC3E}">
        <p14:creationId xmlns:p14="http://schemas.microsoft.com/office/powerpoint/2010/main" val="41485876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shadeToTitle="1">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59E771-879C-4707-9696-33FE17AC9765}" type="datetimeFigureOut">
              <a:rPr lang="en-US" smtClean="0"/>
              <a:t>02-Jun-17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B4DB86-C360-4A1B-9204-EAC3DBCFA4BF}" type="slidenum">
              <a:rPr lang="en-US" smtClean="0"/>
              <a:t>‹#›</a:t>
            </a:fld>
            <a:endParaRPr lang="en-US" dirty="0"/>
          </a:p>
        </p:txBody>
      </p:sp>
    </p:spTree>
    <p:extLst>
      <p:ext uri="{BB962C8B-B14F-4D97-AF65-F5344CB8AC3E}">
        <p14:creationId xmlns:p14="http://schemas.microsoft.com/office/powerpoint/2010/main" val="21695414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5.png"/><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hyperlink" Target="https://drive.google.com/file/d/0B3AUP7zmYHOcbnFybERpMVRKSE0/view?usp=sharing" TargetMode="External"/><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hyperlink" Target="https://drive.google.com/drive/folders/0B3AUP7zmYHOcODlTV3dWZGpCdG8?usp=sharing" TargetMode="External"/><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5.png"/><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hyperlink" Target="https://drive.google.com/file/d/0B3AUP7zmYHOceWlEcXNsTlM2eVU/view?usp=sharing" TargetMode="External"/><Relationship Id="rId4" Type="http://schemas.openxmlformats.org/officeDocument/2006/relationships/image" Target="../media/image26.jp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8.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9.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hyperlink" Target="https://drive.google.com/open?id=0B3AUP7zmYHOceDZuNkhHSW9PbE0" TargetMode="External"/><Relationship Id="rId3" Type="http://schemas.openxmlformats.org/officeDocument/2006/relationships/image" Target="../media/image31.png"/><Relationship Id="rId7" Type="http://schemas.openxmlformats.org/officeDocument/2006/relationships/image" Target="../media/image33.png"/><Relationship Id="rId2" Type="http://schemas.openxmlformats.org/officeDocument/2006/relationships/hyperlink" Target="https://drive.google.com/open?id=0B3AUP7zmYHOcVjB3ZjEzZ194cVU" TargetMode="External"/><Relationship Id="rId1" Type="http://schemas.openxmlformats.org/officeDocument/2006/relationships/slideLayout" Target="../slideLayouts/slideLayout2.xml"/><Relationship Id="rId6" Type="http://schemas.openxmlformats.org/officeDocument/2006/relationships/hyperlink" Target="https://drive.google.com/open?id=0B3AUP7zmYHOcRTVMR25heHl2Ylk" TargetMode="External"/><Relationship Id="rId5" Type="http://schemas.openxmlformats.org/officeDocument/2006/relationships/image" Target="../media/image32.png"/><Relationship Id="rId4" Type="http://schemas.openxmlformats.org/officeDocument/2006/relationships/hyperlink" Target="https://drive.google.com/open?id=0B3AUP7zmYHOcN0gxUVRCUFp6N0k" TargetMode="External"/><Relationship Id="rId9" Type="http://schemas.openxmlformats.org/officeDocument/2006/relationships/image" Target="../media/image34.png"/></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hyperlink" Target="https://www.linkedin.com/in/matrix-satatya-a37bbb11b?trk=hp-identity-name" TargetMode="External"/><Relationship Id="rId7" Type="http://schemas.openxmlformats.org/officeDocument/2006/relationships/image" Target="../media/image38.png"/><Relationship Id="rId2" Type="http://schemas.openxmlformats.org/officeDocument/2006/relationships/hyperlink" Target="https://twitter.com/Matrix_SATATYA" TargetMode="External"/><Relationship Id="rId1" Type="http://schemas.openxmlformats.org/officeDocument/2006/relationships/slideLayout" Target="../slideLayouts/slideLayout13.xml"/><Relationship Id="rId6" Type="http://schemas.openxmlformats.org/officeDocument/2006/relationships/image" Target="../media/image37.png"/><Relationship Id="rId5" Type="http://schemas.openxmlformats.org/officeDocument/2006/relationships/image" Target="../media/image36.png"/><Relationship Id="rId10" Type="http://schemas.openxmlformats.org/officeDocument/2006/relationships/image" Target="../media/image5.png"/><Relationship Id="rId4" Type="http://schemas.openxmlformats.org/officeDocument/2006/relationships/hyperlink" Target="https://www.youtube.com/channel/UCf0IFf8809gxallGIsS4nCA" TargetMode="External"/><Relationship Id="rId9" Type="http://schemas.openxmlformats.org/officeDocument/2006/relationships/hyperlink" Target="https://www.facebook.com/MatrixSatatya/?ref=bookmarks"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2.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shadeToTitle="1">
        <a:blipFill dpi="0" rotWithShape="1">
          <a:blip r:embed="rId2">
            <a:lum/>
          </a:blip>
          <a:srcRect/>
          <a:stretch>
            <a:fillRect l="-24000" r="-24000"/>
          </a:stretch>
        </a:blipFill>
        <a:effectLst/>
      </p:bgPr>
    </p:bg>
    <p:spTree>
      <p:nvGrpSpPr>
        <p:cNvPr id="1" name=""/>
        <p:cNvGrpSpPr/>
        <p:nvPr/>
      </p:nvGrpSpPr>
      <p:grpSpPr>
        <a:xfrm>
          <a:off x="0" y="0"/>
          <a:ext cx="0" cy="0"/>
          <a:chOff x="0" y="0"/>
          <a:chExt cx="0" cy="0"/>
        </a:xfrm>
      </p:grpSpPr>
      <p:sp>
        <p:nvSpPr>
          <p:cNvPr id="11" name="Rectangle 10"/>
          <p:cNvSpPr/>
          <p:nvPr/>
        </p:nvSpPr>
        <p:spPr>
          <a:xfrm>
            <a:off x="0" y="4800600"/>
            <a:ext cx="7239000" cy="1447800"/>
          </a:xfrm>
          <a:prstGeom prst="rect">
            <a:avLst/>
          </a:prstGeom>
          <a:gradFill flip="none" rotWithShape="1">
            <a:gsLst>
              <a:gs pos="0">
                <a:srgbClr val="575757">
                  <a:shade val="30000"/>
                  <a:satMod val="115000"/>
                </a:srgbClr>
              </a:gs>
              <a:gs pos="50000">
                <a:srgbClr val="575757">
                  <a:shade val="67500"/>
                  <a:satMod val="115000"/>
                </a:srgbClr>
              </a:gs>
              <a:gs pos="100000">
                <a:srgbClr val="575757">
                  <a:shade val="100000"/>
                  <a:satMod val="115000"/>
                </a:srgbClr>
              </a:gs>
            </a:gsLst>
            <a:path path="circle">
              <a:fillToRect l="50000" t="50000" r="50000" b="50000"/>
            </a:path>
            <a:tileRect/>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
        <p:nvSpPr>
          <p:cNvPr id="12" name="Title 1"/>
          <p:cNvSpPr txBox="1">
            <a:spLocks/>
          </p:cNvSpPr>
          <p:nvPr/>
        </p:nvSpPr>
        <p:spPr>
          <a:xfrm>
            <a:off x="2971800" y="4962525"/>
            <a:ext cx="4267200" cy="1066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dirty="0">
                <a:solidFill>
                  <a:schemeClr val="bg1"/>
                </a:solidFill>
                <a:latin typeface="Times New Roman" panose="02020603050405020304" pitchFamily="18" charset="0"/>
                <a:cs typeface="Times New Roman" panose="02020603050405020304" pitchFamily="18" charset="0"/>
              </a:rPr>
              <a:t>MATRIX SATATYA</a:t>
            </a:r>
          </a:p>
          <a:p>
            <a:pPr algn="l"/>
            <a:r>
              <a:rPr lang="en-US" sz="3200" b="1" dirty="0">
                <a:solidFill>
                  <a:schemeClr val="bg1"/>
                </a:solidFill>
                <a:latin typeface="Times New Roman" panose="02020603050405020304" pitchFamily="18" charset="0"/>
                <a:cs typeface="Times New Roman" panose="02020603050405020304" pitchFamily="18" charset="0"/>
              </a:rPr>
              <a:t>IP CAMERAS</a:t>
            </a:r>
          </a:p>
        </p:txBody>
      </p:sp>
      <p:sp>
        <p:nvSpPr>
          <p:cNvPr id="13" name="Rectangle 12"/>
          <p:cNvSpPr/>
          <p:nvPr/>
        </p:nvSpPr>
        <p:spPr>
          <a:xfrm>
            <a:off x="0" y="4800600"/>
            <a:ext cx="2514600" cy="14478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pic>
        <p:nvPicPr>
          <p:cNvPr id="14" name="Picture 1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4800" y="5174577"/>
            <a:ext cx="1785169" cy="699845"/>
          </a:xfrm>
          <a:prstGeom prst="rect">
            <a:avLst/>
          </a:prstGeom>
        </p:spPr>
      </p:pic>
    </p:spTree>
    <p:extLst>
      <p:ext uri="{BB962C8B-B14F-4D97-AF65-F5344CB8AC3E}">
        <p14:creationId xmlns:p14="http://schemas.microsoft.com/office/powerpoint/2010/main" val="1758186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7239000" y="0"/>
            <a:ext cx="1676400" cy="990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4800"/>
            <a:ext cx="9144000" cy="7162800"/>
          </a:xfrm>
          <a:prstGeom prst="rect">
            <a:avLst/>
          </a:prstGeom>
        </p:spPr>
      </p:pic>
      <p:sp>
        <p:nvSpPr>
          <p:cNvPr id="11" name="Rectangle 10"/>
          <p:cNvSpPr/>
          <p:nvPr/>
        </p:nvSpPr>
        <p:spPr>
          <a:xfrm>
            <a:off x="0" y="4800600"/>
            <a:ext cx="7239000" cy="1447800"/>
          </a:xfrm>
          <a:prstGeom prst="rect">
            <a:avLst/>
          </a:prstGeom>
          <a:gradFill flip="none" rotWithShape="1">
            <a:gsLst>
              <a:gs pos="0">
                <a:srgbClr val="026F98">
                  <a:shade val="30000"/>
                  <a:satMod val="115000"/>
                </a:srgbClr>
              </a:gs>
              <a:gs pos="50000">
                <a:srgbClr val="026F98">
                  <a:shade val="67500"/>
                  <a:satMod val="115000"/>
                </a:srgbClr>
              </a:gs>
              <a:gs pos="100000">
                <a:srgbClr val="026F98">
                  <a:shade val="100000"/>
                  <a:satMod val="115000"/>
                </a:srgbClr>
              </a:gs>
            </a:gsLst>
            <a:path path="circle">
              <a:fillToRect l="50000" t="50000" r="50000" b="50000"/>
            </a:path>
            <a:tileRect/>
          </a:gradFill>
          <a:ln>
            <a:solidFill>
              <a:srgbClr val="026F98"/>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p>
        </p:txBody>
      </p:sp>
      <p:sp>
        <p:nvSpPr>
          <p:cNvPr id="12" name="Title 1"/>
          <p:cNvSpPr txBox="1">
            <a:spLocks/>
          </p:cNvSpPr>
          <p:nvPr/>
        </p:nvSpPr>
        <p:spPr>
          <a:xfrm>
            <a:off x="2667000" y="4962525"/>
            <a:ext cx="4572000" cy="1066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dirty="0">
                <a:solidFill>
                  <a:schemeClr val="bg1"/>
                </a:solidFill>
                <a:latin typeface="+mn-lt"/>
                <a:cs typeface="Times New Roman" panose="02020603050405020304" pitchFamily="18" charset="0"/>
              </a:rPr>
              <a:t>MATRIX SATATYA CAMERAS</a:t>
            </a:r>
          </a:p>
          <a:p>
            <a:pPr algn="l"/>
            <a:r>
              <a:rPr lang="en-US" sz="2800" b="1" dirty="0">
                <a:solidFill>
                  <a:schemeClr val="bg1"/>
                </a:solidFill>
                <a:latin typeface="+mn-lt"/>
                <a:cs typeface="Times New Roman" panose="02020603050405020304" pitchFamily="18" charset="0"/>
              </a:rPr>
              <a:t>KEY DIFFERENTIATORS </a:t>
            </a:r>
          </a:p>
        </p:txBody>
      </p:sp>
      <p:sp>
        <p:nvSpPr>
          <p:cNvPr id="13" name="Rectangle 12"/>
          <p:cNvSpPr/>
          <p:nvPr/>
        </p:nvSpPr>
        <p:spPr>
          <a:xfrm>
            <a:off x="0" y="4800600"/>
            <a:ext cx="2514600" cy="14478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pic>
        <p:nvPicPr>
          <p:cNvPr id="14" name="Picture 1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4800" y="5174577"/>
            <a:ext cx="1785169" cy="699845"/>
          </a:xfrm>
          <a:prstGeom prst="rect">
            <a:avLst/>
          </a:prstGeom>
        </p:spPr>
      </p:pic>
    </p:spTree>
    <p:extLst>
      <p:ext uri="{BB962C8B-B14F-4D97-AF65-F5344CB8AC3E}">
        <p14:creationId xmlns:p14="http://schemas.microsoft.com/office/powerpoint/2010/main" val="16153725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3"/>
          <p:cNvGrpSpPr>
            <a:grpSpLocks/>
          </p:cNvGrpSpPr>
          <p:nvPr/>
        </p:nvGrpSpPr>
        <p:grpSpPr bwMode="auto">
          <a:xfrm>
            <a:off x="304912" y="1328008"/>
            <a:ext cx="8458200" cy="1110392"/>
            <a:chOff x="495406" y="1371654"/>
            <a:chExt cx="8153188" cy="2060833"/>
          </a:xfrm>
        </p:grpSpPr>
        <p:sp>
          <p:nvSpPr>
            <p:cNvPr id="20" name="Rectangle 19"/>
            <p:cNvSpPr/>
            <p:nvPr/>
          </p:nvSpPr>
          <p:spPr bwMode="auto">
            <a:xfrm>
              <a:off x="495406" y="1371654"/>
              <a:ext cx="8153188" cy="2060833"/>
            </a:xfrm>
            <a:prstGeom prst="rect">
              <a:avLst/>
            </a:prstGeom>
            <a:gradFill flip="none" rotWithShape="1">
              <a:gsLst>
                <a:gs pos="0">
                  <a:srgbClr val="026F98">
                    <a:shade val="30000"/>
                    <a:satMod val="115000"/>
                  </a:srgbClr>
                </a:gs>
                <a:gs pos="50000">
                  <a:srgbClr val="026F98">
                    <a:shade val="67500"/>
                    <a:satMod val="115000"/>
                  </a:srgbClr>
                </a:gs>
                <a:gs pos="100000">
                  <a:srgbClr val="026F98">
                    <a:shade val="100000"/>
                    <a:satMod val="115000"/>
                  </a:srgbClr>
                </a:gs>
              </a:gsLst>
              <a:lin ang="16200000" scaled="1"/>
              <a:tileRect/>
            </a:gradFill>
            <a:ln w="9525" cap="flat" cmpd="sng" algn="ctr">
              <a:noFill/>
              <a:prstDash val="solid"/>
              <a:round/>
              <a:headEnd type="none" w="med" len="med"/>
              <a:tailEnd type="none" w="med" len="med"/>
            </a:ln>
            <a:effectLst/>
            <a:extLst/>
          </p:spPr>
          <p:txBody>
            <a:bodyPr tIns="0" bIns="0"/>
            <a:lstStyle/>
            <a:p>
              <a:pPr>
                <a:buFont typeface="Arial" panose="020B0604020202020204" pitchFamily="34" charset="0"/>
                <a:buNone/>
                <a:defRPr/>
              </a:pPr>
              <a:endParaRPr lang="en-IN" sz="1400" b="1" dirty="0">
                <a:latin typeface="+mn-lt"/>
              </a:endParaRPr>
            </a:p>
          </p:txBody>
        </p:sp>
        <p:sp>
          <p:nvSpPr>
            <p:cNvPr id="34" name="Rectangle 33"/>
            <p:cNvSpPr/>
            <p:nvPr/>
          </p:nvSpPr>
          <p:spPr bwMode="auto">
            <a:xfrm>
              <a:off x="592241" y="1509603"/>
              <a:ext cx="7970630" cy="1781460"/>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600" b="1" dirty="0">
                <a:solidFill>
                  <a:schemeClr val="bg1"/>
                </a:solidFill>
              </a:endParaRPr>
            </a:p>
            <a:p>
              <a:pPr>
                <a:defRPr/>
              </a:pPr>
              <a:endParaRPr lang="en-US" sz="1600" b="1" dirty="0">
                <a:solidFill>
                  <a:schemeClr val="bg1"/>
                </a:solidFill>
              </a:endParaRPr>
            </a:p>
            <a:p>
              <a:pPr>
                <a:defRPr/>
              </a:pPr>
              <a:endParaRPr lang="en-US" sz="1600" b="1" dirty="0">
                <a:solidFill>
                  <a:schemeClr val="bg1"/>
                </a:solidFill>
              </a:endParaRPr>
            </a:p>
            <a:p>
              <a:pPr>
                <a:defRPr/>
              </a:pPr>
              <a:r>
                <a:rPr lang="en-US" sz="1600" b="1" dirty="0">
                  <a:solidFill>
                    <a:schemeClr val="bg1"/>
                  </a:solidFill>
                </a:rPr>
                <a:t>Push Technology: </a:t>
              </a:r>
              <a:r>
                <a:rPr lang="en-US" sz="1600" dirty="0">
                  <a:solidFill>
                    <a:schemeClr val="bg1"/>
                  </a:solidFill>
                </a:rPr>
                <a:t>Communication with the server is initiated from camera’s end, which reduces load on the server and helps in uninterrupted network connection (In other traditional devices server has to poll at regular interval which increases server load at great extent)</a:t>
              </a:r>
            </a:p>
            <a:p>
              <a:pPr>
                <a:defRPr/>
              </a:pPr>
              <a:endParaRPr lang="en-US" sz="1600" dirty="0">
                <a:solidFill>
                  <a:schemeClr val="bg1"/>
                </a:solidFill>
              </a:endParaRPr>
            </a:p>
            <a:p>
              <a:pPr>
                <a:defRPr/>
              </a:pPr>
              <a:endParaRPr lang="en-US" sz="1600" b="1" dirty="0">
                <a:solidFill>
                  <a:schemeClr val="bg1"/>
                </a:solidFill>
              </a:endParaRPr>
            </a:p>
            <a:p>
              <a:pPr>
                <a:defRPr/>
              </a:pPr>
              <a:endParaRPr lang="en-US" sz="1600" b="1" dirty="0">
                <a:solidFill>
                  <a:schemeClr val="bg1"/>
                </a:solidFill>
              </a:endParaRPr>
            </a:p>
          </p:txBody>
        </p:sp>
      </p:grpSp>
      <p:sp>
        <p:nvSpPr>
          <p:cNvPr id="35" name="Shape 162"/>
          <p:cNvSpPr txBox="1">
            <a:spLocks/>
          </p:cNvSpPr>
          <p:nvPr/>
        </p:nvSpPr>
        <p:spPr>
          <a:xfrm>
            <a:off x="457200" y="609600"/>
            <a:ext cx="6624320" cy="762000"/>
          </a:xfrm>
          <a:prstGeom prst="rect">
            <a:avLst/>
          </a:prstGeom>
          <a:noFill/>
          <a:ln>
            <a:noFill/>
          </a:ln>
        </p:spPr>
        <p:txBody>
          <a:bodyPr vert="horz" lIns="91425" tIns="45700" rIns="91425" bIns="45700" rtlCol="0"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ts val="0"/>
              </a:spcBef>
              <a:buClr>
                <a:schemeClr val="dk1"/>
              </a:buClr>
              <a:buSzPct val="25000"/>
              <a:buFont typeface="Calibri"/>
              <a:buNone/>
            </a:pPr>
            <a:r>
              <a:rPr lang="en-US" sz="2800" b="1" dirty="0">
                <a:solidFill>
                  <a:schemeClr val="dk1"/>
                </a:solidFill>
                <a:latin typeface="Calibri"/>
                <a:ea typeface="Calibri"/>
                <a:cs typeface="Calibri"/>
                <a:sym typeface="Calibri"/>
              </a:rPr>
              <a:t>CONNECTIVITY</a:t>
            </a:r>
          </a:p>
        </p:txBody>
      </p:sp>
      <p:grpSp>
        <p:nvGrpSpPr>
          <p:cNvPr id="10" name="Group 3"/>
          <p:cNvGrpSpPr>
            <a:grpSpLocks/>
          </p:cNvGrpSpPr>
          <p:nvPr/>
        </p:nvGrpSpPr>
        <p:grpSpPr bwMode="auto">
          <a:xfrm>
            <a:off x="304912" y="2547208"/>
            <a:ext cx="8458200" cy="1034192"/>
            <a:chOff x="495406" y="1371654"/>
            <a:chExt cx="8153188" cy="1465067"/>
          </a:xfrm>
        </p:grpSpPr>
        <p:sp>
          <p:nvSpPr>
            <p:cNvPr id="11" name="Rectangle 10"/>
            <p:cNvSpPr/>
            <p:nvPr/>
          </p:nvSpPr>
          <p:spPr bwMode="auto">
            <a:xfrm>
              <a:off x="495406" y="1371654"/>
              <a:ext cx="8153188" cy="1465067"/>
            </a:xfrm>
            <a:prstGeom prst="rect">
              <a:avLst/>
            </a:prstGeom>
            <a:gradFill flip="none" rotWithShape="1">
              <a:gsLst>
                <a:gs pos="0">
                  <a:srgbClr val="026F98">
                    <a:shade val="30000"/>
                    <a:satMod val="115000"/>
                  </a:srgbClr>
                </a:gs>
                <a:gs pos="50000">
                  <a:srgbClr val="026F98">
                    <a:shade val="67500"/>
                    <a:satMod val="115000"/>
                  </a:srgbClr>
                </a:gs>
                <a:gs pos="100000">
                  <a:srgbClr val="026F98">
                    <a:shade val="100000"/>
                    <a:satMod val="115000"/>
                  </a:srgbClr>
                </a:gs>
              </a:gsLst>
              <a:lin ang="16200000" scaled="1"/>
              <a:tileRect/>
            </a:gradFill>
            <a:ln w="9525" cap="flat" cmpd="sng" algn="ctr">
              <a:noFill/>
              <a:prstDash val="solid"/>
              <a:round/>
              <a:headEnd type="none" w="med" len="med"/>
              <a:tailEnd type="none" w="med" len="med"/>
            </a:ln>
            <a:effectLst/>
            <a:extLst/>
          </p:spPr>
          <p:txBody>
            <a:bodyPr tIns="0" bIns="0"/>
            <a:lstStyle/>
            <a:p>
              <a:pPr>
                <a:buFont typeface="Arial" panose="020B0604020202020204" pitchFamily="34" charset="0"/>
                <a:buNone/>
                <a:defRPr/>
              </a:pPr>
              <a:endParaRPr lang="en-IN" sz="1400" b="1" dirty="0">
                <a:latin typeface="+mn-lt"/>
              </a:endParaRPr>
            </a:p>
          </p:txBody>
        </p:sp>
        <p:sp>
          <p:nvSpPr>
            <p:cNvPr id="12" name="Rectangle 11"/>
            <p:cNvSpPr/>
            <p:nvPr/>
          </p:nvSpPr>
          <p:spPr bwMode="auto">
            <a:xfrm>
              <a:off x="592241" y="1509605"/>
              <a:ext cx="7970630" cy="1219168"/>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400" dirty="0">
                <a:solidFill>
                  <a:schemeClr val="bg1"/>
                </a:solidFill>
              </a:endParaRPr>
            </a:p>
            <a:p>
              <a:pPr>
                <a:defRPr/>
              </a:pPr>
              <a:endParaRPr lang="en-US" sz="1400" dirty="0">
                <a:solidFill>
                  <a:schemeClr val="bg1"/>
                </a:solidFill>
              </a:endParaRPr>
            </a:p>
            <a:p>
              <a:pPr>
                <a:defRPr/>
              </a:pPr>
              <a:r>
                <a:rPr lang="en-US" sz="1600" dirty="0">
                  <a:solidFill>
                    <a:schemeClr val="bg1"/>
                  </a:solidFill>
                </a:rPr>
                <a:t>Whenever devices are connected in multi locations, public IP is required only at server end. This makes multi-location deployment of devices very easy, cost effective and time bound. Push technology reduces server load using limited socket connections as per requirement with poll.</a:t>
              </a:r>
            </a:p>
            <a:p>
              <a:pPr>
                <a:defRPr/>
              </a:pPr>
              <a:endParaRPr lang="en-US" sz="1400" dirty="0">
                <a:solidFill>
                  <a:schemeClr val="bg1"/>
                </a:solidFill>
              </a:endParaRPr>
            </a:p>
            <a:p>
              <a:pPr>
                <a:defRPr/>
              </a:pPr>
              <a:endParaRPr lang="en-US" sz="1400" dirty="0">
                <a:solidFill>
                  <a:schemeClr val="bg1"/>
                </a:solidFill>
              </a:endParaRPr>
            </a:p>
          </p:txBody>
        </p:sp>
      </p:gr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39000" y="291707"/>
            <a:ext cx="1620982" cy="635785"/>
          </a:xfrm>
          <a:prstGeom prst="rect">
            <a:avLst/>
          </a:prstGeom>
        </p:spPr>
      </p:pic>
    </p:spTree>
    <p:extLst>
      <p:ext uri="{BB962C8B-B14F-4D97-AF65-F5344CB8AC3E}">
        <p14:creationId xmlns:p14="http://schemas.microsoft.com/office/powerpoint/2010/main" val="4213068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p:cNvGrpSpPr/>
          <p:nvPr/>
        </p:nvGrpSpPr>
        <p:grpSpPr>
          <a:xfrm>
            <a:off x="-457068" y="762070"/>
            <a:ext cx="1290794" cy="368804"/>
            <a:chOff x="3926604" y="5181554"/>
            <a:chExt cx="1290794" cy="368804"/>
          </a:xfrm>
          <a:solidFill>
            <a:schemeClr val="bg1">
              <a:alpha val="24000"/>
            </a:schemeClr>
          </a:solidFill>
        </p:grpSpPr>
        <p:sp>
          <p:nvSpPr>
            <p:cNvPr id="24" name="Rectangle 23"/>
            <p:cNvSpPr/>
            <p:nvPr/>
          </p:nvSpPr>
          <p:spPr bwMode="auto">
            <a:xfrm>
              <a:off x="3926604" y="5181554"/>
              <a:ext cx="184399" cy="184400"/>
            </a:xfrm>
            <a:prstGeom prst="rect">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Font typeface="Arial" panose="020B0604020202020204" pitchFamily="34" charset="0"/>
                <a:buNone/>
                <a:defRPr/>
              </a:pPr>
              <a:endParaRPr lang="en-US">
                <a:solidFill>
                  <a:schemeClr val="tx1">
                    <a:lumMod val="50000"/>
                    <a:lumOff val="50000"/>
                  </a:schemeClr>
                </a:solidFill>
              </a:endParaRPr>
            </a:p>
          </p:txBody>
        </p:sp>
        <p:sp>
          <p:nvSpPr>
            <p:cNvPr id="25" name="Rectangle 24"/>
            <p:cNvSpPr/>
            <p:nvPr/>
          </p:nvSpPr>
          <p:spPr bwMode="auto">
            <a:xfrm>
              <a:off x="4295402" y="5181554"/>
              <a:ext cx="184399" cy="184400"/>
            </a:xfrm>
            <a:prstGeom prst="rect">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Font typeface="Arial" panose="020B0604020202020204" pitchFamily="34" charset="0"/>
                <a:buNone/>
                <a:defRPr/>
              </a:pPr>
              <a:endParaRPr lang="en-US">
                <a:solidFill>
                  <a:schemeClr val="tx1">
                    <a:lumMod val="50000"/>
                    <a:lumOff val="50000"/>
                  </a:schemeClr>
                </a:solidFill>
              </a:endParaRPr>
            </a:p>
          </p:txBody>
        </p:sp>
        <p:sp>
          <p:nvSpPr>
            <p:cNvPr id="26" name="Rectangle 25"/>
            <p:cNvSpPr/>
            <p:nvPr/>
          </p:nvSpPr>
          <p:spPr bwMode="auto">
            <a:xfrm>
              <a:off x="4664201" y="5181554"/>
              <a:ext cx="184399" cy="184400"/>
            </a:xfrm>
            <a:prstGeom prst="rect">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Font typeface="Arial" panose="020B0604020202020204" pitchFamily="34" charset="0"/>
                <a:buNone/>
                <a:defRPr/>
              </a:pPr>
              <a:endParaRPr lang="en-US">
                <a:solidFill>
                  <a:schemeClr val="tx1">
                    <a:lumMod val="50000"/>
                    <a:lumOff val="50000"/>
                  </a:schemeClr>
                </a:solidFill>
              </a:endParaRPr>
            </a:p>
          </p:txBody>
        </p:sp>
        <p:sp>
          <p:nvSpPr>
            <p:cNvPr id="27" name="Rectangle 26"/>
            <p:cNvSpPr/>
            <p:nvPr/>
          </p:nvSpPr>
          <p:spPr bwMode="auto">
            <a:xfrm>
              <a:off x="5032999" y="5181554"/>
              <a:ext cx="184399" cy="184400"/>
            </a:xfrm>
            <a:prstGeom prst="rect">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Font typeface="Arial" panose="020B0604020202020204" pitchFamily="34" charset="0"/>
                <a:buNone/>
                <a:defRPr/>
              </a:pPr>
              <a:endParaRPr lang="en-US">
                <a:solidFill>
                  <a:schemeClr val="tx1">
                    <a:lumMod val="50000"/>
                    <a:lumOff val="50000"/>
                  </a:schemeClr>
                </a:solidFill>
              </a:endParaRPr>
            </a:p>
          </p:txBody>
        </p:sp>
        <p:sp>
          <p:nvSpPr>
            <p:cNvPr id="28" name="Rectangle 27"/>
            <p:cNvSpPr/>
            <p:nvPr/>
          </p:nvSpPr>
          <p:spPr bwMode="auto">
            <a:xfrm>
              <a:off x="4111003" y="5365958"/>
              <a:ext cx="184399" cy="184400"/>
            </a:xfrm>
            <a:prstGeom prst="rect">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Font typeface="Arial" panose="020B0604020202020204" pitchFamily="34" charset="0"/>
                <a:buNone/>
                <a:defRPr/>
              </a:pPr>
              <a:endParaRPr lang="en-US">
                <a:solidFill>
                  <a:schemeClr val="tx1">
                    <a:lumMod val="50000"/>
                    <a:lumOff val="50000"/>
                  </a:schemeClr>
                </a:solidFill>
              </a:endParaRPr>
            </a:p>
          </p:txBody>
        </p:sp>
        <p:sp>
          <p:nvSpPr>
            <p:cNvPr id="29" name="Rectangle 28"/>
            <p:cNvSpPr/>
            <p:nvPr/>
          </p:nvSpPr>
          <p:spPr bwMode="auto">
            <a:xfrm>
              <a:off x="4479801" y="5365958"/>
              <a:ext cx="184399" cy="184400"/>
            </a:xfrm>
            <a:prstGeom prst="rect">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Font typeface="Arial" panose="020B0604020202020204" pitchFamily="34" charset="0"/>
                <a:buNone/>
                <a:defRPr/>
              </a:pPr>
              <a:endParaRPr lang="en-US">
                <a:solidFill>
                  <a:schemeClr val="tx1">
                    <a:lumMod val="50000"/>
                    <a:lumOff val="50000"/>
                  </a:schemeClr>
                </a:solidFill>
              </a:endParaRPr>
            </a:p>
          </p:txBody>
        </p:sp>
        <p:sp>
          <p:nvSpPr>
            <p:cNvPr id="30" name="Rectangle 29"/>
            <p:cNvSpPr/>
            <p:nvPr/>
          </p:nvSpPr>
          <p:spPr bwMode="auto">
            <a:xfrm>
              <a:off x="4848600" y="5365954"/>
              <a:ext cx="184399" cy="184400"/>
            </a:xfrm>
            <a:prstGeom prst="rect">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Font typeface="Arial" panose="020B0604020202020204" pitchFamily="34" charset="0"/>
                <a:buNone/>
                <a:defRPr/>
              </a:pPr>
              <a:endParaRPr lang="en-US">
                <a:solidFill>
                  <a:schemeClr val="tx1">
                    <a:lumMod val="50000"/>
                    <a:lumOff val="50000"/>
                  </a:schemeClr>
                </a:solidFill>
              </a:endParaRPr>
            </a:p>
          </p:txBody>
        </p:sp>
      </p:grpSp>
      <p:sp>
        <p:nvSpPr>
          <p:cNvPr id="19" name="Shape 162"/>
          <p:cNvSpPr txBox="1">
            <a:spLocks/>
          </p:cNvSpPr>
          <p:nvPr/>
        </p:nvSpPr>
        <p:spPr>
          <a:xfrm>
            <a:off x="457200" y="609600"/>
            <a:ext cx="6624320" cy="762000"/>
          </a:xfrm>
          <a:prstGeom prst="rect">
            <a:avLst/>
          </a:prstGeom>
          <a:noFill/>
          <a:ln>
            <a:noFill/>
          </a:ln>
        </p:spPr>
        <p:txBody>
          <a:bodyPr vert="horz" lIns="91425" tIns="45700" rIns="91425" bIns="45700" rtlCol="0"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ts val="0"/>
              </a:spcBef>
              <a:buClr>
                <a:schemeClr val="dk1"/>
              </a:buClr>
              <a:buSzPct val="25000"/>
              <a:buFont typeface="Calibri"/>
              <a:buNone/>
            </a:pPr>
            <a:r>
              <a:rPr lang="en-US" sz="2800" b="1" dirty="0">
                <a:solidFill>
                  <a:schemeClr val="dk1"/>
                </a:solidFill>
                <a:latin typeface="Calibri"/>
                <a:ea typeface="Calibri"/>
                <a:cs typeface="Calibri"/>
                <a:sym typeface="Calibri"/>
              </a:rPr>
              <a:t>IMAGE QUALITY</a:t>
            </a:r>
          </a:p>
        </p:txBody>
      </p:sp>
      <p:grpSp>
        <p:nvGrpSpPr>
          <p:cNvPr id="21" name="Group 3"/>
          <p:cNvGrpSpPr>
            <a:grpSpLocks/>
          </p:cNvGrpSpPr>
          <p:nvPr/>
        </p:nvGrpSpPr>
        <p:grpSpPr bwMode="auto">
          <a:xfrm>
            <a:off x="304912" y="1328008"/>
            <a:ext cx="8458200" cy="1034192"/>
            <a:chOff x="495406" y="1371654"/>
            <a:chExt cx="8153188" cy="1465067"/>
          </a:xfrm>
        </p:grpSpPr>
        <p:sp>
          <p:nvSpPr>
            <p:cNvPr id="32" name="Rectangle 31"/>
            <p:cNvSpPr/>
            <p:nvPr/>
          </p:nvSpPr>
          <p:spPr bwMode="auto">
            <a:xfrm>
              <a:off x="495406" y="1371654"/>
              <a:ext cx="8153188" cy="1465067"/>
            </a:xfrm>
            <a:prstGeom prst="rect">
              <a:avLst/>
            </a:prstGeom>
            <a:gradFill flip="none" rotWithShape="1">
              <a:gsLst>
                <a:gs pos="0">
                  <a:srgbClr val="026F98">
                    <a:shade val="30000"/>
                    <a:satMod val="115000"/>
                  </a:srgbClr>
                </a:gs>
                <a:gs pos="50000">
                  <a:srgbClr val="026F98">
                    <a:shade val="67500"/>
                    <a:satMod val="115000"/>
                  </a:srgbClr>
                </a:gs>
                <a:gs pos="100000">
                  <a:srgbClr val="026F98">
                    <a:shade val="100000"/>
                    <a:satMod val="115000"/>
                  </a:srgbClr>
                </a:gs>
              </a:gsLst>
              <a:lin ang="16200000" scaled="1"/>
              <a:tileRect/>
            </a:gradFill>
            <a:ln w="9525" cap="flat" cmpd="sng" algn="ctr">
              <a:noFill/>
              <a:prstDash val="solid"/>
              <a:round/>
              <a:headEnd type="none" w="med" len="med"/>
              <a:tailEnd type="none" w="med" len="med"/>
            </a:ln>
            <a:effectLst/>
            <a:extLst/>
          </p:spPr>
          <p:txBody>
            <a:bodyPr tIns="0" bIns="0"/>
            <a:lstStyle/>
            <a:p>
              <a:pPr>
                <a:buFont typeface="Arial" panose="020B0604020202020204" pitchFamily="34" charset="0"/>
                <a:buNone/>
                <a:defRPr/>
              </a:pPr>
              <a:endParaRPr lang="en-IN" sz="1400" b="1" dirty="0">
                <a:latin typeface="+mn-lt"/>
              </a:endParaRPr>
            </a:p>
          </p:txBody>
        </p:sp>
        <p:sp>
          <p:nvSpPr>
            <p:cNvPr id="33" name="Rectangle 32"/>
            <p:cNvSpPr/>
            <p:nvPr/>
          </p:nvSpPr>
          <p:spPr bwMode="auto">
            <a:xfrm>
              <a:off x="592241" y="1509605"/>
              <a:ext cx="7970630" cy="1219168"/>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400" b="1" dirty="0">
                <a:solidFill>
                  <a:schemeClr val="bg1"/>
                </a:solidFill>
              </a:endParaRPr>
            </a:p>
            <a:p>
              <a:pPr>
                <a:defRPr/>
              </a:pPr>
              <a:r>
                <a:rPr lang="en-US" sz="1600" b="1" dirty="0">
                  <a:solidFill>
                    <a:schemeClr val="bg1"/>
                  </a:solidFill>
                </a:rPr>
                <a:t>1. SONY STARVIS series sensors: </a:t>
              </a:r>
              <a:r>
                <a:rPr lang="en-US" sz="1600" dirty="0">
                  <a:solidFill>
                    <a:schemeClr val="bg1"/>
                  </a:solidFill>
                </a:rPr>
                <a:t>The sensor is made with SONY’s patent EXMOR Technology wherein the sensor is back-illuminated, which results in less dark current thereby giving exceptionally good color image reproduction at as low as 0.02lux.</a:t>
              </a:r>
            </a:p>
            <a:p>
              <a:pPr>
                <a:defRPr/>
              </a:pPr>
              <a:endParaRPr lang="en-US" sz="1400" dirty="0">
                <a:solidFill>
                  <a:schemeClr val="bg1"/>
                </a:solidFill>
              </a:endParaRPr>
            </a:p>
          </p:txBody>
        </p:sp>
      </p:grpSp>
      <p:pic>
        <p:nvPicPr>
          <p:cNvPr id="22" name="Picture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39000" y="291707"/>
            <a:ext cx="1620982" cy="635785"/>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2789" y="3276600"/>
            <a:ext cx="3571393" cy="2008909"/>
          </a:xfrm>
          <a:prstGeom prst="rect">
            <a:avLst/>
          </a:prstGeom>
        </p:spPr>
      </p:pic>
      <p:sp>
        <p:nvSpPr>
          <p:cNvPr id="17" name="TextBox 16"/>
          <p:cNvSpPr txBox="1"/>
          <p:nvPr/>
        </p:nvSpPr>
        <p:spPr>
          <a:xfrm>
            <a:off x="6625557" y="5262172"/>
            <a:ext cx="1981200" cy="369332"/>
          </a:xfrm>
          <a:prstGeom prst="rect">
            <a:avLst/>
          </a:prstGeom>
          <a:noFill/>
        </p:spPr>
        <p:txBody>
          <a:bodyPr wrap="square" rtlCol="0">
            <a:spAutoFit/>
          </a:bodyPr>
          <a:lstStyle/>
          <a:p>
            <a:r>
              <a:rPr lang="en-US" b="1" i="1" dirty="0"/>
              <a:t>Indoor</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4928" y="3276600"/>
            <a:ext cx="3571394" cy="2008909"/>
          </a:xfrm>
          <a:prstGeom prst="rect">
            <a:avLst/>
          </a:prstGeom>
        </p:spPr>
      </p:pic>
      <p:sp>
        <p:nvSpPr>
          <p:cNvPr id="20" name="TextBox 19"/>
          <p:cNvSpPr txBox="1"/>
          <p:nvPr/>
        </p:nvSpPr>
        <p:spPr>
          <a:xfrm>
            <a:off x="1752600" y="5262172"/>
            <a:ext cx="1981200" cy="369332"/>
          </a:xfrm>
          <a:prstGeom prst="rect">
            <a:avLst/>
          </a:prstGeom>
          <a:noFill/>
        </p:spPr>
        <p:txBody>
          <a:bodyPr wrap="square" rtlCol="0">
            <a:spAutoFit/>
          </a:bodyPr>
          <a:lstStyle/>
          <a:p>
            <a:r>
              <a:rPr lang="en-US" b="1" i="1" dirty="0"/>
              <a:t>Outdoor</a:t>
            </a:r>
          </a:p>
        </p:txBody>
      </p:sp>
    </p:spTree>
    <p:extLst>
      <p:ext uri="{BB962C8B-B14F-4D97-AF65-F5344CB8AC3E}">
        <p14:creationId xmlns:p14="http://schemas.microsoft.com/office/powerpoint/2010/main" val="3153337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3"/>
          <p:cNvGrpSpPr>
            <a:grpSpLocks/>
          </p:cNvGrpSpPr>
          <p:nvPr/>
        </p:nvGrpSpPr>
        <p:grpSpPr bwMode="auto">
          <a:xfrm>
            <a:off x="304912" y="1328008"/>
            <a:ext cx="8458200" cy="1034192"/>
            <a:chOff x="495406" y="1371654"/>
            <a:chExt cx="8153188" cy="1465067"/>
          </a:xfrm>
        </p:grpSpPr>
        <p:sp>
          <p:nvSpPr>
            <p:cNvPr id="20" name="Rectangle 19"/>
            <p:cNvSpPr/>
            <p:nvPr/>
          </p:nvSpPr>
          <p:spPr bwMode="auto">
            <a:xfrm>
              <a:off x="495406" y="1371654"/>
              <a:ext cx="8153188" cy="1465067"/>
            </a:xfrm>
            <a:prstGeom prst="rect">
              <a:avLst/>
            </a:prstGeom>
            <a:gradFill flip="none" rotWithShape="1">
              <a:gsLst>
                <a:gs pos="0">
                  <a:srgbClr val="026F98">
                    <a:shade val="30000"/>
                    <a:satMod val="115000"/>
                  </a:srgbClr>
                </a:gs>
                <a:gs pos="50000">
                  <a:srgbClr val="026F98">
                    <a:shade val="67500"/>
                    <a:satMod val="115000"/>
                  </a:srgbClr>
                </a:gs>
                <a:gs pos="100000">
                  <a:srgbClr val="026F98">
                    <a:shade val="100000"/>
                    <a:satMod val="115000"/>
                  </a:srgbClr>
                </a:gs>
              </a:gsLst>
              <a:lin ang="16200000" scaled="1"/>
              <a:tileRect/>
            </a:gradFill>
            <a:ln w="9525" cap="flat" cmpd="sng" algn="ctr">
              <a:noFill/>
              <a:prstDash val="solid"/>
              <a:round/>
              <a:headEnd type="none" w="med" len="med"/>
              <a:tailEnd type="none" w="med" len="med"/>
            </a:ln>
            <a:effectLst/>
            <a:extLst/>
          </p:spPr>
          <p:txBody>
            <a:bodyPr tIns="0" bIns="0"/>
            <a:lstStyle/>
            <a:p>
              <a:pPr>
                <a:buFont typeface="Arial" panose="020B0604020202020204" pitchFamily="34" charset="0"/>
                <a:buNone/>
                <a:defRPr/>
              </a:pPr>
              <a:endParaRPr lang="en-IN" sz="1400" b="1" dirty="0">
                <a:latin typeface="+mn-lt"/>
              </a:endParaRPr>
            </a:p>
          </p:txBody>
        </p:sp>
        <p:sp>
          <p:nvSpPr>
            <p:cNvPr id="34" name="Rectangle 33"/>
            <p:cNvSpPr/>
            <p:nvPr/>
          </p:nvSpPr>
          <p:spPr bwMode="auto">
            <a:xfrm>
              <a:off x="592241" y="1509605"/>
              <a:ext cx="7970630" cy="1219168"/>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600" b="1" dirty="0">
                <a:solidFill>
                  <a:schemeClr val="bg1"/>
                </a:solidFill>
              </a:endParaRPr>
            </a:p>
            <a:p>
              <a:pPr>
                <a:defRPr/>
              </a:pPr>
              <a:r>
                <a:rPr lang="en-US" sz="1600" b="1" dirty="0">
                  <a:solidFill>
                    <a:schemeClr val="bg1"/>
                  </a:solidFill>
                </a:rPr>
                <a:t>2. True WDR: </a:t>
              </a:r>
              <a:r>
                <a:rPr lang="en-US" sz="1600" dirty="0">
                  <a:solidFill>
                    <a:schemeClr val="bg1"/>
                  </a:solidFill>
                </a:rPr>
                <a:t>The camera smartly varies its exposure time and rectifies the over-exposed and under-exposed areas in the scene thus giving more informative and clear image.</a:t>
              </a:r>
            </a:p>
            <a:p>
              <a:pPr>
                <a:defRPr/>
              </a:pPr>
              <a:endParaRPr lang="en-US" sz="1600" dirty="0">
                <a:solidFill>
                  <a:schemeClr val="bg1"/>
                </a:solidFill>
              </a:endParaRPr>
            </a:p>
          </p:txBody>
        </p:sp>
      </p:grpSp>
      <p:sp>
        <p:nvSpPr>
          <p:cNvPr id="35" name="Shape 162"/>
          <p:cNvSpPr txBox="1">
            <a:spLocks/>
          </p:cNvSpPr>
          <p:nvPr/>
        </p:nvSpPr>
        <p:spPr>
          <a:xfrm>
            <a:off x="457200" y="609600"/>
            <a:ext cx="6624320" cy="762000"/>
          </a:xfrm>
          <a:prstGeom prst="rect">
            <a:avLst/>
          </a:prstGeom>
          <a:noFill/>
          <a:ln>
            <a:noFill/>
          </a:ln>
        </p:spPr>
        <p:txBody>
          <a:bodyPr vert="horz" lIns="91425" tIns="45700" rIns="91425" bIns="45700" rtlCol="0"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ts val="0"/>
              </a:spcBef>
              <a:buClr>
                <a:schemeClr val="dk1"/>
              </a:buClr>
              <a:buSzPct val="25000"/>
              <a:buFont typeface="Calibri"/>
              <a:buNone/>
            </a:pPr>
            <a:r>
              <a:rPr lang="en-US" sz="2800" b="1" dirty="0">
                <a:solidFill>
                  <a:schemeClr val="dk1"/>
                </a:solidFill>
                <a:latin typeface="Calibri"/>
                <a:ea typeface="Calibri"/>
                <a:cs typeface="Calibri"/>
                <a:sym typeface="Calibri"/>
              </a:rPr>
              <a:t>IMAGE QUALITY</a:t>
            </a: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39000" y="291707"/>
            <a:ext cx="1620982" cy="635785"/>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6418" y="2667000"/>
            <a:ext cx="3906982" cy="2197678"/>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0" y="2667000"/>
            <a:ext cx="3894668" cy="2190751"/>
          </a:xfrm>
          <a:prstGeom prst="rect">
            <a:avLst/>
          </a:prstGeom>
        </p:spPr>
      </p:pic>
      <p:sp>
        <p:nvSpPr>
          <p:cNvPr id="6" name="TextBox 5"/>
          <p:cNvSpPr txBox="1"/>
          <p:nvPr/>
        </p:nvSpPr>
        <p:spPr>
          <a:xfrm>
            <a:off x="1524000" y="4864678"/>
            <a:ext cx="1981200" cy="369332"/>
          </a:xfrm>
          <a:prstGeom prst="rect">
            <a:avLst/>
          </a:prstGeom>
          <a:noFill/>
        </p:spPr>
        <p:txBody>
          <a:bodyPr wrap="square" rtlCol="0">
            <a:spAutoFit/>
          </a:bodyPr>
          <a:lstStyle/>
          <a:p>
            <a:r>
              <a:rPr lang="en-US" b="1" i="1" dirty="0"/>
              <a:t>WDR: OFF</a:t>
            </a:r>
          </a:p>
        </p:txBody>
      </p:sp>
      <p:sp>
        <p:nvSpPr>
          <p:cNvPr id="15" name="TextBox 14"/>
          <p:cNvSpPr txBox="1"/>
          <p:nvPr/>
        </p:nvSpPr>
        <p:spPr>
          <a:xfrm>
            <a:off x="5791200" y="4864678"/>
            <a:ext cx="1981200" cy="369332"/>
          </a:xfrm>
          <a:prstGeom prst="rect">
            <a:avLst/>
          </a:prstGeom>
          <a:noFill/>
        </p:spPr>
        <p:txBody>
          <a:bodyPr wrap="square" rtlCol="0">
            <a:spAutoFit/>
          </a:bodyPr>
          <a:lstStyle/>
          <a:p>
            <a:r>
              <a:rPr lang="en-US" b="1" i="1" dirty="0"/>
              <a:t>WDR: ON</a:t>
            </a:r>
          </a:p>
        </p:txBody>
      </p:sp>
      <p:sp>
        <p:nvSpPr>
          <p:cNvPr id="13" name="TextBox 12">
            <a:hlinkClick r:id="rId5"/>
          </p:cNvPr>
          <p:cNvSpPr txBox="1"/>
          <p:nvPr/>
        </p:nvSpPr>
        <p:spPr>
          <a:xfrm>
            <a:off x="4080164" y="5486400"/>
            <a:ext cx="2819400" cy="307777"/>
          </a:xfrm>
          <a:prstGeom prst="rect">
            <a:avLst/>
          </a:prstGeom>
          <a:noFill/>
        </p:spPr>
        <p:txBody>
          <a:bodyPr wrap="square" rtlCol="0">
            <a:spAutoFit/>
          </a:bodyPr>
          <a:lstStyle/>
          <a:p>
            <a:r>
              <a:rPr lang="en-US" sz="1400" b="1" i="1" dirty="0">
                <a:solidFill>
                  <a:srgbClr val="FF0000"/>
                </a:solidFill>
              </a:rPr>
              <a:t>Double click for video</a:t>
            </a:r>
          </a:p>
        </p:txBody>
      </p:sp>
      <p:pic>
        <p:nvPicPr>
          <p:cNvPr id="19" name="Picture 1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25982" y="5334000"/>
            <a:ext cx="609600" cy="609600"/>
          </a:xfrm>
          <a:prstGeom prst="rect">
            <a:avLst/>
          </a:prstGeom>
        </p:spPr>
      </p:pic>
    </p:spTree>
    <p:extLst>
      <p:ext uri="{BB962C8B-B14F-4D97-AF65-F5344CB8AC3E}">
        <p14:creationId xmlns:p14="http://schemas.microsoft.com/office/powerpoint/2010/main" val="27985047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3"/>
          <p:cNvGrpSpPr>
            <a:grpSpLocks/>
          </p:cNvGrpSpPr>
          <p:nvPr/>
        </p:nvGrpSpPr>
        <p:grpSpPr bwMode="auto">
          <a:xfrm>
            <a:off x="304912" y="1328008"/>
            <a:ext cx="8458200" cy="1796192"/>
            <a:chOff x="495406" y="1371654"/>
            <a:chExt cx="8153188" cy="2544538"/>
          </a:xfrm>
        </p:grpSpPr>
        <p:sp>
          <p:nvSpPr>
            <p:cNvPr id="20" name="Rectangle 19"/>
            <p:cNvSpPr/>
            <p:nvPr/>
          </p:nvSpPr>
          <p:spPr bwMode="auto">
            <a:xfrm>
              <a:off x="495406" y="1371654"/>
              <a:ext cx="8153188" cy="2544538"/>
            </a:xfrm>
            <a:prstGeom prst="rect">
              <a:avLst/>
            </a:prstGeom>
            <a:gradFill flip="none" rotWithShape="1">
              <a:gsLst>
                <a:gs pos="0">
                  <a:srgbClr val="026F98">
                    <a:shade val="30000"/>
                    <a:satMod val="115000"/>
                  </a:srgbClr>
                </a:gs>
                <a:gs pos="50000">
                  <a:srgbClr val="026F98">
                    <a:shade val="67500"/>
                    <a:satMod val="115000"/>
                  </a:srgbClr>
                </a:gs>
                <a:gs pos="100000">
                  <a:srgbClr val="026F98">
                    <a:shade val="100000"/>
                    <a:satMod val="115000"/>
                  </a:srgbClr>
                </a:gs>
              </a:gsLst>
              <a:lin ang="16200000" scaled="1"/>
              <a:tileRect/>
            </a:gradFill>
            <a:ln w="9525" cap="flat" cmpd="sng" algn="ctr">
              <a:noFill/>
              <a:prstDash val="solid"/>
              <a:round/>
              <a:headEnd type="none" w="med" len="med"/>
              <a:tailEnd type="none" w="med" len="med"/>
            </a:ln>
            <a:effectLst/>
            <a:extLst/>
          </p:spPr>
          <p:txBody>
            <a:bodyPr tIns="0" bIns="0"/>
            <a:lstStyle/>
            <a:p>
              <a:pPr>
                <a:buFont typeface="Arial" panose="020B0604020202020204" pitchFamily="34" charset="0"/>
                <a:buNone/>
                <a:defRPr/>
              </a:pPr>
              <a:endParaRPr lang="en-IN" sz="1400" b="1" dirty="0">
                <a:latin typeface="+mn-lt"/>
              </a:endParaRPr>
            </a:p>
          </p:txBody>
        </p:sp>
        <p:sp>
          <p:nvSpPr>
            <p:cNvPr id="34" name="Rectangle 33"/>
            <p:cNvSpPr/>
            <p:nvPr/>
          </p:nvSpPr>
          <p:spPr bwMode="auto">
            <a:xfrm>
              <a:off x="592241" y="1509605"/>
              <a:ext cx="7970630" cy="2298640"/>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600" b="1" dirty="0">
                <a:solidFill>
                  <a:schemeClr val="bg1"/>
                </a:solidFill>
              </a:endParaRPr>
            </a:p>
            <a:p>
              <a:pPr>
                <a:defRPr/>
              </a:pPr>
              <a:r>
                <a:rPr lang="en-US" sz="1600" b="1" dirty="0">
                  <a:solidFill>
                    <a:schemeClr val="bg1"/>
                  </a:solidFill>
                </a:rPr>
                <a:t>3. 2D and 3D Noise Reduction Technique: </a:t>
              </a:r>
              <a:r>
                <a:rPr lang="en-US" sz="1600" dirty="0">
                  <a:solidFill>
                    <a:schemeClr val="bg1"/>
                  </a:solidFill>
                </a:rPr>
                <a:t>Analyzes frames of video, using special algorithm filter to mitigate the effects of noise. In summary, the benefit of noise reduction is:</a:t>
              </a:r>
            </a:p>
            <a:p>
              <a:pPr>
                <a:defRPr/>
              </a:pPr>
              <a:endParaRPr lang="en-US" sz="1600" dirty="0">
                <a:solidFill>
                  <a:schemeClr val="bg1"/>
                </a:solidFill>
              </a:endParaRPr>
            </a:p>
            <a:p>
              <a:pPr marL="285750" indent="-285750">
                <a:buFont typeface="Arial" panose="020B0604020202020204" pitchFamily="34" charset="0"/>
                <a:buChar char="•"/>
                <a:defRPr/>
              </a:pPr>
              <a:r>
                <a:rPr lang="en-US" sz="1600" dirty="0">
                  <a:solidFill>
                    <a:schemeClr val="bg1"/>
                  </a:solidFill>
                </a:rPr>
                <a:t>Improve image quality for better object identification</a:t>
              </a:r>
            </a:p>
            <a:p>
              <a:pPr marL="285750" indent="-285750">
                <a:buFont typeface="Arial" panose="020B0604020202020204" pitchFamily="34" charset="0"/>
                <a:buChar char="•"/>
                <a:defRPr/>
              </a:pPr>
              <a:r>
                <a:rPr lang="en-US" sz="1600" dirty="0">
                  <a:solidFill>
                    <a:schemeClr val="bg1"/>
                  </a:solidFill>
                </a:rPr>
                <a:t>Reduced file size for lower bandwidth and storage requirements</a:t>
              </a:r>
            </a:p>
            <a:p>
              <a:pPr marL="285750" indent="-285750">
                <a:buFont typeface="Arial" panose="020B0604020202020204" pitchFamily="34" charset="0"/>
                <a:buChar char="•"/>
                <a:defRPr/>
              </a:pPr>
              <a:r>
                <a:rPr lang="en-US" sz="1600" dirty="0">
                  <a:solidFill>
                    <a:schemeClr val="bg1"/>
                  </a:solidFill>
                </a:rPr>
                <a:t>Fewer false alarms for video motion detection</a:t>
              </a:r>
            </a:p>
            <a:p>
              <a:pPr>
                <a:defRPr/>
              </a:pPr>
              <a:endParaRPr lang="en-US" sz="1400" b="1" dirty="0">
                <a:solidFill>
                  <a:schemeClr val="bg1"/>
                </a:solidFill>
              </a:endParaRPr>
            </a:p>
          </p:txBody>
        </p:sp>
      </p:grpSp>
      <p:sp>
        <p:nvSpPr>
          <p:cNvPr id="35" name="Shape 162"/>
          <p:cNvSpPr txBox="1">
            <a:spLocks/>
          </p:cNvSpPr>
          <p:nvPr/>
        </p:nvSpPr>
        <p:spPr>
          <a:xfrm>
            <a:off x="457200" y="609600"/>
            <a:ext cx="6624320" cy="762000"/>
          </a:xfrm>
          <a:prstGeom prst="rect">
            <a:avLst/>
          </a:prstGeom>
          <a:noFill/>
          <a:ln>
            <a:noFill/>
          </a:ln>
        </p:spPr>
        <p:txBody>
          <a:bodyPr vert="horz" lIns="91425" tIns="45700" rIns="91425" bIns="45700" rtlCol="0"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ts val="0"/>
              </a:spcBef>
              <a:buClr>
                <a:schemeClr val="dk1"/>
              </a:buClr>
              <a:buSzPct val="25000"/>
              <a:buFont typeface="Calibri"/>
              <a:buNone/>
            </a:pPr>
            <a:r>
              <a:rPr lang="en-US" sz="2800" b="1" dirty="0">
                <a:solidFill>
                  <a:schemeClr val="dk1"/>
                </a:solidFill>
                <a:latin typeface="Calibri"/>
                <a:ea typeface="Calibri"/>
                <a:cs typeface="Calibri"/>
                <a:sym typeface="Calibri"/>
              </a:rPr>
              <a:t>IMAGE QUALITY</a:t>
            </a:r>
          </a:p>
        </p:txBody>
      </p:sp>
      <p:grpSp>
        <p:nvGrpSpPr>
          <p:cNvPr id="17" name="Group 3"/>
          <p:cNvGrpSpPr>
            <a:grpSpLocks/>
          </p:cNvGrpSpPr>
          <p:nvPr/>
        </p:nvGrpSpPr>
        <p:grpSpPr bwMode="auto">
          <a:xfrm>
            <a:off x="311839" y="3276600"/>
            <a:ext cx="8458200" cy="1219200"/>
            <a:chOff x="495406" y="1371654"/>
            <a:chExt cx="8153188" cy="1727155"/>
          </a:xfrm>
        </p:grpSpPr>
        <p:sp>
          <p:nvSpPr>
            <p:cNvPr id="22" name="Rectangle 21"/>
            <p:cNvSpPr/>
            <p:nvPr/>
          </p:nvSpPr>
          <p:spPr bwMode="auto">
            <a:xfrm>
              <a:off x="495406" y="1371654"/>
              <a:ext cx="8153188" cy="1727155"/>
            </a:xfrm>
            <a:prstGeom prst="rect">
              <a:avLst/>
            </a:prstGeom>
            <a:gradFill flip="none" rotWithShape="1">
              <a:gsLst>
                <a:gs pos="0">
                  <a:srgbClr val="026F98">
                    <a:shade val="30000"/>
                    <a:satMod val="115000"/>
                  </a:srgbClr>
                </a:gs>
                <a:gs pos="50000">
                  <a:srgbClr val="026F98">
                    <a:shade val="67500"/>
                    <a:satMod val="115000"/>
                  </a:srgbClr>
                </a:gs>
                <a:gs pos="100000">
                  <a:srgbClr val="026F98">
                    <a:shade val="100000"/>
                    <a:satMod val="115000"/>
                  </a:srgbClr>
                </a:gs>
              </a:gsLst>
              <a:lin ang="16200000" scaled="1"/>
              <a:tileRect/>
            </a:gradFill>
            <a:ln w="9525" cap="flat" cmpd="sng" algn="ctr">
              <a:noFill/>
              <a:prstDash val="solid"/>
              <a:round/>
              <a:headEnd type="none" w="med" len="med"/>
              <a:tailEnd type="none" w="med" len="med"/>
            </a:ln>
            <a:effectLst/>
            <a:extLst/>
          </p:spPr>
          <p:txBody>
            <a:bodyPr tIns="0" bIns="0"/>
            <a:lstStyle/>
            <a:p>
              <a:pPr>
                <a:buFont typeface="Arial" panose="020B0604020202020204" pitchFamily="34" charset="0"/>
                <a:buNone/>
                <a:defRPr/>
              </a:pPr>
              <a:endParaRPr lang="en-IN" sz="1400" b="1" dirty="0">
                <a:latin typeface="+mn-lt"/>
              </a:endParaRPr>
            </a:p>
          </p:txBody>
        </p:sp>
        <p:sp>
          <p:nvSpPr>
            <p:cNvPr id="23" name="Rectangle 22"/>
            <p:cNvSpPr/>
            <p:nvPr/>
          </p:nvSpPr>
          <p:spPr bwMode="auto">
            <a:xfrm>
              <a:off x="592241" y="1509605"/>
              <a:ext cx="7970630" cy="1481257"/>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600" b="1" dirty="0">
                  <a:solidFill>
                    <a:schemeClr val="bg1"/>
                  </a:solidFill>
                </a:rPr>
                <a:t>4. E-PTZ and Digital zoom functionality: </a:t>
              </a:r>
              <a:r>
                <a:rPr lang="en-US" sz="1600" dirty="0">
                  <a:solidFill>
                    <a:schemeClr val="bg1"/>
                  </a:solidFill>
                </a:rPr>
                <a:t>E-PTZ enables pan, tilt and zoom of a camera even though the camera does not physically move. Users are still able to digitally zoom and navigate the camera’s viewable area. This helps users to have an even more detailed and richer surveillance experience. </a:t>
              </a:r>
            </a:p>
          </p:txBody>
        </p:sp>
      </p:gr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39000" y="291707"/>
            <a:ext cx="1620982" cy="635785"/>
          </a:xfrm>
          <a:prstGeom prst="rect">
            <a:avLst/>
          </a:prstGeom>
        </p:spPr>
      </p:pic>
    </p:spTree>
    <p:extLst>
      <p:ext uri="{BB962C8B-B14F-4D97-AF65-F5344CB8AC3E}">
        <p14:creationId xmlns:p14="http://schemas.microsoft.com/office/powerpoint/2010/main" val="27075333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hape 162"/>
          <p:cNvSpPr txBox="1">
            <a:spLocks/>
          </p:cNvSpPr>
          <p:nvPr/>
        </p:nvSpPr>
        <p:spPr>
          <a:xfrm>
            <a:off x="457200" y="609600"/>
            <a:ext cx="6624320" cy="762000"/>
          </a:xfrm>
          <a:prstGeom prst="rect">
            <a:avLst/>
          </a:prstGeom>
          <a:noFill/>
          <a:ln>
            <a:noFill/>
          </a:ln>
        </p:spPr>
        <p:txBody>
          <a:bodyPr vert="horz" lIns="91425" tIns="45700" rIns="91425" bIns="45700" rtlCol="0"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ts val="0"/>
              </a:spcBef>
              <a:buClr>
                <a:schemeClr val="dk1"/>
              </a:buClr>
              <a:buSzPct val="25000"/>
              <a:buFont typeface="Calibri"/>
              <a:buNone/>
            </a:pPr>
            <a:r>
              <a:rPr lang="en-US" sz="2800" b="1" dirty="0">
                <a:solidFill>
                  <a:schemeClr val="dk1"/>
                </a:solidFill>
                <a:latin typeface="Calibri"/>
                <a:ea typeface="Calibri"/>
                <a:cs typeface="Calibri"/>
                <a:sym typeface="Calibri"/>
              </a:rPr>
              <a:t>OPTIMIZATION</a:t>
            </a:r>
          </a:p>
        </p:txBody>
      </p:sp>
      <p:grpSp>
        <p:nvGrpSpPr>
          <p:cNvPr id="9" name="Group 3"/>
          <p:cNvGrpSpPr>
            <a:grpSpLocks/>
          </p:cNvGrpSpPr>
          <p:nvPr/>
        </p:nvGrpSpPr>
        <p:grpSpPr bwMode="auto">
          <a:xfrm>
            <a:off x="304912" y="1328008"/>
            <a:ext cx="8458200" cy="1034192"/>
            <a:chOff x="495406" y="1371654"/>
            <a:chExt cx="8153188" cy="1465067"/>
          </a:xfrm>
        </p:grpSpPr>
        <p:sp>
          <p:nvSpPr>
            <p:cNvPr id="10" name="Rectangle 9"/>
            <p:cNvSpPr/>
            <p:nvPr/>
          </p:nvSpPr>
          <p:spPr bwMode="auto">
            <a:xfrm>
              <a:off x="495406" y="1371654"/>
              <a:ext cx="8153188" cy="1465067"/>
            </a:xfrm>
            <a:prstGeom prst="rect">
              <a:avLst/>
            </a:prstGeom>
            <a:gradFill flip="none" rotWithShape="1">
              <a:gsLst>
                <a:gs pos="0">
                  <a:srgbClr val="026F98">
                    <a:shade val="30000"/>
                    <a:satMod val="115000"/>
                  </a:srgbClr>
                </a:gs>
                <a:gs pos="50000">
                  <a:srgbClr val="026F98">
                    <a:shade val="67500"/>
                    <a:satMod val="115000"/>
                  </a:srgbClr>
                </a:gs>
                <a:gs pos="100000">
                  <a:srgbClr val="026F98">
                    <a:shade val="100000"/>
                    <a:satMod val="115000"/>
                  </a:srgbClr>
                </a:gs>
              </a:gsLst>
              <a:lin ang="16200000" scaled="1"/>
              <a:tileRect/>
            </a:gradFill>
            <a:ln w="9525" cap="flat" cmpd="sng" algn="ctr">
              <a:noFill/>
              <a:prstDash val="solid"/>
              <a:round/>
              <a:headEnd type="none" w="med" len="med"/>
              <a:tailEnd type="none" w="med" len="med"/>
            </a:ln>
            <a:effectLst/>
            <a:extLst/>
          </p:spPr>
          <p:txBody>
            <a:bodyPr tIns="0" bIns="0"/>
            <a:lstStyle/>
            <a:p>
              <a:pPr>
                <a:buFont typeface="Arial" panose="020B0604020202020204" pitchFamily="34" charset="0"/>
                <a:buNone/>
                <a:defRPr/>
              </a:pPr>
              <a:endParaRPr lang="en-IN" sz="1400" b="1" dirty="0">
                <a:latin typeface="+mn-lt"/>
              </a:endParaRPr>
            </a:p>
          </p:txBody>
        </p:sp>
        <p:sp>
          <p:nvSpPr>
            <p:cNvPr id="11" name="Rectangle 10"/>
            <p:cNvSpPr/>
            <p:nvPr/>
          </p:nvSpPr>
          <p:spPr bwMode="auto">
            <a:xfrm>
              <a:off x="592241" y="1509605"/>
              <a:ext cx="7970630" cy="1219168"/>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600" dirty="0">
                <a:solidFill>
                  <a:schemeClr val="bg1"/>
                </a:solidFill>
              </a:endParaRPr>
            </a:p>
            <a:p>
              <a:pPr>
                <a:defRPr/>
              </a:pPr>
              <a:r>
                <a:rPr lang="en-US" sz="1600" b="1" dirty="0">
                  <a:solidFill>
                    <a:schemeClr val="bg1"/>
                  </a:solidFill>
                </a:rPr>
                <a:t>1. Adaptive Streaming: </a:t>
              </a:r>
              <a:r>
                <a:rPr lang="en-US" sz="1600" dirty="0">
                  <a:solidFill>
                    <a:schemeClr val="bg1"/>
                  </a:solidFill>
                </a:rPr>
                <a:t>Records at lower bit-rate during non-activity period. </a:t>
              </a:r>
            </a:p>
            <a:p>
              <a:pPr>
                <a:defRPr/>
              </a:pPr>
              <a:endParaRPr lang="en-US" sz="1600" dirty="0">
                <a:solidFill>
                  <a:schemeClr val="bg1"/>
                </a:solidFill>
              </a:endParaRPr>
            </a:p>
          </p:txBody>
        </p:sp>
      </p:gr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39000" y="291707"/>
            <a:ext cx="1620982" cy="635785"/>
          </a:xfrm>
          <a:prstGeom prst="rect">
            <a:avLst/>
          </a:prstGeom>
        </p:spPr>
      </p:pic>
      <p:grpSp>
        <p:nvGrpSpPr>
          <p:cNvPr id="8" name="Group 3"/>
          <p:cNvGrpSpPr>
            <a:grpSpLocks/>
          </p:cNvGrpSpPr>
          <p:nvPr/>
        </p:nvGrpSpPr>
        <p:grpSpPr bwMode="auto">
          <a:xfrm>
            <a:off x="304912" y="2471008"/>
            <a:ext cx="8458200" cy="1796192"/>
            <a:chOff x="495406" y="1371654"/>
            <a:chExt cx="8153188" cy="2002744"/>
          </a:xfrm>
        </p:grpSpPr>
        <p:sp>
          <p:nvSpPr>
            <p:cNvPr id="13" name="Rectangle 12"/>
            <p:cNvSpPr/>
            <p:nvPr/>
          </p:nvSpPr>
          <p:spPr bwMode="auto">
            <a:xfrm>
              <a:off x="495406" y="1371654"/>
              <a:ext cx="8153188" cy="2002744"/>
            </a:xfrm>
            <a:prstGeom prst="rect">
              <a:avLst/>
            </a:prstGeom>
            <a:gradFill flip="none" rotWithShape="1">
              <a:gsLst>
                <a:gs pos="0">
                  <a:srgbClr val="026F98">
                    <a:shade val="30000"/>
                    <a:satMod val="115000"/>
                  </a:srgbClr>
                </a:gs>
                <a:gs pos="50000">
                  <a:srgbClr val="026F98">
                    <a:shade val="67500"/>
                    <a:satMod val="115000"/>
                  </a:srgbClr>
                </a:gs>
                <a:gs pos="100000">
                  <a:srgbClr val="026F98">
                    <a:shade val="100000"/>
                    <a:satMod val="115000"/>
                  </a:srgbClr>
                </a:gs>
              </a:gsLst>
              <a:lin ang="16200000" scaled="1"/>
              <a:tileRect/>
            </a:gradFill>
            <a:ln w="9525" cap="flat" cmpd="sng" algn="ctr">
              <a:noFill/>
              <a:prstDash val="solid"/>
              <a:round/>
              <a:headEnd type="none" w="med" len="med"/>
              <a:tailEnd type="none" w="med" len="med"/>
            </a:ln>
            <a:effectLst/>
            <a:extLst/>
          </p:spPr>
          <p:txBody>
            <a:bodyPr tIns="0" bIns="0"/>
            <a:lstStyle/>
            <a:p>
              <a:pPr>
                <a:buFont typeface="Arial" panose="020B0604020202020204" pitchFamily="34" charset="0"/>
                <a:buNone/>
                <a:defRPr/>
              </a:pPr>
              <a:endParaRPr lang="en-IN" sz="1400" b="1" dirty="0">
                <a:latin typeface="+mn-lt"/>
              </a:endParaRPr>
            </a:p>
          </p:txBody>
        </p:sp>
        <p:sp>
          <p:nvSpPr>
            <p:cNvPr id="14" name="Rectangle 13"/>
            <p:cNvSpPr/>
            <p:nvPr/>
          </p:nvSpPr>
          <p:spPr bwMode="auto">
            <a:xfrm>
              <a:off x="592241" y="1509604"/>
              <a:ext cx="7970630" cy="1779832"/>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600" b="1" dirty="0">
                <a:solidFill>
                  <a:schemeClr val="bg1"/>
                </a:solidFill>
              </a:endParaRPr>
            </a:p>
            <a:p>
              <a:pPr>
                <a:defRPr/>
              </a:pPr>
              <a:endParaRPr lang="en-US" sz="1600" b="1" dirty="0">
                <a:solidFill>
                  <a:schemeClr val="bg1"/>
                </a:solidFill>
              </a:endParaRPr>
            </a:p>
            <a:p>
              <a:pPr>
                <a:defRPr/>
              </a:pPr>
              <a:endParaRPr lang="en-US" sz="1600" b="1" dirty="0">
                <a:solidFill>
                  <a:schemeClr val="bg1"/>
                </a:solidFill>
              </a:endParaRPr>
            </a:p>
            <a:p>
              <a:pPr>
                <a:defRPr/>
              </a:pPr>
              <a:r>
                <a:rPr lang="en-US" sz="1600" b="1" dirty="0">
                  <a:solidFill>
                    <a:schemeClr val="bg1"/>
                  </a:solidFill>
                </a:rPr>
                <a:t>2. Smart Streaming: </a:t>
              </a:r>
              <a:r>
                <a:rPr lang="en-US" sz="1600" dirty="0">
                  <a:solidFill>
                    <a:schemeClr val="bg1"/>
                  </a:solidFill>
                </a:rPr>
                <a:t>Smart Streaming is a technology which divides a single stream into multiple resolutions based on its importance. Here only important scenes are streamed at a higher video quality and other areas of less importance are streamed at a lower resolution, thus saving on network bandwidth, as well as on storage capacity. The result is surveillance video that preserves video quality where it matters, while significantly reducing overall network bandwidth consumption. </a:t>
              </a:r>
            </a:p>
            <a:p>
              <a:pPr>
                <a:defRPr/>
              </a:pPr>
              <a:endParaRPr lang="en-US" sz="1600" b="1" dirty="0">
                <a:solidFill>
                  <a:schemeClr val="bg1"/>
                </a:solidFill>
              </a:endParaRPr>
            </a:p>
            <a:p>
              <a:pPr>
                <a:defRPr/>
              </a:pPr>
              <a:endParaRPr lang="en-US" sz="1600" b="1" dirty="0">
                <a:solidFill>
                  <a:schemeClr val="bg1"/>
                </a:solidFill>
              </a:endParaRPr>
            </a:p>
            <a:p>
              <a:pPr>
                <a:defRPr/>
              </a:pPr>
              <a:endParaRPr lang="en-US" sz="1600" b="1" dirty="0">
                <a:solidFill>
                  <a:schemeClr val="bg1"/>
                </a:solidFill>
              </a:endParaRPr>
            </a:p>
          </p:txBody>
        </p:sp>
      </p:grpSp>
      <p:sp>
        <p:nvSpPr>
          <p:cNvPr id="15" name="TextBox 14">
            <a:hlinkClick r:id="rId3"/>
          </p:cNvPr>
          <p:cNvSpPr txBox="1"/>
          <p:nvPr/>
        </p:nvSpPr>
        <p:spPr>
          <a:xfrm>
            <a:off x="3934691" y="4553067"/>
            <a:ext cx="2819400" cy="307777"/>
          </a:xfrm>
          <a:prstGeom prst="rect">
            <a:avLst/>
          </a:prstGeom>
          <a:noFill/>
        </p:spPr>
        <p:txBody>
          <a:bodyPr wrap="square" rtlCol="0">
            <a:spAutoFit/>
          </a:bodyPr>
          <a:lstStyle/>
          <a:p>
            <a:r>
              <a:rPr lang="en-US" sz="1400" b="1" i="1" dirty="0">
                <a:solidFill>
                  <a:srgbClr val="FF0000"/>
                </a:solidFill>
              </a:rPr>
              <a:t>Double click for video</a:t>
            </a:r>
          </a:p>
        </p:txBody>
      </p:sp>
      <p:pic>
        <p:nvPicPr>
          <p:cNvPr id="3" name="Picture 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52800" y="4419600"/>
            <a:ext cx="609600" cy="609600"/>
          </a:xfrm>
          <a:prstGeom prst="rect">
            <a:avLst/>
          </a:prstGeom>
        </p:spPr>
      </p:pic>
    </p:spTree>
    <p:extLst>
      <p:ext uri="{BB962C8B-B14F-4D97-AF65-F5344CB8AC3E}">
        <p14:creationId xmlns:p14="http://schemas.microsoft.com/office/powerpoint/2010/main" val="6076506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hape 162"/>
          <p:cNvSpPr txBox="1">
            <a:spLocks/>
          </p:cNvSpPr>
          <p:nvPr/>
        </p:nvSpPr>
        <p:spPr>
          <a:xfrm>
            <a:off x="457200" y="609600"/>
            <a:ext cx="6624320" cy="762000"/>
          </a:xfrm>
          <a:prstGeom prst="rect">
            <a:avLst/>
          </a:prstGeom>
          <a:noFill/>
          <a:ln>
            <a:noFill/>
          </a:ln>
        </p:spPr>
        <p:txBody>
          <a:bodyPr vert="horz" lIns="91425" tIns="45700" rIns="91425" bIns="45700" rtlCol="0"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ts val="0"/>
              </a:spcBef>
              <a:buClr>
                <a:schemeClr val="dk1"/>
              </a:buClr>
              <a:buSzPct val="25000"/>
              <a:buFont typeface="Calibri"/>
              <a:buNone/>
            </a:pPr>
            <a:r>
              <a:rPr lang="en-US" sz="2800" b="1" dirty="0">
                <a:solidFill>
                  <a:schemeClr val="dk1"/>
                </a:solidFill>
                <a:latin typeface="Calibri"/>
                <a:ea typeface="Calibri"/>
                <a:cs typeface="Calibri"/>
                <a:sym typeface="Calibri"/>
              </a:rPr>
              <a:t>OPTIMIZATION</a:t>
            </a:r>
          </a:p>
        </p:txBody>
      </p:sp>
      <p:grpSp>
        <p:nvGrpSpPr>
          <p:cNvPr id="9" name="Group 3"/>
          <p:cNvGrpSpPr>
            <a:grpSpLocks/>
          </p:cNvGrpSpPr>
          <p:nvPr/>
        </p:nvGrpSpPr>
        <p:grpSpPr bwMode="auto">
          <a:xfrm>
            <a:off x="311839" y="1328008"/>
            <a:ext cx="8458200" cy="1415192"/>
            <a:chOff x="495406" y="1371654"/>
            <a:chExt cx="8153188" cy="1465067"/>
          </a:xfrm>
        </p:grpSpPr>
        <p:sp>
          <p:nvSpPr>
            <p:cNvPr id="10" name="Rectangle 9"/>
            <p:cNvSpPr/>
            <p:nvPr/>
          </p:nvSpPr>
          <p:spPr bwMode="auto">
            <a:xfrm>
              <a:off x="495406" y="1371654"/>
              <a:ext cx="8153188" cy="1465067"/>
            </a:xfrm>
            <a:prstGeom prst="rect">
              <a:avLst/>
            </a:prstGeom>
            <a:gradFill flip="none" rotWithShape="1">
              <a:gsLst>
                <a:gs pos="0">
                  <a:srgbClr val="026F98">
                    <a:shade val="30000"/>
                    <a:satMod val="115000"/>
                  </a:srgbClr>
                </a:gs>
                <a:gs pos="50000">
                  <a:srgbClr val="026F98">
                    <a:shade val="67500"/>
                    <a:satMod val="115000"/>
                  </a:srgbClr>
                </a:gs>
                <a:gs pos="100000">
                  <a:srgbClr val="026F98">
                    <a:shade val="100000"/>
                    <a:satMod val="115000"/>
                  </a:srgbClr>
                </a:gs>
              </a:gsLst>
              <a:lin ang="16200000" scaled="1"/>
              <a:tileRect/>
            </a:gradFill>
            <a:ln w="9525" cap="flat" cmpd="sng" algn="ctr">
              <a:noFill/>
              <a:prstDash val="solid"/>
              <a:round/>
              <a:headEnd type="none" w="med" len="med"/>
              <a:tailEnd type="none" w="med" len="med"/>
            </a:ln>
            <a:effectLst/>
            <a:extLst/>
          </p:spPr>
          <p:txBody>
            <a:bodyPr tIns="0" bIns="0"/>
            <a:lstStyle/>
            <a:p>
              <a:pPr>
                <a:buFont typeface="Arial" panose="020B0604020202020204" pitchFamily="34" charset="0"/>
                <a:buNone/>
                <a:defRPr/>
              </a:pPr>
              <a:endParaRPr lang="en-IN" sz="1400" b="1" dirty="0">
                <a:latin typeface="+mn-lt"/>
              </a:endParaRPr>
            </a:p>
          </p:txBody>
        </p:sp>
        <p:sp>
          <p:nvSpPr>
            <p:cNvPr id="11" name="Rectangle 10"/>
            <p:cNvSpPr/>
            <p:nvPr/>
          </p:nvSpPr>
          <p:spPr bwMode="auto">
            <a:xfrm>
              <a:off x="592241" y="1509605"/>
              <a:ext cx="7970630" cy="1219168"/>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600" b="1" dirty="0">
                <a:solidFill>
                  <a:schemeClr val="bg1"/>
                </a:solidFill>
              </a:endParaRPr>
            </a:p>
            <a:p>
              <a:pPr>
                <a:defRPr/>
              </a:pPr>
              <a:endParaRPr lang="en-US" sz="1600" b="1" dirty="0">
                <a:solidFill>
                  <a:schemeClr val="bg1"/>
                </a:solidFill>
              </a:endParaRPr>
            </a:p>
            <a:p>
              <a:pPr>
                <a:defRPr/>
              </a:pPr>
              <a:r>
                <a:rPr lang="en-US" sz="1600" b="1" dirty="0">
                  <a:solidFill>
                    <a:schemeClr val="bg1"/>
                  </a:solidFill>
                </a:rPr>
                <a:t>3. Region of Interest: </a:t>
              </a:r>
              <a:r>
                <a:rPr lang="en-US" sz="1600" dirty="0">
                  <a:solidFill>
                    <a:schemeClr val="bg1"/>
                  </a:solidFill>
                </a:rPr>
                <a:t>Allows streaming and recording of only critical areas from the entire image.</a:t>
              </a:r>
            </a:p>
            <a:p>
              <a:pPr>
                <a:defRPr/>
              </a:pPr>
              <a:r>
                <a:rPr lang="en-US" sz="1600" b="1" dirty="0">
                  <a:solidFill>
                    <a:schemeClr val="bg1"/>
                  </a:solidFill>
                </a:rPr>
                <a:t>4. Four Stream Support: </a:t>
              </a:r>
              <a:r>
                <a:rPr lang="en-US" sz="1600" dirty="0">
                  <a:solidFill>
                    <a:schemeClr val="bg1"/>
                  </a:solidFill>
                </a:rPr>
                <a:t>Different streams for viewing storing and recording. This helps in best utilization of allotted bandwidth.</a:t>
              </a:r>
            </a:p>
            <a:p>
              <a:pPr>
                <a:defRPr/>
              </a:pPr>
              <a:r>
                <a:rPr lang="en-US" sz="1600" b="1" dirty="0">
                  <a:solidFill>
                    <a:schemeClr val="bg1"/>
                  </a:solidFill>
                </a:rPr>
                <a:t>5. H.265: </a:t>
              </a:r>
              <a:r>
                <a:rPr lang="en-US" sz="1600" dirty="0">
                  <a:solidFill>
                    <a:schemeClr val="bg1"/>
                  </a:solidFill>
                </a:rPr>
                <a:t>Latest Video Compression Technique </a:t>
              </a:r>
            </a:p>
            <a:p>
              <a:pPr>
                <a:defRPr/>
              </a:pPr>
              <a:r>
                <a:rPr lang="en-US" sz="1600" b="1" dirty="0">
                  <a:solidFill>
                    <a:schemeClr val="bg1"/>
                  </a:solidFill>
                </a:rPr>
                <a:t>6. SD Card Support: </a:t>
              </a:r>
              <a:r>
                <a:rPr lang="en-US" sz="1600" dirty="0">
                  <a:solidFill>
                    <a:schemeClr val="bg1"/>
                  </a:solidFill>
                </a:rPr>
                <a:t>up to 64GB</a:t>
              </a:r>
            </a:p>
            <a:p>
              <a:pPr>
                <a:defRPr/>
              </a:pPr>
              <a:endParaRPr lang="en-US" sz="1600" dirty="0">
                <a:solidFill>
                  <a:schemeClr val="bg1"/>
                </a:solidFill>
              </a:endParaRPr>
            </a:p>
            <a:p>
              <a:pPr>
                <a:defRPr/>
              </a:pPr>
              <a:endParaRPr lang="en-US" sz="1600" dirty="0">
                <a:solidFill>
                  <a:schemeClr val="bg1"/>
                </a:solidFill>
              </a:endParaRPr>
            </a:p>
          </p:txBody>
        </p:sp>
      </p:gr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39000" y="291707"/>
            <a:ext cx="1620982" cy="635785"/>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 y="3207327"/>
            <a:ext cx="4166630" cy="2343729"/>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10200" y="3200400"/>
            <a:ext cx="2819400" cy="2306782"/>
          </a:xfrm>
          <a:prstGeom prst="rect">
            <a:avLst/>
          </a:prstGeom>
        </p:spPr>
      </p:pic>
      <p:sp>
        <p:nvSpPr>
          <p:cNvPr id="13" name="TextBox 12"/>
          <p:cNvSpPr txBox="1"/>
          <p:nvPr/>
        </p:nvSpPr>
        <p:spPr>
          <a:xfrm>
            <a:off x="2133600" y="5486400"/>
            <a:ext cx="1981200" cy="369332"/>
          </a:xfrm>
          <a:prstGeom prst="rect">
            <a:avLst/>
          </a:prstGeom>
          <a:noFill/>
        </p:spPr>
        <p:txBody>
          <a:bodyPr wrap="square" rtlCol="0">
            <a:spAutoFit/>
          </a:bodyPr>
          <a:lstStyle/>
          <a:p>
            <a:r>
              <a:rPr lang="en-US" b="1" i="1" dirty="0"/>
              <a:t>Regular Stream</a:t>
            </a:r>
          </a:p>
        </p:txBody>
      </p:sp>
      <p:sp>
        <p:nvSpPr>
          <p:cNvPr id="14" name="TextBox 13"/>
          <p:cNvSpPr txBox="1"/>
          <p:nvPr/>
        </p:nvSpPr>
        <p:spPr>
          <a:xfrm>
            <a:off x="6324600" y="5486400"/>
            <a:ext cx="1981200" cy="369332"/>
          </a:xfrm>
          <a:prstGeom prst="rect">
            <a:avLst/>
          </a:prstGeom>
          <a:noFill/>
        </p:spPr>
        <p:txBody>
          <a:bodyPr wrap="square" rtlCol="0">
            <a:spAutoFit/>
          </a:bodyPr>
          <a:lstStyle/>
          <a:p>
            <a:r>
              <a:rPr lang="en-US" b="1" i="1" dirty="0"/>
              <a:t>ROI Stream</a:t>
            </a:r>
          </a:p>
        </p:txBody>
      </p:sp>
      <p:sp>
        <p:nvSpPr>
          <p:cNvPr id="15" name="TextBox 14">
            <a:hlinkClick r:id="rId5"/>
          </p:cNvPr>
          <p:cNvSpPr txBox="1"/>
          <p:nvPr/>
        </p:nvSpPr>
        <p:spPr>
          <a:xfrm>
            <a:off x="4662055" y="6081532"/>
            <a:ext cx="2819400" cy="307777"/>
          </a:xfrm>
          <a:prstGeom prst="rect">
            <a:avLst/>
          </a:prstGeom>
          <a:noFill/>
        </p:spPr>
        <p:txBody>
          <a:bodyPr wrap="square" rtlCol="0">
            <a:spAutoFit/>
          </a:bodyPr>
          <a:lstStyle/>
          <a:p>
            <a:r>
              <a:rPr lang="en-US" sz="1400" b="1" i="1" dirty="0">
                <a:solidFill>
                  <a:srgbClr val="FF0000"/>
                </a:solidFill>
              </a:rPr>
              <a:t>Double click for video</a:t>
            </a:r>
          </a:p>
        </p:txBody>
      </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80164" y="5948065"/>
            <a:ext cx="609600" cy="609600"/>
          </a:xfrm>
          <a:prstGeom prst="rect">
            <a:avLst/>
          </a:prstGeom>
        </p:spPr>
      </p:pic>
    </p:spTree>
    <p:extLst>
      <p:ext uri="{BB962C8B-B14F-4D97-AF65-F5344CB8AC3E}">
        <p14:creationId xmlns:p14="http://schemas.microsoft.com/office/powerpoint/2010/main" val="19381486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hape 162"/>
          <p:cNvSpPr txBox="1">
            <a:spLocks/>
          </p:cNvSpPr>
          <p:nvPr/>
        </p:nvSpPr>
        <p:spPr>
          <a:xfrm>
            <a:off x="457200" y="609600"/>
            <a:ext cx="6624320" cy="762000"/>
          </a:xfrm>
          <a:prstGeom prst="rect">
            <a:avLst/>
          </a:prstGeom>
          <a:noFill/>
          <a:ln>
            <a:noFill/>
          </a:ln>
        </p:spPr>
        <p:txBody>
          <a:bodyPr vert="horz" lIns="91425" tIns="45700" rIns="91425" bIns="45700" rtlCol="0"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ts val="0"/>
              </a:spcBef>
              <a:buClr>
                <a:schemeClr val="dk1"/>
              </a:buClr>
              <a:buSzPct val="25000"/>
              <a:buFont typeface="Calibri"/>
              <a:buNone/>
            </a:pPr>
            <a:r>
              <a:rPr lang="en-US" sz="2800" b="1" dirty="0">
                <a:solidFill>
                  <a:schemeClr val="dk1"/>
                </a:solidFill>
                <a:latin typeface="Calibri"/>
                <a:ea typeface="Calibri"/>
                <a:cs typeface="Calibri"/>
                <a:sym typeface="Calibri"/>
              </a:rPr>
              <a:t>EVENTS</a:t>
            </a:r>
          </a:p>
        </p:txBody>
      </p:sp>
      <p:grpSp>
        <p:nvGrpSpPr>
          <p:cNvPr id="9" name="Group 3"/>
          <p:cNvGrpSpPr>
            <a:grpSpLocks/>
          </p:cNvGrpSpPr>
          <p:nvPr/>
        </p:nvGrpSpPr>
        <p:grpSpPr bwMode="auto">
          <a:xfrm>
            <a:off x="304912" y="1328008"/>
            <a:ext cx="8458200" cy="1034192"/>
            <a:chOff x="495406" y="1371654"/>
            <a:chExt cx="8153188" cy="1465067"/>
          </a:xfrm>
        </p:grpSpPr>
        <p:sp>
          <p:nvSpPr>
            <p:cNvPr id="10" name="Rectangle 9"/>
            <p:cNvSpPr/>
            <p:nvPr/>
          </p:nvSpPr>
          <p:spPr bwMode="auto">
            <a:xfrm>
              <a:off x="495406" y="1371654"/>
              <a:ext cx="8153188" cy="1465067"/>
            </a:xfrm>
            <a:prstGeom prst="rect">
              <a:avLst/>
            </a:prstGeom>
            <a:gradFill flip="none" rotWithShape="1">
              <a:gsLst>
                <a:gs pos="0">
                  <a:srgbClr val="026F98">
                    <a:shade val="30000"/>
                    <a:satMod val="115000"/>
                  </a:srgbClr>
                </a:gs>
                <a:gs pos="50000">
                  <a:srgbClr val="026F98">
                    <a:shade val="67500"/>
                    <a:satMod val="115000"/>
                  </a:srgbClr>
                </a:gs>
                <a:gs pos="100000">
                  <a:srgbClr val="026F98">
                    <a:shade val="100000"/>
                    <a:satMod val="115000"/>
                  </a:srgbClr>
                </a:gs>
              </a:gsLst>
              <a:lin ang="16200000" scaled="1"/>
              <a:tileRect/>
            </a:gradFill>
            <a:ln w="9525" cap="flat" cmpd="sng" algn="ctr">
              <a:noFill/>
              <a:prstDash val="solid"/>
              <a:round/>
              <a:headEnd type="none" w="med" len="med"/>
              <a:tailEnd type="none" w="med" len="med"/>
            </a:ln>
            <a:effectLst/>
            <a:extLst/>
          </p:spPr>
          <p:txBody>
            <a:bodyPr tIns="0" bIns="0"/>
            <a:lstStyle/>
            <a:p>
              <a:pPr>
                <a:buFont typeface="Arial" panose="020B0604020202020204" pitchFamily="34" charset="0"/>
                <a:buNone/>
                <a:defRPr/>
              </a:pPr>
              <a:endParaRPr lang="en-IN" sz="1400" b="1" dirty="0">
                <a:latin typeface="+mn-lt"/>
              </a:endParaRPr>
            </a:p>
          </p:txBody>
        </p:sp>
        <p:sp>
          <p:nvSpPr>
            <p:cNvPr id="11" name="Rectangle 10"/>
            <p:cNvSpPr/>
            <p:nvPr/>
          </p:nvSpPr>
          <p:spPr bwMode="auto">
            <a:xfrm>
              <a:off x="592241" y="1509605"/>
              <a:ext cx="7970630" cy="1219168"/>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600" dirty="0">
                <a:solidFill>
                  <a:schemeClr val="bg1"/>
                </a:solidFill>
              </a:endParaRPr>
            </a:p>
            <a:p>
              <a:pPr>
                <a:defRPr/>
              </a:pPr>
              <a:endParaRPr lang="en-US" sz="1600" dirty="0">
                <a:solidFill>
                  <a:schemeClr val="bg1"/>
                </a:solidFill>
              </a:endParaRPr>
            </a:p>
            <a:p>
              <a:pPr>
                <a:defRPr/>
              </a:pPr>
              <a:r>
                <a:rPr lang="en-US" sz="1600" b="1" dirty="0">
                  <a:solidFill>
                    <a:schemeClr val="bg1"/>
                  </a:solidFill>
                </a:rPr>
                <a:t>1. Motion Detection: </a:t>
              </a:r>
              <a:r>
                <a:rPr lang="en-US" sz="1600" dirty="0">
                  <a:solidFill>
                    <a:schemeClr val="bg1"/>
                  </a:solidFill>
                </a:rPr>
                <a:t>Helps you mark critical areas where motion should not occur. If motion occurs, it sends instant notifications.</a:t>
              </a:r>
            </a:p>
            <a:p>
              <a:pPr>
                <a:defRPr/>
              </a:pPr>
              <a:endParaRPr lang="en-US" sz="1600" dirty="0">
                <a:solidFill>
                  <a:schemeClr val="bg1"/>
                </a:solidFill>
              </a:endParaRPr>
            </a:p>
            <a:p>
              <a:pPr>
                <a:defRPr/>
              </a:pPr>
              <a:endParaRPr lang="en-US" sz="1600" dirty="0">
                <a:solidFill>
                  <a:schemeClr val="bg1"/>
                </a:solidFill>
              </a:endParaRPr>
            </a:p>
          </p:txBody>
        </p:sp>
      </p:grpSp>
      <p:pic>
        <p:nvPicPr>
          <p:cNvPr id="7" name="Picture 6"/>
          <p:cNvPicPr>
            <a:picLocks noChangeAspect="1"/>
          </p:cNvPicPr>
          <p:nvPr/>
        </p:nvPicPr>
        <p:blipFill>
          <a:blip r:embed="rId2"/>
          <a:stretch>
            <a:fillRect/>
          </a:stretch>
        </p:blipFill>
        <p:spPr>
          <a:xfrm>
            <a:off x="838298" y="3124208"/>
            <a:ext cx="7419475" cy="2127688"/>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291707"/>
            <a:ext cx="1620982" cy="635785"/>
          </a:xfrm>
          <a:prstGeom prst="rect">
            <a:avLst/>
          </a:prstGeom>
        </p:spPr>
      </p:pic>
    </p:spTree>
    <p:extLst>
      <p:ext uri="{BB962C8B-B14F-4D97-AF65-F5344CB8AC3E}">
        <p14:creationId xmlns:p14="http://schemas.microsoft.com/office/powerpoint/2010/main" val="18793380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hape 162"/>
          <p:cNvSpPr txBox="1">
            <a:spLocks/>
          </p:cNvSpPr>
          <p:nvPr/>
        </p:nvSpPr>
        <p:spPr>
          <a:xfrm>
            <a:off x="457200" y="609600"/>
            <a:ext cx="6624320" cy="762000"/>
          </a:xfrm>
          <a:prstGeom prst="rect">
            <a:avLst/>
          </a:prstGeom>
          <a:noFill/>
          <a:ln>
            <a:noFill/>
          </a:ln>
        </p:spPr>
        <p:txBody>
          <a:bodyPr vert="horz" lIns="91425" tIns="45700" rIns="91425" bIns="45700" rtlCol="0"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ts val="0"/>
              </a:spcBef>
              <a:buClr>
                <a:schemeClr val="dk1"/>
              </a:buClr>
              <a:buSzPct val="25000"/>
              <a:buFont typeface="Calibri"/>
              <a:buNone/>
            </a:pPr>
            <a:r>
              <a:rPr lang="en-US" sz="2800" b="1" dirty="0">
                <a:solidFill>
                  <a:schemeClr val="dk1"/>
                </a:solidFill>
                <a:latin typeface="Calibri"/>
                <a:ea typeface="Calibri"/>
                <a:cs typeface="Calibri"/>
                <a:sym typeface="Calibri"/>
              </a:rPr>
              <a:t>EVENTS</a:t>
            </a:r>
          </a:p>
        </p:txBody>
      </p:sp>
      <p:grpSp>
        <p:nvGrpSpPr>
          <p:cNvPr id="9" name="Group 3"/>
          <p:cNvGrpSpPr>
            <a:grpSpLocks/>
          </p:cNvGrpSpPr>
          <p:nvPr/>
        </p:nvGrpSpPr>
        <p:grpSpPr bwMode="auto">
          <a:xfrm>
            <a:off x="304912" y="1328008"/>
            <a:ext cx="8458200" cy="1034192"/>
            <a:chOff x="495406" y="1371654"/>
            <a:chExt cx="8153188" cy="1465067"/>
          </a:xfrm>
        </p:grpSpPr>
        <p:sp>
          <p:nvSpPr>
            <p:cNvPr id="10" name="Rectangle 9"/>
            <p:cNvSpPr/>
            <p:nvPr/>
          </p:nvSpPr>
          <p:spPr bwMode="auto">
            <a:xfrm>
              <a:off x="495406" y="1371654"/>
              <a:ext cx="8153188" cy="1465067"/>
            </a:xfrm>
            <a:prstGeom prst="rect">
              <a:avLst/>
            </a:prstGeom>
            <a:gradFill flip="none" rotWithShape="1">
              <a:gsLst>
                <a:gs pos="0">
                  <a:srgbClr val="026F98">
                    <a:shade val="30000"/>
                    <a:satMod val="115000"/>
                  </a:srgbClr>
                </a:gs>
                <a:gs pos="50000">
                  <a:srgbClr val="026F98">
                    <a:shade val="67500"/>
                    <a:satMod val="115000"/>
                  </a:srgbClr>
                </a:gs>
                <a:gs pos="100000">
                  <a:srgbClr val="026F98">
                    <a:shade val="100000"/>
                    <a:satMod val="115000"/>
                  </a:srgbClr>
                </a:gs>
              </a:gsLst>
              <a:lin ang="16200000" scaled="1"/>
              <a:tileRect/>
            </a:gradFill>
            <a:ln w="9525" cap="flat" cmpd="sng" algn="ctr">
              <a:noFill/>
              <a:prstDash val="solid"/>
              <a:round/>
              <a:headEnd type="none" w="med" len="med"/>
              <a:tailEnd type="none" w="med" len="med"/>
            </a:ln>
            <a:effectLst/>
            <a:extLst/>
          </p:spPr>
          <p:txBody>
            <a:bodyPr tIns="0" bIns="0"/>
            <a:lstStyle/>
            <a:p>
              <a:pPr>
                <a:buFont typeface="Arial" panose="020B0604020202020204" pitchFamily="34" charset="0"/>
                <a:buNone/>
                <a:defRPr/>
              </a:pPr>
              <a:endParaRPr lang="en-IN" sz="1400" b="1" dirty="0">
                <a:latin typeface="+mn-lt"/>
              </a:endParaRPr>
            </a:p>
          </p:txBody>
        </p:sp>
        <p:sp>
          <p:nvSpPr>
            <p:cNvPr id="11" name="Rectangle 10"/>
            <p:cNvSpPr/>
            <p:nvPr/>
          </p:nvSpPr>
          <p:spPr bwMode="auto">
            <a:xfrm>
              <a:off x="592241" y="1509605"/>
              <a:ext cx="7970630" cy="1219168"/>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endParaRPr lang="en-US" sz="1600" dirty="0">
                <a:latin typeface="Times New Roman" panose="02020603050405020304" pitchFamily="18" charset="0"/>
                <a:cs typeface="Times New Roman" panose="02020603050405020304" pitchFamily="18" charset="0"/>
              </a:endParaRPr>
            </a:p>
            <a:p>
              <a:pPr algn="just"/>
              <a:r>
                <a:rPr lang="en-US" sz="1600" b="1" dirty="0">
                  <a:cs typeface="Times New Roman" panose="02020603050405020304" pitchFamily="18" charset="0"/>
                </a:rPr>
                <a:t>2. Intrusion Detection: </a:t>
              </a:r>
              <a:r>
                <a:rPr lang="en-US" sz="1600" dirty="0">
                  <a:cs typeface="Times New Roman" panose="02020603050405020304" pitchFamily="18" charset="0"/>
                </a:rPr>
                <a:t>Provides notification on entry or exit from a high security or dangerous area. These notifications are in the form of SMS, email, video pop up, audio, alarm etc.</a:t>
              </a:r>
            </a:p>
            <a:p>
              <a:pPr algn="just"/>
              <a:endParaRPr lang="en-US" sz="1600" dirty="0">
                <a:latin typeface="Times New Roman" panose="02020603050405020304" pitchFamily="18" charset="0"/>
                <a:cs typeface="Times New Roman" panose="02020603050405020304" pitchFamily="18" charset="0"/>
              </a:endParaRPr>
            </a:p>
          </p:txBody>
        </p:sp>
      </p:gr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6970" t="14063" r="7756" b="24822"/>
          <a:stretch/>
        </p:blipFill>
        <p:spPr>
          <a:xfrm>
            <a:off x="1648691" y="2701636"/>
            <a:ext cx="5777345" cy="350520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291707"/>
            <a:ext cx="1620982" cy="635785"/>
          </a:xfrm>
          <a:prstGeom prst="rect">
            <a:avLst/>
          </a:prstGeom>
        </p:spPr>
      </p:pic>
    </p:spTree>
    <p:extLst>
      <p:ext uri="{BB962C8B-B14F-4D97-AF65-F5344CB8AC3E}">
        <p14:creationId xmlns:p14="http://schemas.microsoft.com/office/powerpoint/2010/main" val="19796080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hape 162"/>
          <p:cNvSpPr txBox="1">
            <a:spLocks/>
          </p:cNvSpPr>
          <p:nvPr/>
        </p:nvSpPr>
        <p:spPr>
          <a:xfrm>
            <a:off x="457200" y="609600"/>
            <a:ext cx="6624320" cy="762000"/>
          </a:xfrm>
          <a:prstGeom prst="rect">
            <a:avLst/>
          </a:prstGeom>
          <a:noFill/>
          <a:ln>
            <a:noFill/>
          </a:ln>
        </p:spPr>
        <p:txBody>
          <a:bodyPr vert="horz" lIns="91425" tIns="45700" rIns="91425" bIns="45700" rtlCol="0"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ts val="0"/>
              </a:spcBef>
              <a:buClr>
                <a:schemeClr val="dk1"/>
              </a:buClr>
              <a:buSzPct val="25000"/>
              <a:buFont typeface="Calibri"/>
              <a:buNone/>
            </a:pPr>
            <a:r>
              <a:rPr lang="en-US" sz="2800" b="1" dirty="0">
                <a:solidFill>
                  <a:schemeClr val="dk1"/>
                </a:solidFill>
                <a:latin typeface="Calibri"/>
                <a:ea typeface="Calibri"/>
                <a:cs typeface="Calibri"/>
                <a:sym typeface="Calibri"/>
              </a:rPr>
              <a:t>EVENTS</a:t>
            </a:r>
          </a:p>
        </p:txBody>
      </p:sp>
      <p:grpSp>
        <p:nvGrpSpPr>
          <p:cNvPr id="9" name="Group 3"/>
          <p:cNvGrpSpPr>
            <a:grpSpLocks/>
          </p:cNvGrpSpPr>
          <p:nvPr/>
        </p:nvGrpSpPr>
        <p:grpSpPr bwMode="auto">
          <a:xfrm>
            <a:off x="304912" y="1328008"/>
            <a:ext cx="8458200" cy="1034192"/>
            <a:chOff x="495406" y="1371654"/>
            <a:chExt cx="8153188" cy="1465067"/>
          </a:xfrm>
        </p:grpSpPr>
        <p:sp>
          <p:nvSpPr>
            <p:cNvPr id="10" name="Rectangle 9"/>
            <p:cNvSpPr/>
            <p:nvPr/>
          </p:nvSpPr>
          <p:spPr bwMode="auto">
            <a:xfrm>
              <a:off x="495406" y="1371654"/>
              <a:ext cx="8153188" cy="1465067"/>
            </a:xfrm>
            <a:prstGeom prst="rect">
              <a:avLst/>
            </a:prstGeom>
            <a:gradFill flip="none" rotWithShape="1">
              <a:gsLst>
                <a:gs pos="0">
                  <a:srgbClr val="026F98">
                    <a:shade val="30000"/>
                    <a:satMod val="115000"/>
                  </a:srgbClr>
                </a:gs>
                <a:gs pos="50000">
                  <a:srgbClr val="026F98">
                    <a:shade val="67500"/>
                    <a:satMod val="115000"/>
                  </a:srgbClr>
                </a:gs>
                <a:gs pos="100000">
                  <a:srgbClr val="026F98">
                    <a:shade val="100000"/>
                    <a:satMod val="115000"/>
                  </a:srgbClr>
                </a:gs>
              </a:gsLst>
              <a:lin ang="16200000" scaled="1"/>
              <a:tileRect/>
            </a:gradFill>
            <a:ln w="9525" cap="flat" cmpd="sng" algn="ctr">
              <a:noFill/>
              <a:prstDash val="solid"/>
              <a:round/>
              <a:headEnd type="none" w="med" len="med"/>
              <a:tailEnd type="none" w="med" len="med"/>
            </a:ln>
            <a:effectLst/>
            <a:extLst/>
          </p:spPr>
          <p:txBody>
            <a:bodyPr tIns="0" bIns="0"/>
            <a:lstStyle/>
            <a:p>
              <a:pPr>
                <a:buFont typeface="Arial" panose="020B0604020202020204" pitchFamily="34" charset="0"/>
                <a:buNone/>
                <a:defRPr/>
              </a:pPr>
              <a:endParaRPr lang="en-IN" sz="1400" b="1" dirty="0">
                <a:latin typeface="+mn-lt"/>
              </a:endParaRPr>
            </a:p>
          </p:txBody>
        </p:sp>
        <p:sp>
          <p:nvSpPr>
            <p:cNvPr id="11" name="Rectangle 10"/>
            <p:cNvSpPr/>
            <p:nvPr/>
          </p:nvSpPr>
          <p:spPr bwMode="auto">
            <a:xfrm>
              <a:off x="592241" y="1509605"/>
              <a:ext cx="7970630" cy="1219168"/>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endParaRPr lang="en-US" sz="1600" dirty="0">
                <a:latin typeface="Times New Roman" panose="02020603050405020304" pitchFamily="18" charset="0"/>
                <a:cs typeface="Times New Roman" panose="02020603050405020304" pitchFamily="18" charset="0"/>
              </a:endParaRPr>
            </a:p>
            <a:p>
              <a:pPr algn="just"/>
              <a:r>
                <a:rPr lang="en-US" sz="1600" b="1" dirty="0">
                  <a:cs typeface="Times New Roman" panose="02020603050405020304" pitchFamily="18" charset="0"/>
                </a:rPr>
                <a:t>3. Trip Wire: </a:t>
              </a:r>
              <a:r>
                <a:rPr lang="en-US" sz="1600" dirty="0">
                  <a:cs typeface="Times New Roman" panose="02020603050405020304" pitchFamily="18" charset="0"/>
                </a:rPr>
                <a:t>It identifies any motion over a defined virtual line. This can be extremely useful in perimeter security by virtual fencing.</a:t>
              </a:r>
            </a:p>
            <a:p>
              <a:pPr algn="just"/>
              <a:endParaRPr lang="en-US" sz="1600" dirty="0">
                <a:latin typeface="Times New Roman" panose="02020603050405020304" pitchFamily="18" charset="0"/>
                <a:cs typeface="Times New Roman" panose="02020603050405020304" pitchFamily="18" charset="0"/>
              </a:endParaRPr>
            </a:p>
          </p:txBody>
        </p:sp>
      </p:gr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8951" t="15909" r="8844" b="26508"/>
          <a:stretch/>
        </p:blipFill>
        <p:spPr>
          <a:xfrm>
            <a:off x="1759527" y="2646218"/>
            <a:ext cx="5694218" cy="3477491"/>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291707"/>
            <a:ext cx="1620982" cy="635785"/>
          </a:xfrm>
          <a:prstGeom prst="rect">
            <a:avLst/>
          </a:prstGeom>
        </p:spPr>
      </p:pic>
    </p:spTree>
    <p:extLst>
      <p:ext uri="{BB962C8B-B14F-4D97-AF65-F5344CB8AC3E}">
        <p14:creationId xmlns:p14="http://schemas.microsoft.com/office/powerpoint/2010/main" val="36450597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2" name="Group 473"/>
          <p:cNvGrpSpPr>
            <a:grpSpLocks/>
          </p:cNvGrpSpPr>
          <p:nvPr/>
        </p:nvGrpSpPr>
        <p:grpSpPr bwMode="auto">
          <a:xfrm>
            <a:off x="685800" y="1295400"/>
            <a:ext cx="7772400" cy="5105400"/>
            <a:chOff x="304912" y="1371654"/>
            <a:chExt cx="7772196" cy="5105266"/>
          </a:xfrm>
        </p:grpSpPr>
        <p:sp>
          <p:nvSpPr>
            <p:cNvPr id="49" name="Rectangle 48"/>
            <p:cNvSpPr/>
            <p:nvPr/>
          </p:nvSpPr>
          <p:spPr bwMode="auto">
            <a:xfrm>
              <a:off x="6476950" y="1371654"/>
              <a:ext cx="1523960" cy="5105266"/>
            </a:xfrm>
            <a:prstGeom prst="rect">
              <a:avLst/>
            </a:prstGeom>
            <a:solidFill>
              <a:srgbClr val="178388"/>
            </a:solidFill>
            <a:ln w="9525" cap="flat" cmpd="sng" algn="ctr">
              <a:noFill/>
              <a:prstDash val="solid"/>
              <a:round/>
              <a:headEnd type="none" w="med" len="med"/>
              <a:tailEnd type="none" w="med" len="med"/>
            </a:ln>
            <a:effectLst>
              <a:outerShdw blurRad="50800" dist="38100" algn="l" rotWithShape="0">
                <a:prstClr val="black">
                  <a:alpha val="49000"/>
                </a:prstClr>
              </a:outerShdw>
            </a:effectLst>
            <a:extLst/>
          </p:spPr>
          <p:txBody>
            <a:bodyPr/>
            <a:lstStyle/>
            <a:p>
              <a:pPr>
                <a:buFont typeface="Arial" panose="020B0604020202020204" pitchFamily="34" charset="0"/>
                <a:buNone/>
                <a:defRPr/>
              </a:pPr>
              <a:endParaRPr lang="en-US" dirty="0"/>
            </a:p>
          </p:txBody>
        </p:sp>
        <p:sp>
          <p:nvSpPr>
            <p:cNvPr id="50" name="Rectangle 49"/>
            <p:cNvSpPr/>
            <p:nvPr/>
          </p:nvSpPr>
          <p:spPr bwMode="auto">
            <a:xfrm>
              <a:off x="6476950" y="1752644"/>
              <a:ext cx="1295366" cy="1676356"/>
            </a:xfrm>
            <a:prstGeom prst="rect">
              <a:avLst/>
            </a:prstGeom>
            <a:solidFill>
              <a:schemeClr val="bg1"/>
            </a:solidFill>
            <a:ln w="9525" cap="flat" cmpd="sng" algn="ctr">
              <a:noFill/>
              <a:prstDash val="solid"/>
              <a:round/>
              <a:headEnd type="none" w="med" len="med"/>
              <a:tailEnd type="none" w="med" len="med"/>
            </a:ln>
            <a:effectLst>
              <a:outerShdw blurRad="50800" dist="38100" algn="l" rotWithShape="0">
                <a:prstClr val="black">
                  <a:alpha val="49000"/>
                </a:prstClr>
              </a:outerShdw>
            </a:effectLst>
            <a:extLst/>
          </p:spPr>
          <p:txBody>
            <a:bodyPr/>
            <a:lstStyle/>
            <a:p>
              <a:pPr algn="ctr">
                <a:defRPr/>
              </a:pPr>
              <a:r>
                <a:rPr lang="en-US" sz="7200" b="1" dirty="0">
                  <a:solidFill>
                    <a:srgbClr val="E9DEB9"/>
                  </a:solidFill>
                  <a:latin typeface="Times New Roman" panose="02020603050405020304" pitchFamily="18" charset="0"/>
                  <a:cs typeface="Times New Roman" panose="02020603050405020304" pitchFamily="18" charset="0"/>
                </a:rPr>
                <a:t>05</a:t>
              </a:r>
            </a:p>
          </p:txBody>
        </p:sp>
        <p:pic>
          <p:nvPicPr>
            <p:cNvPr id="5129" name="Picture 5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67524" y="3505198"/>
              <a:ext cx="467020" cy="304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 name="Rectangle 59"/>
            <p:cNvSpPr/>
            <p:nvPr/>
          </p:nvSpPr>
          <p:spPr bwMode="auto">
            <a:xfrm>
              <a:off x="4952990" y="1371654"/>
              <a:ext cx="1523960" cy="5105266"/>
            </a:xfrm>
            <a:prstGeom prst="rect">
              <a:avLst/>
            </a:prstGeom>
            <a:solidFill>
              <a:srgbClr val="009AAE"/>
            </a:solidFill>
            <a:ln w="9525" cap="flat" cmpd="sng" algn="ctr">
              <a:noFill/>
              <a:prstDash val="solid"/>
              <a:round/>
              <a:headEnd type="none" w="med" len="med"/>
              <a:tailEnd type="none" w="med" len="med"/>
            </a:ln>
            <a:effectLst>
              <a:outerShdw blurRad="50800" dist="38100" algn="l" rotWithShape="0">
                <a:prstClr val="black">
                  <a:alpha val="49000"/>
                </a:prstClr>
              </a:outerShdw>
            </a:effectLst>
            <a:extLst/>
          </p:spPr>
          <p:txBody>
            <a:bodyPr/>
            <a:lstStyle/>
            <a:p>
              <a:pPr>
                <a:buFont typeface="Arial" panose="020B0604020202020204" pitchFamily="34" charset="0"/>
                <a:buNone/>
                <a:defRPr/>
              </a:pPr>
              <a:endParaRPr lang="en-US" dirty="0"/>
            </a:p>
          </p:txBody>
        </p:sp>
        <p:sp>
          <p:nvSpPr>
            <p:cNvPr id="61" name="Rectangle 60"/>
            <p:cNvSpPr/>
            <p:nvPr/>
          </p:nvSpPr>
          <p:spPr bwMode="auto">
            <a:xfrm>
              <a:off x="4952990" y="1752644"/>
              <a:ext cx="1295366" cy="1676356"/>
            </a:xfrm>
            <a:prstGeom prst="rect">
              <a:avLst/>
            </a:prstGeom>
            <a:solidFill>
              <a:schemeClr val="bg1"/>
            </a:solidFill>
            <a:ln w="9525" cap="flat" cmpd="sng" algn="ctr">
              <a:noFill/>
              <a:prstDash val="solid"/>
              <a:round/>
              <a:headEnd type="none" w="med" len="med"/>
              <a:tailEnd type="none" w="med" len="med"/>
            </a:ln>
            <a:effectLst>
              <a:outerShdw blurRad="50800" dist="38100" algn="l" rotWithShape="0">
                <a:prstClr val="black">
                  <a:alpha val="49000"/>
                </a:prstClr>
              </a:outerShdw>
            </a:effectLst>
            <a:extLst/>
          </p:spPr>
          <p:txBody>
            <a:bodyPr/>
            <a:lstStyle/>
            <a:p>
              <a:pPr algn="ctr">
                <a:defRPr/>
              </a:pPr>
              <a:r>
                <a:rPr lang="en-US" sz="7200" b="1" dirty="0">
                  <a:solidFill>
                    <a:srgbClr val="E9DEB9"/>
                  </a:solidFill>
                  <a:latin typeface="Times New Roman" panose="02020603050405020304" pitchFamily="18" charset="0"/>
                  <a:cs typeface="Times New Roman" panose="02020603050405020304" pitchFamily="18" charset="0"/>
                </a:rPr>
                <a:t>04</a:t>
              </a:r>
            </a:p>
          </p:txBody>
        </p:sp>
        <p:pic>
          <p:nvPicPr>
            <p:cNvPr id="5132" name="Picture 6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43564" y="3505198"/>
              <a:ext cx="467020" cy="304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 name="Rectangle 84"/>
            <p:cNvSpPr/>
            <p:nvPr/>
          </p:nvSpPr>
          <p:spPr bwMode="auto">
            <a:xfrm>
              <a:off x="3429030" y="1371654"/>
              <a:ext cx="1523960" cy="5105266"/>
            </a:xfrm>
            <a:prstGeom prst="rect">
              <a:avLst/>
            </a:prstGeom>
            <a:solidFill>
              <a:srgbClr val="0FABB7"/>
            </a:solidFill>
            <a:ln w="9525" cap="flat" cmpd="sng" algn="ctr">
              <a:noFill/>
              <a:prstDash val="solid"/>
              <a:round/>
              <a:headEnd type="none" w="med" len="med"/>
              <a:tailEnd type="none" w="med" len="med"/>
            </a:ln>
            <a:effectLst>
              <a:outerShdw blurRad="50800" dist="38100" algn="l" rotWithShape="0">
                <a:prstClr val="black">
                  <a:alpha val="49000"/>
                </a:prstClr>
              </a:outerShdw>
            </a:effectLst>
            <a:extLst/>
          </p:spPr>
          <p:txBody>
            <a:bodyPr/>
            <a:lstStyle/>
            <a:p>
              <a:pPr>
                <a:buFont typeface="Arial" panose="020B0604020202020204" pitchFamily="34" charset="0"/>
                <a:buNone/>
                <a:defRPr/>
              </a:pPr>
              <a:endParaRPr lang="en-US" dirty="0"/>
            </a:p>
          </p:txBody>
        </p:sp>
        <p:sp>
          <p:nvSpPr>
            <p:cNvPr id="86" name="Rectangle 85"/>
            <p:cNvSpPr/>
            <p:nvPr/>
          </p:nvSpPr>
          <p:spPr bwMode="auto">
            <a:xfrm>
              <a:off x="3429030" y="1752644"/>
              <a:ext cx="1295366" cy="1676356"/>
            </a:xfrm>
            <a:prstGeom prst="rect">
              <a:avLst/>
            </a:prstGeom>
            <a:solidFill>
              <a:schemeClr val="bg1"/>
            </a:solidFill>
            <a:ln w="9525" cap="flat" cmpd="sng" algn="ctr">
              <a:noFill/>
              <a:prstDash val="solid"/>
              <a:round/>
              <a:headEnd type="none" w="med" len="med"/>
              <a:tailEnd type="none" w="med" len="med"/>
            </a:ln>
            <a:effectLst>
              <a:outerShdw blurRad="50800" dist="38100" algn="l" rotWithShape="0">
                <a:prstClr val="black">
                  <a:alpha val="49000"/>
                </a:prstClr>
              </a:outerShdw>
            </a:effectLst>
            <a:extLst/>
          </p:spPr>
          <p:txBody>
            <a:bodyPr/>
            <a:lstStyle/>
            <a:p>
              <a:pPr algn="ctr">
                <a:defRPr/>
              </a:pPr>
              <a:r>
                <a:rPr lang="en-US" sz="7200" b="1" dirty="0">
                  <a:solidFill>
                    <a:srgbClr val="E9DEB9"/>
                  </a:solidFill>
                  <a:latin typeface="Times New Roman" panose="02020603050405020304" pitchFamily="18" charset="0"/>
                  <a:cs typeface="Times New Roman" panose="02020603050405020304" pitchFamily="18" charset="0"/>
                </a:rPr>
                <a:t>03</a:t>
              </a:r>
            </a:p>
          </p:txBody>
        </p:sp>
        <p:pic>
          <p:nvPicPr>
            <p:cNvPr id="5135" name="Picture 8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19604" y="3505198"/>
              <a:ext cx="467020" cy="304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 name="Rectangle 89"/>
            <p:cNvSpPr/>
            <p:nvPr/>
          </p:nvSpPr>
          <p:spPr bwMode="auto">
            <a:xfrm>
              <a:off x="1905070" y="1371654"/>
              <a:ext cx="1523960" cy="5105266"/>
            </a:xfrm>
            <a:prstGeom prst="rect">
              <a:avLst/>
            </a:prstGeom>
            <a:solidFill>
              <a:srgbClr val="55BBC0"/>
            </a:solidFill>
            <a:ln w="9525" cap="flat" cmpd="sng" algn="ctr">
              <a:noFill/>
              <a:prstDash val="solid"/>
              <a:round/>
              <a:headEnd type="none" w="med" len="med"/>
              <a:tailEnd type="none" w="med" len="med"/>
            </a:ln>
            <a:effectLst>
              <a:outerShdw blurRad="50800" dist="38100" algn="l" rotWithShape="0">
                <a:prstClr val="black">
                  <a:alpha val="49000"/>
                </a:prstClr>
              </a:outerShdw>
            </a:effectLst>
            <a:extLst/>
          </p:spPr>
          <p:txBody>
            <a:bodyPr/>
            <a:lstStyle/>
            <a:p>
              <a:pPr>
                <a:buFont typeface="Arial" panose="020B0604020202020204" pitchFamily="34" charset="0"/>
                <a:buNone/>
                <a:defRPr/>
              </a:pPr>
              <a:endParaRPr lang="en-US"/>
            </a:p>
          </p:txBody>
        </p:sp>
        <p:sp>
          <p:nvSpPr>
            <p:cNvPr id="91" name="Rectangle 90"/>
            <p:cNvSpPr/>
            <p:nvPr/>
          </p:nvSpPr>
          <p:spPr bwMode="auto">
            <a:xfrm>
              <a:off x="1905070" y="1752644"/>
              <a:ext cx="1295366" cy="1676356"/>
            </a:xfrm>
            <a:prstGeom prst="rect">
              <a:avLst/>
            </a:prstGeom>
            <a:solidFill>
              <a:schemeClr val="bg1"/>
            </a:solidFill>
            <a:ln w="9525" cap="flat" cmpd="sng" algn="ctr">
              <a:noFill/>
              <a:prstDash val="solid"/>
              <a:round/>
              <a:headEnd type="none" w="med" len="med"/>
              <a:tailEnd type="none" w="med" len="med"/>
            </a:ln>
            <a:effectLst>
              <a:outerShdw blurRad="50800" dist="38100" algn="l" rotWithShape="0">
                <a:prstClr val="black">
                  <a:alpha val="49000"/>
                </a:prstClr>
              </a:outerShdw>
            </a:effectLst>
            <a:extLst/>
          </p:spPr>
          <p:txBody>
            <a:bodyPr/>
            <a:lstStyle/>
            <a:p>
              <a:pPr algn="ctr">
                <a:defRPr/>
              </a:pPr>
              <a:r>
                <a:rPr lang="en-US" sz="7200" b="1" dirty="0">
                  <a:solidFill>
                    <a:srgbClr val="E9DEB9"/>
                  </a:solidFill>
                  <a:latin typeface="Times New Roman" panose="02020603050405020304" pitchFamily="18" charset="0"/>
                  <a:cs typeface="Times New Roman" panose="02020603050405020304" pitchFamily="18" charset="0"/>
                </a:rPr>
                <a:t>02</a:t>
              </a:r>
            </a:p>
          </p:txBody>
        </p:sp>
        <p:pic>
          <p:nvPicPr>
            <p:cNvPr id="5138" name="Picture 9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95644" y="3505198"/>
              <a:ext cx="467020" cy="304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 name="Rectangle 94"/>
            <p:cNvSpPr/>
            <p:nvPr/>
          </p:nvSpPr>
          <p:spPr bwMode="auto">
            <a:xfrm>
              <a:off x="304912" y="1371654"/>
              <a:ext cx="76198" cy="5105266"/>
            </a:xfrm>
            <a:prstGeom prst="rect">
              <a:avLst/>
            </a:prstGeom>
            <a:solidFill>
              <a:srgbClr val="98BBCB"/>
            </a:solidFill>
            <a:ln w="9525" cap="flat" cmpd="sng" algn="ctr">
              <a:noFill/>
              <a:prstDash val="solid"/>
              <a:round/>
              <a:headEnd type="none" w="med" len="med"/>
              <a:tailEnd type="none" w="med" len="med"/>
            </a:ln>
            <a:effectLst>
              <a:outerShdw blurRad="50800" dist="38100" algn="l" rotWithShape="0">
                <a:prstClr val="black">
                  <a:alpha val="49000"/>
                </a:prstClr>
              </a:outerShdw>
            </a:effectLst>
            <a:extLst/>
          </p:spPr>
          <p:txBody>
            <a:bodyPr/>
            <a:lstStyle/>
            <a:p>
              <a:pPr>
                <a:buFont typeface="Arial" panose="020B0604020202020204" pitchFamily="34" charset="0"/>
                <a:buNone/>
                <a:defRPr/>
              </a:pPr>
              <a:endParaRPr lang="en-US"/>
            </a:p>
          </p:txBody>
        </p:sp>
        <p:sp>
          <p:nvSpPr>
            <p:cNvPr id="96" name="Rectangle 95"/>
            <p:cNvSpPr/>
            <p:nvPr/>
          </p:nvSpPr>
          <p:spPr bwMode="auto">
            <a:xfrm>
              <a:off x="381110" y="1371654"/>
              <a:ext cx="1523960" cy="5105266"/>
            </a:xfrm>
            <a:prstGeom prst="rect">
              <a:avLst/>
            </a:prstGeom>
            <a:solidFill>
              <a:srgbClr val="8DC9D4"/>
            </a:solidFill>
            <a:ln w="9525" cap="flat" cmpd="sng" algn="ctr">
              <a:noFill/>
              <a:prstDash val="solid"/>
              <a:round/>
              <a:headEnd type="none" w="med" len="med"/>
              <a:tailEnd type="none" w="med" len="med"/>
            </a:ln>
            <a:effectLst>
              <a:outerShdw blurRad="50800" dist="38100" algn="l" rotWithShape="0">
                <a:prstClr val="black">
                  <a:alpha val="49000"/>
                </a:prstClr>
              </a:outerShdw>
            </a:effectLst>
            <a:extLst/>
          </p:spPr>
          <p:txBody>
            <a:bodyPr/>
            <a:lstStyle/>
            <a:p>
              <a:pPr>
                <a:buFont typeface="Arial" panose="020B0604020202020204" pitchFamily="34" charset="0"/>
                <a:buNone/>
                <a:defRPr/>
              </a:pPr>
              <a:endParaRPr lang="en-US"/>
            </a:p>
          </p:txBody>
        </p:sp>
        <p:sp>
          <p:nvSpPr>
            <p:cNvPr id="97" name="Rectangle 96"/>
            <p:cNvSpPr/>
            <p:nvPr/>
          </p:nvSpPr>
          <p:spPr bwMode="auto">
            <a:xfrm>
              <a:off x="381110" y="1752644"/>
              <a:ext cx="1295366" cy="1676356"/>
            </a:xfrm>
            <a:prstGeom prst="rect">
              <a:avLst/>
            </a:prstGeom>
            <a:solidFill>
              <a:schemeClr val="bg1"/>
            </a:solidFill>
            <a:ln w="9525" cap="flat" cmpd="sng" algn="ctr">
              <a:noFill/>
              <a:prstDash val="solid"/>
              <a:round/>
              <a:headEnd type="none" w="med" len="med"/>
              <a:tailEnd type="none" w="med" len="med"/>
            </a:ln>
            <a:effectLst>
              <a:outerShdw blurRad="50800" dist="38100" algn="l" rotWithShape="0">
                <a:prstClr val="black">
                  <a:alpha val="49000"/>
                </a:prstClr>
              </a:outerShdw>
            </a:effectLst>
            <a:extLst/>
          </p:spPr>
          <p:txBody>
            <a:bodyPr/>
            <a:lstStyle/>
            <a:p>
              <a:pPr algn="ctr">
                <a:buFont typeface="Arial" panose="020B0604020202020204" pitchFamily="34" charset="0"/>
                <a:buNone/>
                <a:defRPr/>
              </a:pPr>
              <a:r>
                <a:rPr lang="en-US" sz="7200" b="1" dirty="0">
                  <a:solidFill>
                    <a:srgbClr val="E9DEB9"/>
                  </a:solidFill>
                  <a:latin typeface="Times New Roman" panose="02020603050405020304" pitchFamily="18" charset="0"/>
                  <a:cs typeface="Times New Roman" panose="02020603050405020304" pitchFamily="18" charset="0"/>
                </a:rPr>
                <a:t>01</a:t>
              </a:r>
            </a:p>
          </p:txBody>
        </p:sp>
        <p:pic>
          <p:nvPicPr>
            <p:cNvPr id="5142" name="Picture 9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71684" y="3505198"/>
              <a:ext cx="467020" cy="304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143" name="Group 241"/>
            <p:cNvGrpSpPr>
              <a:grpSpLocks/>
            </p:cNvGrpSpPr>
            <p:nvPr/>
          </p:nvGrpSpPr>
          <p:grpSpPr bwMode="auto">
            <a:xfrm>
              <a:off x="6633918" y="5257752"/>
              <a:ext cx="1290794" cy="1106401"/>
              <a:chOff x="457308" y="4151351"/>
              <a:chExt cx="1290794" cy="1106401"/>
            </a:xfrm>
          </p:grpSpPr>
          <p:sp>
            <p:nvSpPr>
              <p:cNvPr id="204" name="Rectangle 203"/>
              <p:cNvSpPr/>
              <p:nvPr/>
            </p:nvSpPr>
            <p:spPr bwMode="auto">
              <a:xfrm>
                <a:off x="457499" y="4151351"/>
                <a:ext cx="184145" cy="184145"/>
              </a:xfrm>
              <a:prstGeom prst="rect">
                <a:avLst/>
              </a:prstGeom>
              <a:solidFill>
                <a:schemeClr val="bg1">
                  <a:lumMod val="85000"/>
                  <a:alpha val="27000"/>
                </a:schemeClr>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Font typeface="Arial" panose="020B0604020202020204" pitchFamily="34" charset="0"/>
                  <a:buNone/>
                  <a:defRPr/>
                </a:pPr>
                <a:endParaRPr lang="en-US">
                  <a:solidFill>
                    <a:schemeClr val="tx1">
                      <a:lumMod val="50000"/>
                      <a:lumOff val="50000"/>
                    </a:schemeClr>
                  </a:solidFill>
                </a:endParaRPr>
              </a:p>
            </p:txBody>
          </p:sp>
          <p:sp>
            <p:nvSpPr>
              <p:cNvPr id="205" name="Rectangle 204"/>
              <p:cNvSpPr/>
              <p:nvPr/>
            </p:nvSpPr>
            <p:spPr bwMode="auto">
              <a:xfrm>
                <a:off x="825789" y="4151351"/>
                <a:ext cx="184145" cy="184145"/>
              </a:xfrm>
              <a:prstGeom prst="rect">
                <a:avLst/>
              </a:prstGeom>
              <a:solidFill>
                <a:schemeClr val="bg1">
                  <a:lumMod val="85000"/>
                  <a:alpha val="27000"/>
                </a:schemeClr>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Font typeface="Arial" panose="020B0604020202020204" pitchFamily="34" charset="0"/>
                  <a:buNone/>
                  <a:defRPr/>
                </a:pPr>
                <a:endParaRPr lang="en-US">
                  <a:solidFill>
                    <a:schemeClr val="tx1">
                      <a:lumMod val="50000"/>
                      <a:lumOff val="50000"/>
                    </a:schemeClr>
                  </a:solidFill>
                </a:endParaRPr>
              </a:p>
            </p:txBody>
          </p:sp>
          <p:sp>
            <p:nvSpPr>
              <p:cNvPr id="206" name="Rectangle 205"/>
              <p:cNvSpPr/>
              <p:nvPr/>
            </p:nvSpPr>
            <p:spPr bwMode="auto">
              <a:xfrm>
                <a:off x="1195667" y="4151351"/>
                <a:ext cx="184145" cy="184145"/>
              </a:xfrm>
              <a:prstGeom prst="rect">
                <a:avLst/>
              </a:prstGeom>
              <a:solidFill>
                <a:schemeClr val="bg1">
                  <a:lumMod val="85000"/>
                  <a:alpha val="27000"/>
                </a:schemeClr>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Font typeface="Arial" panose="020B0604020202020204" pitchFamily="34" charset="0"/>
                  <a:buNone/>
                  <a:defRPr/>
                </a:pPr>
                <a:endParaRPr lang="en-US">
                  <a:solidFill>
                    <a:schemeClr val="tx1">
                      <a:lumMod val="50000"/>
                      <a:lumOff val="50000"/>
                    </a:schemeClr>
                  </a:solidFill>
                </a:endParaRPr>
              </a:p>
            </p:txBody>
          </p:sp>
          <p:sp>
            <p:nvSpPr>
              <p:cNvPr id="207" name="Rectangle 206"/>
              <p:cNvSpPr/>
              <p:nvPr/>
            </p:nvSpPr>
            <p:spPr bwMode="auto">
              <a:xfrm>
                <a:off x="1563957" y="4151351"/>
                <a:ext cx="184145" cy="184145"/>
              </a:xfrm>
              <a:prstGeom prst="rect">
                <a:avLst/>
              </a:prstGeom>
              <a:solidFill>
                <a:schemeClr val="bg1">
                  <a:lumMod val="85000"/>
                  <a:alpha val="27000"/>
                </a:schemeClr>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Font typeface="Arial" panose="020B0604020202020204" pitchFamily="34" charset="0"/>
                  <a:buNone/>
                  <a:defRPr/>
                </a:pPr>
                <a:endParaRPr lang="en-US">
                  <a:solidFill>
                    <a:schemeClr val="tx1">
                      <a:lumMod val="50000"/>
                      <a:lumOff val="50000"/>
                    </a:schemeClr>
                  </a:solidFill>
                </a:endParaRPr>
              </a:p>
            </p:txBody>
          </p:sp>
          <p:sp>
            <p:nvSpPr>
              <p:cNvPr id="208" name="Rectangle 207"/>
              <p:cNvSpPr/>
              <p:nvPr/>
            </p:nvSpPr>
            <p:spPr bwMode="auto">
              <a:xfrm>
                <a:off x="641644" y="4335496"/>
                <a:ext cx="184145" cy="184145"/>
              </a:xfrm>
              <a:prstGeom prst="rect">
                <a:avLst/>
              </a:prstGeom>
              <a:solidFill>
                <a:schemeClr val="bg1">
                  <a:lumMod val="85000"/>
                  <a:alpha val="27000"/>
                </a:schemeClr>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Font typeface="Arial" panose="020B0604020202020204" pitchFamily="34" charset="0"/>
                  <a:buNone/>
                  <a:defRPr/>
                </a:pPr>
                <a:endParaRPr lang="en-US">
                  <a:solidFill>
                    <a:schemeClr val="tx1">
                      <a:lumMod val="50000"/>
                      <a:lumOff val="50000"/>
                    </a:schemeClr>
                  </a:solidFill>
                </a:endParaRPr>
              </a:p>
            </p:txBody>
          </p:sp>
          <p:sp>
            <p:nvSpPr>
              <p:cNvPr id="209" name="Rectangle 208"/>
              <p:cNvSpPr/>
              <p:nvPr/>
            </p:nvSpPr>
            <p:spPr bwMode="auto">
              <a:xfrm>
                <a:off x="1009934" y="4335496"/>
                <a:ext cx="185732" cy="184145"/>
              </a:xfrm>
              <a:prstGeom prst="rect">
                <a:avLst/>
              </a:prstGeom>
              <a:solidFill>
                <a:schemeClr val="bg1">
                  <a:lumMod val="85000"/>
                  <a:alpha val="27000"/>
                </a:schemeClr>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Font typeface="Arial" panose="020B0604020202020204" pitchFamily="34" charset="0"/>
                  <a:buNone/>
                  <a:defRPr/>
                </a:pPr>
                <a:endParaRPr lang="en-US">
                  <a:solidFill>
                    <a:schemeClr val="tx1">
                      <a:lumMod val="50000"/>
                      <a:lumOff val="50000"/>
                    </a:schemeClr>
                  </a:solidFill>
                </a:endParaRPr>
              </a:p>
            </p:txBody>
          </p:sp>
          <p:sp>
            <p:nvSpPr>
              <p:cNvPr id="210" name="Rectangle 209"/>
              <p:cNvSpPr/>
              <p:nvPr/>
            </p:nvSpPr>
            <p:spPr bwMode="auto">
              <a:xfrm>
                <a:off x="1379812" y="4335496"/>
                <a:ext cx="184145" cy="184145"/>
              </a:xfrm>
              <a:prstGeom prst="rect">
                <a:avLst/>
              </a:prstGeom>
              <a:solidFill>
                <a:schemeClr val="bg1">
                  <a:lumMod val="85000"/>
                  <a:alpha val="27000"/>
                </a:schemeClr>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Font typeface="Arial" panose="020B0604020202020204" pitchFamily="34" charset="0"/>
                  <a:buNone/>
                  <a:defRPr/>
                </a:pPr>
                <a:endParaRPr lang="en-US">
                  <a:solidFill>
                    <a:schemeClr val="tx1">
                      <a:lumMod val="50000"/>
                      <a:lumOff val="50000"/>
                    </a:schemeClr>
                  </a:solidFill>
                </a:endParaRPr>
              </a:p>
            </p:txBody>
          </p:sp>
          <p:sp>
            <p:nvSpPr>
              <p:cNvPr id="197" name="Rectangle 196"/>
              <p:cNvSpPr/>
              <p:nvPr/>
            </p:nvSpPr>
            <p:spPr bwMode="auto">
              <a:xfrm>
                <a:off x="457499" y="4519641"/>
                <a:ext cx="184145" cy="184145"/>
              </a:xfrm>
              <a:prstGeom prst="rect">
                <a:avLst/>
              </a:prstGeom>
              <a:solidFill>
                <a:schemeClr val="bg1">
                  <a:lumMod val="85000"/>
                  <a:alpha val="27000"/>
                </a:schemeClr>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Font typeface="Arial" panose="020B0604020202020204" pitchFamily="34" charset="0"/>
                  <a:buNone/>
                  <a:defRPr/>
                </a:pPr>
                <a:endParaRPr lang="en-US">
                  <a:solidFill>
                    <a:schemeClr val="tx1">
                      <a:lumMod val="50000"/>
                      <a:lumOff val="50000"/>
                    </a:schemeClr>
                  </a:solidFill>
                </a:endParaRPr>
              </a:p>
            </p:txBody>
          </p:sp>
          <p:sp>
            <p:nvSpPr>
              <p:cNvPr id="198" name="Rectangle 197"/>
              <p:cNvSpPr/>
              <p:nvPr/>
            </p:nvSpPr>
            <p:spPr bwMode="auto">
              <a:xfrm>
                <a:off x="825789" y="4519641"/>
                <a:ext cx="184145" cy="184145"/>
              </a:xfrm>
              <a:prstGeom prst="rect">
                <a:avLst/>
              </a:prstGeom>
              <a:solidFill>
                <a:schemeClr val="bg1">
                  <a:lumMod val="85000"/>
                  <a:alpha val="27000"/>
                </a:schemeClr>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Font typeface="Arial" panose="020B0604020202020204" pitchFamily="34" charset="0"/>
                  <a:buNone/>
                  <a:defRPr/>
                </a:pPr>
                <a:endParaRPr lang="en-US">
                  <a:solidFill>
                    <a:schemeClr val="tx1">
                      <a:lumMod val="50000"/>
                      <a:lumOff val="50000"/>
                    </a:schemeClr>
                  </a:solidFill>
                </a:endParaRPr>
              </a:p>
            </p:txBody>
          </p:sp>
          <p:sp>
            <p:nvSpPr>
              <p:cNvPr id="199" name="Rectangle 198"/>
              <p:cNvSpPr/>
              <p:nvPr/>
            </p:nvSpPr>
            <p:spPr bwMode="auto">
              <a:xfrm>
                <a:off x="1195667" y="4519641"/>
                <a:ext cx="184145" cy="184145"/>
              </a:xfrm>
              <a:prstGeom prst="rect">
                <a:avLst/>
              </a:prstGeom>
              <a:solidFill>
                <a:schemeClr val="bg1">
                  <a:lumMod val="85000"/>
                  <a:alpha val="27000"/>
                </a:schemeClr>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Font typeface="Arial" panose="020B0604020202020204" pitchFamily="34" charset="0"/>
                  <a:buNone/>
                  <a:defRPr/>
                </a:pPr>
                <a:endParaRPr lang="en-US">
                  <a:solidFill>
                    <a:schemeClr val="tx1">
                      <a:lumMod val="50000"/>
                      <a:lumOff val="50000"/>
                    </a:schemeClr>
                  </a:solidFill>
                </a:endParaRPr>
              </a:p>
            </p:txBody>
          </p:sp>
          <p:sp>
            <p:nvSpPr>
              <p:cNvPr id="200" name="Rectangle 199"/>
              <p:cNvSpPr/>
              <p:nvPr/>
            </p:nvSpPr>
            <p:spPr bwMode="auto">
              <a:xfrm>
                <a:off x="1563957" y="4519641"/>
                <a:ext cx="184145" cy="184145"/>
              </a:xfrm>
              <a:prstGeom prst="rect">
                <a:avLst/>
              </a:prstGeom>
              <a:solidFill>
                <a:schemeClr val="bg1">
                  <a:lumMod val="85000"/>
                  <a:alpha val="27000"/>
                </a:schemeClr>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Font typeface="Arial" panose="020B0604020202020204" pitchFamily="34" charset="0"/>
                  <a:buNone/>
                  <a:defRPr/>
                </a:pPr>
                <a:endParaRPr lang="en-US">
                  <a:solidFill>
                    <a:schemeClr val="tx1">
                      <a:lumMod val="50000"/>
                      <a:lumOff val="50000"/>
                    </a:schemeClr>
                  </a:solidFill>
                </a:endParaRPr>
              </a:p>
            </p:txBody>
          </p:sp>
          <p:sp>
            <p:nvSpPr>
              <p:cNvPr id="201" name="Rectangle 200"/>
              <p:cNvSpPr/>
              <p:nvPr/>
            </p:nvSpPr>
            <p:spPr bwMode="auto">
              <a:xfrm>
                <a:off x="641644" y="4705374"/>
                <a:ext cx="184145" cy="184145"/>
              </a:xfrm>
              <a:prstGeom prst="rect">
                <a:avLst/>
              </a:prstGeom>
              <a:solidFill>
                <a:schemeClr val="bg1">
                  <a:lumMod val="85000"/>
                  <a:alpha val="27000"/>
                </a:schemeClr>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Font typeface="Arial" panose="020B0604020202020204" pitchFamily="34" charset="0"/>
                  <a:buNone/>
                  <a:defRPr/>
                </a:pPr>
                <a:endParaRPr lang="en-US">
                  <a:solidFill>
                    <a:schemeClr val="tx1">
                      <a:lumMod val="50000"/>
                      <a:lumOff val="50000"/>
                    </a:schemeClr>
                  </a:solidFill>
                </a:endParaRPr>
              </a:p>
            </p:txBody>
          </p:sp>
          <p:sp>
            <p:nvSpPr>
              <p:cNvPr id="202" name="Rectangle 201"/>
              <p:cNvSpPr/>
              <p:nvPr/>
            </p:nvSpPr>
            <p:spPr bwMode="auto">
              <a:xfrm>
                <a:off x="1009934" y="4705374"/>
                <a:ext cx="185732" cy="184145"/>
              </a:xfrm>
              <a:prstGeom prst="rect">
                <a:avLst/>
              </a:prstGeom>
              <a:solidFill>
                <a:schemeClr val="bg1">
                  <a:lumMod val="85000"/>
                  <a:alpha val="27000"/>
                </a:schemeClr>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Font typeface="Arial" panose="020B0604020202020204" pitchFamily="34" charset="0"/>
                  <a:buNone/>
                  <a:defRPr/>
                </a:pPr>
                <a:endParaRPr lang="en-US">
                  <a:solidFill>
                    <a:schemeClr val="tx1">
                      <a:lumMod val="50000"/>
                      <a:lumOff val="50000"/>
                    </a:schemeClr>
                  </a:solidFill>
                </a:endParaRPr>
              </a:p>
            </p:txBody>
          </p:sp>
          <p:sp>
            <p:nvSpPr>
              <p:cNvPr id="203" name="Rectangle 202"/>
              <p:cNvSpPr/>
              <p:nvPr/>
            </p:nvSpPr>
            <p:spPr bwMode="auto">
              <a:xfrm>
                <a:off x="1379812" y="4703787"/>
                <a:ext cx="184145" cy="185733"/>
              </a:xfrm>
              <a:prstGeom prst="rect">
                <a:avLst/>
              </a:prstGeom>
              <a:solidFill>
                <a:schemeClr val="bg1">
                  <a:lumMod val="85000"/>
                  <a:alpha val="27000"/>
                </a:schemeClr>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Font typeface="Arial" panose="020B0604020202020204" pitchFamily="34" charset="0"/>
                  <a:buNone/>
                  <a:defRPr/>
                </a:pPr>
                <a:endParaRPr lang="en-US">
                  <a:solidFill>
                    <a:schemeClr val="tx1">
                      <a:lumMod val="50000"/>
                      <a:lumOff val="50000"/>
                    </a:schemeClr>
                  </a:solidFill>
                </a:endParaRPr>
              </a:p>
            </p:txBody>
          </p:sp>
          <p:sp>
            <p:nvSpPr>
              <p:cNvPr id="190" name="Rectangle 189"/>
              <p:cNvSpPr/>
              <p:nvPr/>
            </p:nvSpPr>
            <p:spPr bwMode="auto">
              <a:xfrm>
                <a:off x="457499" y="4889520"/>
                <a:ext cx="184145" cy="184145"/>
              </a:xfrm>
              <a:prstGeom prst="rect">
                <a:avLst/>
              </a:prstGeom>
              <a:solidFill>
                <a:schemeClr val="bg1">
                  <a:lumMod val="85000"/>
                  <a:alpha val="27000"/>
                </a:schemeClr>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Font typeface="Arial" panose="020B0604020202020204" pitchFamily="34" charset="0"/>
                  <a:buNone/>
                  <a:defRPr/>
                </a:pPr>
                <a:endParaRPr lang="en-US">
                  <a:solidFill>
                    <a:schemeClr val="tx1">
                      <a:lumMod val="50000"/>
                      <a:lumOff val="50000"/>
                    </a:schemeClr>
                  </a:solidFill>
                </a:endParaRPr>
              </a:p>
            </p:txBody>
          </p:sp>
          <p:sp>
            <p:nvSpPr>
              <p:cNvPr id="191" name="Rectangle 190"/>
              <p:cNvSpPr/>
              <p:nvPr/>
            </p:nvSpPr>
            <p:spPr bwMode="auto">
              <a:xfrm>
                <a:off x="825789" y="4889520"/>
                <a:ext cx="184145" cy="184145"/>
              </a:xfrm>
              <a:prstGeom prst="rect">
                <a:avLst/>
              </a:prstGeom>
              <a:solidFill>
                <a:schemeClr val="bg1">
                  <a:lumMod val="85000"/>
                  <a:alpha val="27000"/>
                </a:schemeClr>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Font typeface="Arial" panose="020B0604020202020204" pitchFamily="34" charset="0"/>
                  <a:buNone/>
                  <a:defRPr/>
                </a:pPr>
                <a:endParaRPr lang="en-US">
                  <a:solidFill>
                    <a:schemeClr val="tx1">
                      <a:lumMod val="50000"/>
                      <a:lumOff val="50000"/>
                    </a:schemeClr>
                  </a:solidFill>
                </a:endParaRPr>
              </a:p>
            </p:txBody>
          </p:sp>
          <p:sp>
            <p:nvSpPr>
              <p:cNvPr id="192" name="Rectangle 191"/>
              <p:cNvSpPr/>
              <p:nvPr/>
            </p:nvSpPr>
            <p:spPr bwMode="auto">
              <a:xfrm>
                <a:off x="1195667" y="4889520"/>
                <a:ext cx="184145" cy="184145"/>
              </a:xfrm>
              <a:prstGeom prst="rect">
                <a:avLst/>
              </a:prstGeom>
              <a:solidFill>
                <a:schemeClr val="bg1">
                  <a:lumMod val="85000"/>
                  <a:alpha val="27000"/>
                </a:schemeClr>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Font typeface="Arial" panose="020B0604020202020204" pitchFamily="34" charset="0"/>
                  <a:buNone/>
                  <a:defRPr/>
                </a:pPr>
                <a:endParaRPr lang="en-US">
                  <a:solidFill>
                    <a:schemeClr val="tx1">
                      <a:lumMod val="50000"/>
                      <a:lumOff val="50000"/>
                    </a:schemeClr>
                  </a:solidFill>
                </a:endParaRPr>
              </a:p>
            </p:txBody>
          </p:sp>
          <p:sp>
            <p:nvSpPr>
              <p:cNvPr id="193" name="Rectangle 192"/>
              <p:cNvSpPr/>
              <p:nvPr/>
            </p:nvSpPr>
            <p:spPr bwMode="auto">
              <a:xfrm>
                <a:off x="1563957" y="4889520"/>
                <a:ext cx="184145" cy="184145"/>
              </a:xfrm>
              <a:prstGeom prst="rect">
                <a:avLst/>
              </a:prstGeom>
              <a:solidFill>
                <a:schemeClr val="bg1">
                  <a:lumMod val="85000"/>
                  <a:alpha val="27000"/>
                </a:schemeClr>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Font typeface="Arial" panose="020B0604020202020204" pitchFamily="34" charset="0"/>
                  <a:buNone/>
                  <a:defRPr/>
                </a:pPr>
                <a:endParaRPr lang="en-US">
                  <a:solidFill>
                    <a:schemeClr val="tx1">
                      <a:lumMod val="50000"/>
                      <a:lumOff val="50000"/>
                    </a:schemeClr>
                  </a:solidFill>
                </a:endParaRPr>
              </a:p>
            </p:txBody>
          </p:sp>
          <p:sp>
            <p:nvSpPr>
              <p:cNvPr id="194" name="Rectangle 193"/>
              <p:cNvSpPr/>
              <p:nvPr/>
            </p:nvSpPr>
            <p:spPr bwMode="auto">
              <a:xfrm>
                <a:off x="641644" y="5073665"/>
                <a:ext cx="184145" cy="184145"/>
              </a:xfrm>
              <a:prstGeom prst="rect">
                <a:avLst/>
              </a:prstGeom>
              <a:solidFill>
                <a:schemeClr val="bg1">
                  <a:lumMod val="85000"/>
                  <a:alpha val="27000"/>
                </a:schemeClr>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Font typeface="Arial" panose="020B0604020202020204" pitchFamily="34" charset="0"/>
                  <a:buNone/>
                  <a:defRPr/>
                </a:pPr>
                <a:endParaRPr lang="en-US">
                  <a:solidFill>
                    <a:schemeClr val="tx1">
                      <a:lumMod val="50000"/>
                      <a:lumOff val="50000"/>
                    </a:schemeClr>
                  </a:solidFill>
                </a:endParaRPr>
              </a:p>
            </p:txBody>
          </p:sp>
          <p:sp>
            <p:nvSpPr>
              <p:cNvPr id="195" name="Rectangle 194"/>
              <p:cNvSpPr/>
              <p:nvPr/>
            </p:nvSpPr>
            <p:spPr bwMode="auto">
              <a:xfrm>
                <a:off x="1009934" y="5073665"/>
                <a:ext cx="185732" cy="184145"/>
              </a:xfrm>
              <a:prstGeom prst="rect">
                <a:avLst/>
              </a:prstGeom>
              <a:solidFill>
                <a:schemeClr val="bg1">
                  <a:lumMod val="85000"/>
                  <a:alpha val="27000"/>
                </a:schemeClr>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Font typeface="Arial" panose="020B0604020202020204" pitchFamily="34" charset="0"/>
                  <a:buNone/>
                  <a:defRPr/>
                </a:pPr>
                <a:endParaRPr lang="en-US">
                  <a:solidFill>
                    <a:schemeClr val="tx1">
                      <a:lumMod val="50000"/>
                      <a:lumOff val="50000"/>
                    </a:schemeClr>
                  </a:solidFill>
                </a:endParaRPr>
              </a:p>
            </p:txBody>
          </p:sp>
          <p:sp>
            <p:nvSpPr>
              <p:cNvPr id="196" name="Rectangle 195"/>
              <p:cNvSpPr/>
              <p:nvPr/>
            </p:nvSpPr>
            <p:spPr bwMode="auto">
              <a:xfrm>
                <a:off x="1379812" y="5073665"/>
                <a:ext cx="184145" cy="184145"/>
              </a:xfrm>
              <a:prstGeom prst="rect">
                <a:avLst/>
              </a:prstGeom>
              <a:solidFill>
                <a:schemeClr val="bg1">
                  <a:lumMod val="85000"/>
                  <a:alpha val="27000"/>
                </a:schemeClr>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Font typeface="Arial" panose="020B0604020202020204" pitchFamily="34" charset="0"/>
                  <a:buNone/>
                  <a:defRPr/>
                </a:pPr>
                <a:endParaRPr lang="en-US">
                  <a:solidFill>
                    <a:schemeClr val="tx1">
                      <a:lumMod val="50000"/>
                      <a:lumOff val="50000"/>
                    </a:schemeClr>
                  </a:solidFill>
                </a:endParaRPr>
              </a:p>
            </p:txBody>
          </p:sp>
        </p:grpSp>
        <p:sp>
          <p:nvSpPr>
            <p:cNvPr id="240" name="TextBox 239"/>
            <p:cNvSpPr txBox="1"/>
            <p:nvPr/>
          </p:nvSpPr>
          <p:spPr>
            <a:xfrm>
              <a:off x="381110" y="3897301"/>
              <a:ext cx="1523960" cy="1600396"/>
            </a:xfrm>
            <a:prstGeom prst="rect">
              <a:avLst/>
            </a:prstGeom>
            <a:noFill/>
          </p:spPr>
          <p:txBody>
            <a:bodyPr>
              <a:spAutoFit/>
            </a:bodyPr>
            <a:lstStyle/>
            <a:p>
              <a:pPr algn="ctr">
                <a:defRPr/>
              </a:pPr>
              <a:r>
                <a:rPr lang="en-US" sz="1400" b="1" dirty="0">
                  <a:solidFill>
                    <a:schemeClr val="tx2">
                      <a:lumMod val="50000"/>
                    </a:schemeClr>
                  </a:solidFill>
                  <a:cs typeface="Times New Roman" panose="02020603050405020304" pitchFamily="18" charset="0"/>
                </a:rPr>
                <a:t>WHY MATRIX?</a:t>
              </a:r>
            </a:p>
            <a:p>
              <a:pPr algn="ctr">
                <a:defRPr/>
              </a:pPr>
              <a:r>
                <a:rPr lang="en-US" sz="1400" dirty="0">
                  <a:solidFill>
                    <a:schemeClr val="tx2">
                      <a:lumMod val="50000"/>
                    </a:schemeClr>
                  </a:solidFill>
                  <a:cs typeface="Times New Roman" panose="02020603050405020304" pitchFamily="18" charset="0"/>
                </a:rPr>
                <a:t>Three Dimensional Benefits: Proficient, Persistent and Preventive</a:t>
              </a:r>
            </a:p>
          </p:txBody>
        </p:sp>
        <p:grpSp>
          <p:nvGrpSpPr>
            <p:cNvPr id="5145" name="Group 381"/>
            <p:cNvGrpSpPr>
              <a:grpSpLocks/>
            </p:cNvGrpSpPr>
            <p:nvPr/>
          </p:nvGrpSpPr>
          <p:grpSpPr bwMode="auto">
            <a:xfrm>
              <a:off x="2001461" y="5257752"/>
              <a:ext cx="1290794" cy="1106401"/>
              <a:chOff x="457308" y="4151351"/>
              <a:chExt cx="1290794" cy="1106401"/>
            </a:xfrm>
          </p:grpSpPr>
          <p:sp>
            <p:nvSpPr>
              <p:cNvPr id="383" name="Rectangle 382"/>
              <p:cNvSpPr/>
              <p:nvPr/>
            </p:nvSpPr>
            <p:spPr bwMode="auto">
              <a:xfrm>
                <a:off x="457752" y="4151351"/>
                <a:ext cx="184145" cy="184145"/>
              </a:xfrm>
              <a:prstGeom prst="rect">
                <a:avLst/>
              </a:prstGeom>
              <a:solidFill>
                <a:schemeClr val="bg1">
                  <a:lumMod val="85000"/>
                  <a:alpha val="27000"/>
                </a:schemeClr>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Font typeface="Arial" panose="020B0604020202020204" pitchFamily="34" charset="0"/>
                  <a:buNone/>
                  <a:defRPr/>
                </a:pPr>
                <a:endParaRPr lang="en-US">
                  <a:solidFill>
                    <a:schemeClr val="tx1">
                      <a:lumMod val="50000"/>
                      <a:lumOff val="50000"/>
                    </a:schemeClr>
                  </a:solidFill>
                </a:endParaRPr>
              </a:p>
            </p:txBody>
          </p:sp>
          <p:sp>
            <p:nvSpPr>
              <p:cNvPr id="384" name="Rectangle 383"/>
              <p:cNvSpPr/>
              <p:nvPr/>
            </p:nvSpPr>
            <p:spPr bwMode="auto">
              <a:xfrm>
                <a:off x="826042" y="4151351"/>
                <a:ext cx="184145" cy="184145"/>
              </a:xfrm>
              <a:prstGeom prst="rect">
                <a:avLst/>
              </a:prstGeom>
              <a:solidFill>
                <a:schemeClr val="bg1">
                  <a:lumMod val="85000"/>
                  <a:alpha val="27000"/>
                </a:schemeClr>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Font typeface="Arial" panose="020B0604020202020204" pitchFamily="34" charset="0"/>
                  <a:buNone/>
                  <a:defRPr/>
                </a:pPr>
                <a:endParaRPr lang="en-US">
                  <a:solidFill>
                    <a:schemeClr val="tx1">
                      <a:lumMod val="50000"/>
                      <a:lumOff val="50000"/>
                    </a:schemeClr>
                  </a:solidFill>
                </a:endParaRPr>
              </a:p>
            </p:txBody>
          </p:sp>
          <p:sp>
            <p:nvSpPr>
              <p:cNvPr id="385" name="Rectangle 384"/>
              <p:cNvSpPr/>
              <p:nvPr/>
            </p:nvSpPr>
            <p:spPr bwMode="auto">
              <a:xfrm>
                <a:off x="1195920" y="4151351"/>
                <a:ext cx="184145" cy="184145"/>
              </a:xfrm>
              <a:prstGeom prst="rect">
                <a:avLst/>
              </a:prstGeom>
              <a:solidFill>
                <a:schemeClr val="bg1">
                  <a:lumMod val="85000"/>
                  <a:alpha val="27000"/>
                </a:schemeClr>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Font typeface="Arial" panose="020B0604020202020204" pitchFamily="34" charset="0"/>
                  <a:buNone/>
                  <a:defRPr/>
                </a:pPr>
                <a:endParaRPr lang="en-US">
                  <a:solidFill>
                    <a:schemeClr val="tx1">
                      <a:lumMod val="50000"/>
                      <a:lumOff val="50000"/>
                    </a:schemeClr>
                  </a:solidFill>
                </a:endParaRPr>
              </a:p>
            </p:txBody>
          </p:sp>
          <p:sp>
            <p:nvSpPr>
              <p:cNvPr id="386" name="Rectangle 385"/>
              <p:cNvSpPr/>
              <p:nvPr/>
            </p:nvSpPr>
            <p:spPr bwMode="auto">
              <a:xfrm>
                <a:off x="1564210" y="4151351"/>
                <a:ext cx="184145" cy="184145"/>
              </a:xfrm>
              <a:prstGeom prst="rect">
                <a:avLst/>
              </a:prstGeom>
              <a:solidFill>
                <a:schemeClr val="bg1">
                  <a:lumMod val="85000"/>
                  <a:alpha val="27000"/>
                </a:schemeClr>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Font typeface="Arial" panose="020B0604020202020204" pitchFamily="34" charset="0"/>
                  <a:buNone/>
                  <a:defRPr/>
                </a:pPr>
                <a:endParaRPr lang="en-US">
                  <a:solidFill>
                    <a:schemeClr val="tx1">
                      <a:lumMod val="50000"/>
                      <a:lumOff val="50000"/>
                    </a:schemeClr>
                  </a:solidFill>
                </a:endParaRPr>
              </a:p>
            </p:txBody>
          </p:sp>
          <p:sp>
            <p:nvSpPr>
              <p:cNvPr id="387" name="Rectangle 386"/>
              <p:cNvSpPr/>
              <p:nvPr/>
            </p:nvSpPr>
            <p:spPr bwMode="auto">
              <a:xfrm>
                <a:off x="641897" y="4335496"/>
                <a:ext cx="184145" cy="184145"/>
              </a:xfrm>
              <a:prstGeom prst="rect">
                <a:avLst/>
              </a:prstGeom>
              <a:solidFill>
                <a:schemeClr val="bg1">
                  <a:lumMod val="85000"/>
                  <a:alpha val="27000"/>
                </a:schemeClr>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Font typeface="Arial" panose="020B0604020202020204" pitchFamily="34" charset="0"/>
                  <a:buNone/>
                  <a:defRPr/>
                </a:pPr>
                <a:endParaRPr lang="en-US">
                  <a:solidFill>
                    <a:schemeClr val="tx1">
                      <a:lumMod val="50000"/>
                      <a:lumOff val="50000"/>
                    </a:schemeClr>
                  </a:solidFill>
                </a:endParaRPr>
              </a:p>
            </p:txBody>
          </p:sp>
          <p:sp>
            <p:nvSpPr>
              <p:cNvPr id="388" name="Rectangle 387"/>
              <p:cNvSpPr/>
              <p:nvPr/>
            </p:nvSpPr>
            <p:spPr bwMode="auto">
              <a:xfrm>
                <a:off x="1010187" y="4335496"/>
                <a:ext cx="185732" cy="184145"/>
              </a:xfrm>
              <a:prstGeom prst="rect">
                <a:avLst/>
              </a:prstGeom>
              <a:solidFill>
                <a:schemeClr val="bg1">
                  <a:lumMod val="85000"/>
                  <a:alpha val="27000"/>
                </a:schemeClr>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Font typeface="Arial" panose="020B0604020202020204" pitchFamily="34" charset="0"/>
                  <a:buNone/>
                  <a:defRPr/>
                </a:pPr>
                <a:endParaRPr lang="en-US">
                  <a:solidFill>
                    <a:schemeClr val="tx1">
                      <a:lumMod val="50000"/>
                      <a:lumOff val="50000"/>
                    </a:schemeClr>
                  </a:solidFill>
                </a:endParaRPr>
              </a:p>
            </p:txBody>
          </p:sp>
          <p:sp>
            <p:nvSpPr>
              <p:cNvPr id="389" name="Rectangle 388"/>
              <p:cNvSpPr/>
              <p:nvPr/>
            </p:nvSpPr>
            <p:spPr bwMode="auto">
              <a:xfrm>
                <a:off x="1380065" y="4335496"/>
                <a:ext cx="184145" cy="184145"/>
              </a:xfrm>
              <a:prstGeom prst="rect">
                <a:avLst/>
              </a:prstGeom>
              <a:solidFill>
                <a:schemeClr val="bg1">
                  <a:lumMod val="85000"/>
                  <a:alpha val="27000"/>
                </a:schemeClr>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Font typeface="Arial" panose="020B0604020202020204" pitchFamily="34" charset="0"/>
                  <a:buNone/>
                  <a:defRPr/>
                </a:pPr>
                <a:endParaRPr lang="en-US">
                  <a:solidFill>
                    <a:schemeClr val="tx1">
                      <a:lumMod val="50000"/>
                      <a:lumOff val="50000"/>
                    </a:schemeClr>
                  </a:solidFill>
                </a:endParaRPr>
              </a:p>
            </p:txBody>
          </p:sp>
          <p:sp>
            <p:nvSpPr>
              <p:cNvPr id="390" name="Rectangle 389"/>
              <p:cNvSpPr/>
              <p:nvPr/>
            </p:nvSpPr>
            <p:spPr bwMode="auto">
              <a:xfrm>
                <a:off x="457752" y="4519641"/>
                <a:ext cx="184145" cy="184145"/>
              </a:xfrm>
              <a:prstGeom prst="rect">
                <a:avLst/>
              </a:prstGeom>
              <a:solidFill>
                <a:schemeClr val="bg1">
                  <a:lumMod val="85000"/>
                  <a:alpha val="27000"/>
                </a:schemeClr>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Font typeface="Arial" panose="020B0604020202020204" pitchFamily="34" charset="0"/>
                  <a:buNone/>
                  <a:defRPr/>
                </a:pPr>
                <a:endParaRPr lang="en-US">
                  <a:solidFill>
                    <a:schemeClr val="tx1">
                      <a:lumMod val="50000"/>
                      <a:lumOff val="50000"/>
                    </a:schemeClr>
                  </a:solidFill>
                </a:endParaRPr>
              </a:p>
            </p:txBody>
          </p:sp>
          <p:sp>
            <p:nvSpPr>
              <p:cNvPr id="391" name="Rectangle 390"/>
              <p:cNvSpPr/>
              <p:nvPr/>
            </p:nvSpPr>
            <p:spPr bwMode="auto">
              <a:xfrm>
                <a:off x="826042" y="4519641"/>
                <a:ext cx="184145" cy="184145"/>
              </a:xfrm>
              <a:prstGeom prst="rect">
                <a:avLst/>
              </a:prstGeom>
              <a:solidFill>
                <a:schemeClr val="bg1">
                  <a:lumMod val="85000"/>
                  <a:alpha val="27000"/>
                </a:schemeClr>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Font typeface="Arial" panose="020B0604020202020204" pitchFamily="34" charset="0"/>
                  <a:buNone/>
                  <a:defRPr/>
                </a:pPr>
                <a:endParaRPr lang="en-US">
                  <a:solidFill>
                    <a:schemeClr val="tx1">
                      <a:lumMod val="50000"/>
                      <a:lumOff val="50000"/>
                    </a:schemeClr>
                  </a:solidFill>
                </a:endParaRPr>
              </a:p>
            </p:txBody>
          </p:sp>
          <p:sp>
            <p:nvSpPr>
              <p:cNvPr id="392" name="Rectangle 391"/>
              <p:cNvSpPr/>
              <p:nvPr/>
            </p:nvSpPr>
            <p:spPr bwMode="auto">
              <a:xfrm>
                <a:off x="1195920" y="4519641"/>
                <a:ext cx="184145" cy="184145"/>
              </a:xfrm>
              <a:prstGeom prst="rect">
                <a:avLst/>
              </a:prstGeom>
              <a:solidFill>
                <a:schemeClr val="bg1">
                  <a:lumMod val="85000"/>
                  <a:alpha val="27000"/>
                </a:schemeClr>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Font typeface="Arial" panose="020B0604020202020204" pitchFamily="34" charset="0"/>
                  <a:buNone/>
                  <a:defRPr/>
                </a:pPr>
                <a:endParaRPr lang="en-US">
                  <a:solidFill>
                    <a:schemeClr val="tx1">
                      <a:lumMod val="50000"/>
                      <a:lumOff val="50000"/>
                    </a:schemeClr>
                  </a:solidFill>
                </a:endParaRPr>
              </a:p>
            </p:txBody>
          </p:sp>
          <p:sp>
            <p:nvSpPr>
              <p:cNvPr id="393" name="Rectangle 392"/>
              <p:cNvSpPr/>
              <p:nvPr/>
            </p:nvSpPr>
            <p:spPr bwMode="auto">
              <a:xfrm>
                <a:off x="1564210" y="4519641"/>
                <a:ext cx="184145" cy="184145"/>
              </a:xfrm>
              <a:prstGeom prst="rect">
                <a:avLst/>
              </a:prstGeom>
              <a:solidFill>
                <a:schemeClr val="bg1">
                  <a:lumMod val="85000"/>
                  <a:alpha val="27000"/>
                </a:schemeClr>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Font typeface="Arial" panose="020B0604020202020204" pitchFamily="34" charset="0"/>
                  <a:buNone/>
                  <a:defRPr/>
                </a:pPr>
                <a:endParaRPr lang="en-US">
                  <a:solidFill>
                    <a:schemeClr val="tx1">
                      <a:lumMod val="50000"/>
                      <a:lumOff val="50000"/>
                    </a:schemeClr>
                  </a:solidFill>
                </a:endParaRPr>
              </a:p>
            </p:txBody>
          </p:sp>
          <p:sp>
            <p:nvSpPr>
              <p:cNvPr id="394" name="Rectangle 393"/>
              <p:cNvSpPr/>
              <p:nvPr/>
            </p:nvSpPr>
            <p:spPr bwMode="auto">
              <a:xfrm>
                <a:off x="641897" y="4705374"/>
                <a:ext cx="184145" cy="184145"/>
              </a:xfrm>
              <a:prstGeom prst="rect">
                <a:avLst/>
              </a:prstGeom>
              <a:solidFill>
                <a:schemeClr val="bg1">
                  <a:lumMod val="85000"/>
                  <a:alpha val="27000"/>
                </a:schemeClr>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Font typeface="Arial" panose="020B0604020202020204" pitchFamily="34" charset="0"/>
                  <a:buNone/>
                  <a:defRPr/>
                </a:pPr>
                <a:endParaRPr lang="en-US">
                  <a:solidFill>
                    <a:schemeClr val="tx1">
                      <a:lumMod val="50000"/>
                      <a:lumOff val="50000"/>
                    </a:schemeClr>
                  </a:solidFill>
                </a:endParaRPr>
              </a:p>
            </p:txBody>
          </p:sp>
          <p:sp>
            <p:nvSpPr>
              <p:cNvPr id="395" name="Rectangle 394"/>
              <p:cNvSpPr/>
              <p:nvPr/>
            </p:nvSpPr>
            <p:spPr bwMode="auto">
              <a:xfrm>
                <a:off x="1010187" y="4705374"/>
                <a:ext cx="185732" cy="184145"/>
              </a:xfrm>
              <a:prstGeom prst="rect">
                <a:avLst/>
              </a:prstGeom>
              <a:solidFill>
                <a:schemeClr val="bg1">
                  <a:lumMod val="85000"/>
                  <a:alpha val="27000"/>
                </a:schemeClr>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Font typeface="Arial" panose="020B0604020202020204" pitchFamily="34" charset="0"/>
                  <a:buNone/>
                  <a:defRPr/>
                </a:pPr>
                <a:endParaRPr lang="en-US">
                  <a:solidFill>
                    <a:schemeClr val="tx1">
                      <a:lumMod val="50000"/>
                      <a:lumOff val="50000"/>
                    </a:schemeClr>
                  </a:solidFill>
                </a:endParaRPr>
              </a:p>
            </p:txBody>
          </p:sp>
          <p:sp>
            <p:nvSpPr>
              <p:cNvPr id="396" name="Rectangle 395"/>
              <p:cNvSpPr/>
              <p:nvPr/>
            </p:nvSpPr>
            <p:spPr bwMode="auto">
              <a:xfrm>
                <a:off x="1380065" y="4703787"/>
                <a:ext cx="184145" cy="185733"/>
              </a:xfrm>
              <a:prstGeom prst="rect">
                <a:avLst/>
              </a:prstGeom>
              <a:solidFill>
                <a:schemeClr val="bg1">
                  <a:lumMod val="85000"/>
                  <a:alpha val="27000"/>
                </a:schemeClr>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Font typeface="Arial" panose="020B0604020202020204" pitchFamily="34" charset="0"/>
                  <a:buNone/>
                  <a:defRPr/>
                </a:pPr>
                <a:endParaRPr lang="en-US">
                  <a:solidFill>
                    <a:schemeClr val="tx1">
                      <a:lumMod val="50000"/>
                      <a:lumOff val="50000"/>
                    </a:schemeClr>
                  </a:solidFill>
                </a:endParaRPr>
              </a:p>
            </p:txBody>
          </p:sp>
          <p:sp>
            <p:nvSpPr>
              <p:cNvPr id="397" name="Rectangle 396"/>
              <p:cNvSpPr/>
              <p:nvPr/>
            </p:nvSpPr>
            <p:spPr bwMode="auto">
              <a:xfrm>
                <a:off x="457752" y="4889520"/>
                <a:ext cx="184145" cy="184145"/>
              </a:xfrm>
              <a:prstGeom prst="rect">
                <a:avLst/>
              </a:prstGeom>
              <a:solidFill>
                <a:schemeClr val="bg1">
                  <a:lumMod val="85000"/>
                  <a:alpha val="27000"/>
                </a:schemeClr>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Font typeface="Arial" panose="020B0604020202020204" pitchFamily="34" charset="0"/>
                  <a:buNone/>
                  <a:defRPr/>
                </a:pPr>
                <a:endParaRPr lang="en-US">
                  <a:solidFill>
                    <a:schemeClr val="tx1">
                      <a:lumMod val="50000"/>
                      <a:lumOff val="50000"/>
                    </a:schemeClr>
                  </a:solidFill>
                </a:endParaRPr>
              </a:p>
            </p:txBody>
          </p:sp>
          <p:sp>
            <p:nvSpPr>
              <p:cNvPr id="398" name="Rectangle 397"/>
              <p:cNvSpPr/>
              <p:nvPr/>
            </p:nvSpPr>
            <p:spPr bwMode="auto">
              <a:xfrm>
                <a:off x="826042" y="4889520"/>
                <a:ext cx="184145" cy="184145"/>
              </a:xfrm>
              <a:prstGeom prst="rect">
                <a:avLst/>
              </a:prstGeom>
              <a:solidFill>
                <a:schemeClr val="bg1">
                  <a:lumMod val="85000"/>
                  <a:alpha val="27000"/>
                </a:schemeClr>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Font typeface="Arial" panose="020B0604020202020204" pitchFamily="34" charset="0"/>
                  <a:buNone/>
                  <a:defRPr/>
                </a:pPr>
                <a:endParaRPr lang="en-US">
                  <a:solidFill>
                    <a:schemeClr val="tx1">
                      <a:lumMod val="50000"/>
                      <a:lumOff val="50000"/>
                    </a:schemeClr>
                  </a:solidFill>
                </a:endParaRPr>
              </a:p>
            </p:txBody>
          </p:sp>
          <p:sp>
            <p:nvSpPr>
              <p:cNvPr id="399" name="Rectangle 398"/>
              <p:cNvSpPr/>
              <p:nvPr/>
            </p:nvSpPr>
            <p:spPr bwMode="auto">
              <a:xfrm>
                <a:off x="1195920" y="4889520"/>
                <a:ext cx="184145" cy="184145"/>
              </a:xfrm>
              <a:prstGeom prst="rect">
                <a:avLst/>
              </a:prstGeom>
              <a:solidFill>
                <a:schemeClr val="bg1">
                  <a:lumMod val="85000"/>
                  <a:alpha val="27000"/>
                </a:schemeClr>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Font typeface="Arial" panose="020B0604020202020204" pitchFamily="34" charset="0"/>
                  <a:buNone/>
                  <a:defRPr/>
                </a:pPr>
                <a:endParaRPr lang="en-US">
                  <a:solidFill>
                    <a:schemeClr val="tx1">
                      <a:lumMod val="50000"/>
                      <a:lumOff val="50000"/>
                    </a:schemeClr>
                  </a:solidFill>
                </a:endParaRPr>
              </a:p>
            </p:txBody>
          </p:sp>
          <p:sp>
            <p:nvSpPr>
              <p:cNvPr id="400" name="Rectangle 399"/>
              <p:cNvSpPr/>
              <p:nvPr/>
            </p:nvSpPr>
            <p:spPr bwMode="auto">
              <a:xfrm>
                <a:off x="1564210" y="4889520"/>
                <a:ext cx="184145" cy="184145"/>
              </a:xfrm>
              <a:prstGeom prst="rect">
                <a:avLst/>
              </a:prstGeom>
              <a:solidFill>
                <a:schemeClr val="bg1">
                  <a:lumMod val="85000"/>
                  <a:alpha val="27000"/>
                </a:schemeClr>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Font typeface="Arial" panose="020B0604020202020204" pitchFamily="34" charset="0"/>
                  <a:buNone/>
                  <a:defRPr/>
                </a:pPr>
                <a:endParaRPr lang="en-US">
                  <a:solidFill>
                    <a:schemeClr val="tx1">
                      <a:lumMod val="50000"/>
                      <a:lumOff val="50000"/>
                    </a:schemeClr>
                  </a:solidFill>
                </a:endParaRPr>
              </a:p>
            </p:txBody>
          </p:sp>
          <p:sp>
            <p:nvSpPr>
              <p:cNvPr id="401" name="Rectangle 400"/>
              <p:cNvSpPr/>
              <p:nvPr/>
            </p:nvSpPr>
            <p:spPr bwMode="auto">
              <a:xfrm>
                <a:off x="641897" y="5073665"/>
                <a:ext cx="184145" cy="184145"/>
              </a:xfrm>
              <a:prstGeom prst="rect">
                <a:avLst/>
              </a:prstGeom>
              <a:solidFill>
                <a:schemeClr val="bg1">
                  <a:lumMod val="85000"/>
                  <a:alpha val="27000"/>
                </a:schemeClr>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Font typeface="Arial" panose="020B0604020202020204" pitchFamily="34" charset="0"/>
                  <a:buNone/>
                  <a:defRPr/>
                </a:pPr>
                <a:endParaRPr lang="en-US">
                  <a:solidFill>
                    <a:schemeClr val="tx1">
                      <a:lumMod val="50000"/>
                      <a:lumOff val="50000"/>
                    </a:schemeClr>
                  </a:solidFill>
                </a:endParaRPr>
              </a:p>
            </p:txBody>
          </p:sp>
          <p:sp>
            <p:nvSpPr>
              <p:cNvPr id="402" name="Rectangle 401"/>
              <p:cNvSpPr/>
              <p:nvPr/>
            </p:nvSpPr>
            <p:spPr bwMode="auto">
              <a:xfrm>
                <a:off x="1010187" y="5073665"/>
                <a:ext cx="185732" cy="184145"/>
              </a:xfrm>
              <a:prstGeom prst="rect">
                <a:avLst/>
              </a:prstGeom>
              <a:solidFill>
                <a:schemeClr val="bg1">
                  <a:lumMod val="85000"/>
                  <a:alpha val="27000"/>
                </a:schemeClr>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Font typeface="Arial" panose="020B0604020202020204" pitchFamily="34" charset="0"/>
                  <a:buNone/>
                  <a:defRPr/>
                </a:pPr>
                <a:endParaRPr lang="en-US">
                  <a:solidFill>
                    <a:schemeClr val="tx1">
                      <a:lumMod val="50000"/>
                      <a:lumOff val="50000"/>
                    </a:schemeClr>
                  </a:solidFill>
                </a:endParaRPr>
              </a:p>
            </p:txBody>
          </p:sp>
          <p:sp>
            <p:nvSpPr>
              <p:cNvPr id="403" name="Rectangle 402"/>
              <p:cNvSpPr/>
              <p:nvPr/>
            </p:nvSpPr>
            <p:spPr bwMode="auto">
              <a:xfrm>
                <a:off x="1380065" y="5073665"/>
                <a:ext cx="184145" cy="184145"/>
              </a:xfrm>
              <a:prstGeom prst="rect">
                <a:avLst/>
              </a:prstGeom>
              <a:solidFill>
                <a:schemeClr val="bg1">
                  <a:lumMod val="85000"/>
                  <a:alpha val="27000"/>
                </a:schemeClr>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Font typeface="Arial" panose="020B0604020202020204" pitchFamily="34" charset="0"/>
                  <a:buNone/>
                  <a:defRPr/>
                </a:pPr>
                <a:endParaRPr lang="en-US">
                  <a:solidFill>
                    <a:schemeClr val="tx1">
                      <a:lumMod val="50000"/>
                      <a:lumOff val="50000"/>
                    </a:schemeClr>
                  </a:solidFill>
                </a:endParaRPr>
              </a:p>
            </p:txBody>
          </p:sp>
        </p:grpSp>
        <p:grpSp>
          <p:nvGrpSpPr>
            <p:cNvPr id="5146" name="Group 403"/>
            <p:cNvGrpSpPr>
              <a:grpSpLocks/>
            </p:cNvGrpSpPr>
            <p:nvPr/>
          </p:nvGrpSpPr>
          <p:grpSpPr bwMode="auto">
            <a:xfrm>
              <a:off x="3545614" y="5257752"/>
              <a:ext cx="1290794" cy="1106401"/>
              <a:chOff x="457308" y="4151351"/>
              <a:chExt cx="1290794" cy="1106401"/>
            </a:xfrm>
          </p:grpSpPr>
          <p:sp>
            <p:nvSpPr>
              <p:cNvPr id="405" name="Rectangle 404"/>
              <p:cNvSpPr/>
              <p:nvPr/>
            </p:nvSpPr>
            <p:spPr bwMode="auto">
              <a:xfrm>
                <a:off x="456609" y="4151351"/>
                <a:ext cx="184145" cy="184145"/>
              </a:xfrm>
              <a:prstGeom prst="rect">
                <a:avLst/>
              </a:prstGeom>
              <a:solidFill>
                <a:schemeClr val="bg1">
                  <a:lumMod val="85000"/>
                  <a:alpha val="27000"/>
                </a:schemeClr>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Font typeface="Arial" panose="020B0604020202020204" pitchFamily="34" charset="0"/>
                  <a:buNone/>
                  <a:defRPr/>
                </a:pPr>
                <a:endParaRPr lang="en-US">
                  <a:solidFill>
                    <a:schemeClr val="tx1">
                      <a:lumMod val="50000"/>
                      <a:lumOff val="50000"/>
                    </a:schemeClr>
                  </a:solidFill>
                </a:endParaRPr>
              </a:p>
            </p:txBody>
          </p:sp>
          <p:sp>
            <p:nvSpPr>
              <p:cNvPr id="406" name="Rectangle 405"/>
              <p:cNvSpPr/>
              <p:nvPr/>
            </p:nvSpPr>
            <p:spPr bwMode="auto">
              <a:xfrm>
                <a:off x="826486" y="4151351"/>
                <a:ext cx="184145" cy="184145"/>
              </a:xfrm>
              <a:prstGeom prst="rect">
                <a:avLst/>
              </a:prstGeom>
              <a:solidFill>
                <a:schemeClr val="bg1">
                  <a:lumMod val="85000"/>
                  <a:alpha val="27000"/>
                </a:schemeClr>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Font typeface="Arial" panose="020B0604020202020204" pitchFamily="34" charset="0"/>
                  <a:buNone/>
                  <a:defRPr/>
                </a:pPr>
                <a:endParaRPr lang="en-US">
                  <a:solidFill>
                    <a:schemeClr val="tx1">
                      <a:lumMod val="50000"/>
                      <a:lumOff val="50000"/>
                    </a:schemeClr>
                  </a:solidFill>
                </a:endParaRPr>
              </a:p>
            </p:txBody>
          </p:sp>
          <p:sp>
            <p:nvSpPr>
              <p:cNvPr id="407" name="Rectangle 406"/>
              <p:cNvSpPr/>
              <p:nvPr/>
            </p:nvSpPr>
            <p:spPr bwMode="auto">
              <a:xfrm>
                <a:off x="1194777" y="4151351"/>
                <a:ext cx="184145" cy="184145"/>
              </a:xfrm>
              <a:prstGeom prst="rect">
                <a:avLst/>
              </a:prstGeom>
              <a:solidFill>
                <a:schemeClr val="bg1">
                  <a:lumMod val="85000"/>
                  <a:alpha val="27000"/>
                </a:schemeClr>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Font typeface="Arial" panose="020B0604020202020204" pitchFamily="34" charset="0"/>
                  <a:buNone/>
                  <a:defRPr/>
                </a:pPr>
                <a:endParaRPr lang="en-US">
                  <a:solidFill>
                    <a:schemeClr val="tx1">
                      <a:lumMod val="50000"/>
                      <a:lumOff val="50000"/>
                    </a:schemeClr>
                  </a:solidFill>
                </a:endParaRPr>
              </a:p>
            </p:txBody>
          </p:sp>
          <p:sp>
            <p:nvSpPr>
              <p:cNvPr id="408" name="Rectangle 407"/>
              <p:cNvSpPr/>
              <p:nvPr/>
            </p:nvSpPr>
            <p:spPr bwMode="auto">
              <a:xfrm>
                <a:off x="1564655" y="4151351"/>
                <a:ext cx="184145" cy="184145"/>
              </a:xfrm>
              <a:prstGeom prst="rect">
                <a:avLst/>
              </a:prstGeom>
              <a:solidFill>
                <a:schemeClr val="bg1">
                  <a:lumMod val="85000"/>
                  <a:alpha val="27000"/>
                </a:schemeClr>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Font typeface="Arial" panose="020B0604020202020204" pitchFamily="34" charset="0"/>
                  <a:buNone/>
                  <a:defRPr/>
                </a:pPr>
                <a:endParaRPr lang="en-US">
                  <a:solidFill>
                    <a:schemeClr val="tx1">
                      <a:lumMod val="50000"/>
                      <a:lumOff val="50000"/>
                    </a:schemeClr>
                  </a:solidFill>
                </a:endParaRPr>
              </a:p>
            </p:txBody>
          </p:sp>
          <p:sp>
            <p:nvSpPr>
              <p:cNvPr id="409" name="Rectangle 408"/>
              <p:cNvSpPr/>
              <p:nvPr/>
            </p:nvSpPr>
            <p:spPr bwMode="auto">
              <a:xfrm>
                <a:off x="640754" y="4335496"/>
                <a:ext cx="185732" cy="184145"/>
              </a:xfrm>
              <a:prstGeom prst="rect">
                <a:avLst/>
              </a:prstGeom>
              <a:solidFill>
                <a:schemeClr val="bg1">
                  <a:lumMod val="85000"/>
                  <a:alpha val="27000"/>
                </a:schemeClr>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Font typeface="Arial" panose="020B0604020202020204" pitchFamily="34" charset="0"/>
                  <a:buNone/>
                  <a:defRPr/>
                </a:pPr>
                <a:endParaRPr lang="en-US">
                  <a:solidFill>
                    <a:schemeClr val="tx1">
                      <a:lumMod val="50000"/>
                      <a:lumOff val="50000"/>
                    </a:schemeClr>
                  </a:solidFill>
                </a:endParaRPr>
              </a:p>
            </p:txBody>
          </p:sp>
          <p:sp>
            <p:nvSpPr>
              <p:cNvPr id="410" name="Rectangle 409"/>
              <p:cNvSpPr/>
              <p:nvPr/>
            </p:nvSpPr>
            <p:spPr bwMode="auto">
              <a:xfrm>
                <a:off x="1010631" y="4335496"/>
                <a:ext cx="184145" cy="184145"/>
              </a:xfrm>
              <a:prstGeom prst="rect">
                <a:avLst/>
              </a:prstGeom>
              <a:solidFill>
                <a:schemeClr val="bg1">
                  <a:lumMod val="85000"/>
                  <a:alpha val="27000"/>
                </a:schemeClr>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Font typeface="Arial" panose="020B0604020202020204" pitchFamily="34" charset="0"/>
                  <a:buNone/>
                  <a:defRPr/>
                </a:pPr>
                <a:endParaRPr lang="en-US">
                  <a:solidFill>
                    <a:schemeClr val="tx1">
                      <a:lumMod val="50000"/>
                      <a:lumOff val="50000"/>
                    </a:schemeClr>
                  </a:solidFill>
                </a:endParaRPr>
              </a:p>
            </p:txBody>
          </p:sp>
          <p:sp>
            <p:nvSpPr>
              <p:cNvPr id="411" name="Rectangle 410"/>
              <p:cNvSpPr/>
              <p:nvPr/>
            </p:nvSpPr>
            <p:spPr bwMode="auto">
              <a:xfrm>
                <a:off x="1378922" y="4335496"/>
                <a:ext cx="185733" cy="184145"/>
              </a:xfrm>
              <a:prstGeom prst="rect">
                <a:avLst/>
              </a:prstGeom>
              <a:solidFill>
                <a:schemeClr val="bg1">
                  <a:lumMod val="85000"/>
                  <a:alpha val="27000"/>
                </a:schemeClr>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Font typeface="Arial" panose="020B0604020202020204" pitchFamily="34" charset="0"/>
                  <a:buNone/>
                  <a:defRPr/>
                </a:pPr>
                <a:endParaRPr lang="en-US">
                  <a:solidFill>
                    <a:schemeClr val="tx1">
                      <a:lumMod val="50000"/>
                      <a:lumOff val="50000"/>
                    </a:schemeClr>
                  </a:solidFill>
                </a:endParaRPr>
              </a:p>
            </p:txBody>
          </p:sp>
          <p:sp>
            <p:nvSpPr>
              <p:cNvPr id="412" name="Rectangle 411"/>
              <p:cNvSpPr/>
              <p:nvPr/>
            </p:nvSpPr>
            <p:spPr bwMode="auto">
              <a:xfrm>
                <a:off x="456609" y="4519641"/>
                <a:ext cx="184145" cy="184145"/>
              </a:xfrm>
              <a:prstGeom prst="rect">
                <a:avLst/>
              </a:prstGeom>
              <a:solidFill>
                <a:schemeClr val="bg1">
                  <a:lumMod val="85000"/>
                  <a:alpha val="27000"/>
                </a:schemeClr>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Font typeface="Arial" panose="020B0604020202020204" pitchFamily="34" charset="0"/>
                  <a:buNone/>
                  <a:defRPr/>
                </a:pPr>
                <a:endParaRPr lang="en-US">
                  <a:solidFill>
                    <a:schemeClr val="tx1">
                      <a:lumMod val="50000"/>
                      <a:lumOff val="50000"/>
                    </a:schemeClr>
                  </a:solidFill>
                </a:endParaRPr>
              </a:p>
            </p:txBody>
          </p:sp>
          <p:sp>
            <p:nvSpPr>
              <p:cNvPr id="413" name="Rectangle 412"/>
              <p:cNvSpPr/>
              <p:nvPr/>
            </p:nvSpPr>
            <p:spPr bwMode="auto">
              <a:xfrm>
                <a:off x="826486" y="4519641"/>
                <a:ext cx="184145" cy="184145"/>
              </a:xfrm>
              <a:prstGeom prst="rect">
                <a:avLst/>
              </a:prstGeom>
              <a:solidFill>
                <a:schemeClr val="bg1">
                  <a:lumMod val="85000"/>
                  <a:alpha val="27000"/>
                </a:schemeClr>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Font typeface="Arial" panose="020B0604020202020204" pitchFamily="34" charset="0"/>
                  <a:buNone/>
                  <a:defRPr/>
                </a:pPr>
                <a:endParaRPr lang="en-US">
                  <a:solidFill>
                    <a:schemeClr val="tx1">
                      <a:lumMod val="50000"/>
                      <a:lumOff val="50000"/>
                    </a:schemeClr>
                  </a:solidFill>
                </a:endParaRPr>
              </a:p>
            </p:txBody>
          </p:sp>
          <p:sp>
            <p:nvSpPr>
              <p:cNvPr id="414" name="Rectangle 413"/>
              <p:cNvSpPr/>
              <p:nvPr/>
            </p:nvSpPr>
            <p:spPr bwMode="auto">
              <a:xfrm>
                <a:off x="1194777" y="4519641"/>
                <a:ext cx="184145" cy="184145"/>
              </a:xfrm>
              <a:prstGeom prst="rect">
                <a:avLst/>
              </a:prstGeom>
              <a:solidFill>
                <a:schemeClr val="bg1">
                  <a:lumMod val="85000"/>
                  <a:alpha val="27000"/>
                </a:schemeClr>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Font typeface="Arial" panose="020B0604020202020204" pitchFamily="34" charset="0"/>
                  <a:buNone/>
                  <a:defRPr/>
                </a:pPr>
                <a:endParaRPr lang="en-US">
                  <a:solidFill>
                    <a:schemeClr val="tx1">
                      <a:lumMod val="50000"/>
                      <a:lumOff val="50000"/>
                    </a:schemeClr>
                  </a:solidFill>
                </a:endParaRPr>
              </a:p>
            </p:txBody>
          </p:sp>
          <p:sp>
            <p:nvSpPr>
              <p:cNvPr id="415" name="Rectangle 414"/>
              <p:cNvSpPr/>
              <p:nvPr/>
            </p:nvSpPr>
            <p:spPr bwMode="auto">
              <a:xfrm>
                <a:off x="1564655" y="4519641"/>
                <a:ext cx="184145" cy="184145"/>
              </a:xfrm>
              <a:prstGeom prst="rect">
                <a:avLst/>
              </a:prstGeom>
              <a:solidFill>
                <a:schemeClr val="bg1">
                  <a:lumMod val="85000"/>
                  <a:alpha val="27000"/>
                </a:schemeClr>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Font typeface="Arial" panose="020B0604020202020204" pitchFamily="34" charset="0"/>
                  <a:buNone/>
                  <a:defRPr/>
                </a:pPr>
                <a:endParaRPr lang="en-US">
                  <a:solidFill>
                    <a:schemeClr val="tx1">
                      <a:lumMod val="50000"/>
                      <a:lumOff val="50000"/>
                    </a:schemeClr>
                  </a:solidFill>
                </a:endParaRPr>
              </a:p>
            </p:txBody>
          </p:sp>
          <p:sp>
            <p:nvSpPr>
              <p:cNvPr id="416" name="Rectangle 415"/>
              <p:cNvSpPr/>
              <p:nvPr/>
            </p:nvSpPr>
            <p:spPr bwMode="auto">
              <a:xfrm>
                <a:off x="640754" y="4705374"/>
                <a:ext cx="185732" cy="184145"/>
              </a:xfrm>
              <a:prstGeom prst="rect">
                <a:avLst/>
              </a:prstGeom>
              <a:solidFill>
                <a:schemeClr val="bg1">
                  <a:lumMod val="85000"/>
                  <a:alpha val="27000"/>
                </a:schemeClr>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Font typeface="Arial" panose="020B0604020202020204" pitchFamily="34" charset="0"/>
                  <a:buNone/>
                  <a:defRPr/>
                </a:pPr>
                <a:endParaRPr lang="en-US">
                  <a:solidFill>
                    <a:schemeClr val="tx1">
                      <a:lumMod val="50000"/>
                      <a:lumOff val="50000"/>
                    </a:schemeClr>
                  </a:solidFill>
                </a:endParaRPr>
              </a:p>
            </p:txBody>
          </p:sp>
          <p:sp>
            <p:nvSpPr>
              <p:cNvPr id="417" name="Rectangle 416"/>
              <p:cNvSpPr/>
              <p:nvPr/>
            </p:nvSpPr>
            <p:spPr bwMode="auto">
              <a:xfrm>
                <a:off x="1010631" y="4705374"/>
                <a:ext cx="184145" cy="184145"/>
              </a:xfrm>
              <a:prstGeom prst="rect">
                <a:avLst/>
              </a:prstGeom>
              <a:solidFill>
                <a:schemeClr val="bg1">
                  <a:lumMod val="85000"/>
                  <a:alpha val="27000"/>
                </a:schemeClr>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Font typeface="Arial" panose="020B0604020202020204" pitchFamily="34" charset="0"/>
                  <a:buNone/>
                  <a:defRPr/>
                </a:pPr>
                <a:endParaRPr lang="en-US">
                  <a:solidFill>
                    <a:schemeClr val="tx1">
                      <a:lumMod val="50000"/>
                      <a:lumOff val="50000"/>
                    </a:schemeClr>
                  </a:solidFill>
                </a:endParaRPr>
              </a:p>
            </p:txBody>
          </p:sp>
          <p:sp>
            <p:nvSpPr>
              <p:cNvPr id="418" name="Rectangle 417"/>
              <p:cNvSpPr/>
              <p:nvPr/>
            </p:nvSpPr>
            <p:spPr bwMode="auto">
              <a:xfrm>
                <a:off x="1378922" y="4703787"/>
                <a:ext cx="185733" cy="185733"/>
              </a:xfrm>
              <a:prstGeom prst="rect">
                <a:avLst/>
              </a:prstGeom>
              <a:solidFill>
                <a:schemeClr val="bg1">
                  <a:lumMod val="85000"/>
                  <a:alpha val="27000"/>
                </a:schemeClr>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Font typeface="Arial" panose="020B0604020202020204" pitchFamily="34" charset="0"/>
                  <a:buNone/>
                  <a:defRPr/>
                </a:pPr>
                <a:endParaRPr lang="en-US">
                  <a:solidFill>
                    <a:schemeClr val="tx1">
                      <a:lumMod val="50000"/>
                      <a:lumOff val="50000"/>
                    </a:schemeClr>
                  </a:solidFill>
                </a:endParaRPr>
              </a:p>
            </p:txBody>
          </p:sp>
          <p:sp>
            <p:nvSpPr>
              <p:cNvPr id="419" name="Rectangle 418"/>
              <p:cNvSpPr/>
              <p:nvPr/>
            </p:nvSpPr>
            <p:spPr bwMode="auto">
              <a:xfrm>
                <a:off x="456609" y="4889520"/>
                <a:ext cx="184145" cy="184145"/>
              </a:xfrm>
              <a:prstGeom prst="rect">
                <a:avLst/>
              </a:prstGeom>
              <a:solidFill>
                <a:schemeClr val="bg1">
                  <a:lumMod val="85000"/>
                  <a:alpha val="27000"/>
                </a:schemeClr>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Font typeface="Arial" panose="020B0604020202020204" pitchFamily="34" charset="0"/>
                  <a:buNone/>
                  <a:defRPr/>
                </a:pPr>
                <a:endParaRPr lang="en-US">
                  <a:solidFill>
                    <a:schemeClr val="tx1">
                      <a:lumMod val="50000"/>
                      <a:lumOff val="50000"/>
                    </a:schemeClr>
                  </a:solidFill>
                </a:endParaRPr>
              </a:p>
            </p:txBody>
          </p:sp>
          <p:sp>
            <p:nvSpPr>
              <p:cNvPr id="420" name="Rectangle 419"/>
              <p:cNvSpPr/>
              <p:nvPr/>
            </p:nvSpPr>
            <p:spPr bwMode="auto">
              <a:xfrm>
                <a:off x="826486" y="4889520"/>
                <a:ext cx="184145" cy="184145"/>
              </a:xfrm>
              <a:prstGeom prst="rect">
                <a:avLst/>
              </a:prstGeom>
              <a:solidFill>
                <a:schemeClr val="bg1">
                  <a:lumMod val="85000"/>
                  <a:alpha val="27000"/>
                </a:schemeClr>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Font typeface="Arial" panose="020B0604020202020204" pitchFamily="34" charset="0"/>
                  <a:buNone/>
                  <a:defRPr/>
                </a:pPr>
                <a:endParaRPr lang="en-US">
                  <a:solidFill>
                    <a:schemeClr val="tx1">
                      <a:lumMod val="50000"/>
                      <a:lumOff val="50000"/>
                    </a:schemeClr>
                  </a:solidFill>
                </a:endParaRPr>
              </a:p>
            </p:txBody>
          </p:sp>
          <p:sp>
            <p:nvSpPr>
              <p:cNvPr id="421" name="Rectangle 420"/>
              <p:cNvSpPr/>
              <p:nvPr/>
            </p:nvSpPr>
            <p:spPr bwMode="auto">
              <a:xfrm>
                <a:off x="1194777" y="4889520"/>
                <a:ext cx="184145" cy="184145"/>
              </a:xfrm>
              <a:prstGeom prst="rect">
                <a:avLst/>
              </a:prstGeom>
              <a:solidFill>
                <a:schemeClr val="bg1">
                  <a:lumMod val="85000"/>
                  <a:alpha val="27000"/>
                </a:schemeClr>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Font typeface="Arial" panose="020B0604020202020204" pitchFamily="34" charset="0"/>
                  <a:buNone/>
                  <a:defRPr/>
                </a:pPr>
                <a:endParaRPr lang="en-US">
                  <a:solidFill>
                    <a:schemeClr val="tx1">
                      <a:lumMod val="50000"/>
                      <a:lumOff val="50000"/>
                    </a:schemeClr>
                  </a:solidFill>
                </a:endParaRPr>
              </a:p>
            </p:txBody>
          </p:sp>
          <p:sp>
            <p:nvSpPr>
              <p:cNvPr id="422" name="Rectangle 421"/>
              <p:cNvSpPr/>
              <p:nvPr/>
            </p:nvSpPr>
            <p:spPr bwMode="auto">
              <a:xfrm>
                <a:off x="1564655" y="4889520"/>
                <a:ext cx="184145" cy="184145"/>
              </a:xfrm>
              <a:prstGeom prst="rect">
                <a:avLst/>
              </a:prstGeom>
              <a:solidFill>
                <a:schemeClr val="bg1">
                  <a:lumMod val="85000"/>
                  <a:alpha val="27000"/>
                </a:schemeClr>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Font typeface="Arial" panose="020B0604020202020204" pitchFamily="34" charset="0"/>
                  <a:buNone/>
                  <a:defRPr/>
                </a:pPr>
                <a:endParaRPr lang="en-US">
                  <a:solidFill>
                    <a:schemeClr val="tx1">
                      <a:lumMod val="50000"/>
                      <a:lumOff val="50000"/>
                    </a:schemeClr>
                  </a:solidFill>
                </a:endParaRPr>
              </a:p>
            </p:txBody>
          </p:sp>
          <p:sp>
            <p:nvSpPr>
              <p:cNvPr id="423" name="Rectangle 422"/>
              <p:cNvSpPr/>
              <p:nvPr/>
            </p:nvSpPr>
            <p:spPr bwMode="auto">
              <a:xfrm>
                <a:off x="640754" y="5073665"/>
                <a:ext cx="185732" cy="184145"/>
              </a:xfrm>
              <a:prstGeom prst="rect">
                <a:avLst/>
              </a:prstGeom>
              <a:solidFill>
                <a:schemeClr val="bg1">
                  <a:lumMod val="85000"/>
                  <a:alpha val="27000"/>
                </a:schemeClr>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Font typeface="Arial" panose="020B0604020202020204" pitchFamily="34" charset="0"/>
                  <a:buNone/>
                  <a:defRPr/>
                </a:pPr>
                <a:endParaRPr lang="en-US">
                  <a:solidFill>
                    <a:schemeClr val="tx1">
                      <a:lumMod val="50000"/>
                      <a:lumOff val="50000"/>
                    </a:schemeClr>
                  </a:solidFill>
                </a:endParaRPr>
              </a:p>
            </p:txBody>
          </p:sp>
          <p:sp>
            <p:nvSpPr>
              <p:cNvPr id="424" name="Rectangle 423"/>
              <p:cNvSpPr/>
              <p:nvPr/>
            </p:nvSpPr>
            <p:spPr bwMode="auto">
              <a:xfrm>
                <a:off x="1010631" y="5073665"/>
                <a:ext cx="184145" cy="184145"/>
              </a:xfrm>
              <a:prstGeom prst="rect">
                <a:avLst/>
              </a:prstGeom>
              <a:solidFill>
                <a:schemeClr val="bg1">
                  <a:lumMod val="85000"/>
                  <a:alpha val="27000"/>
                </a:schemeClr>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Font typeface="Arial" panose="020B0604020202020204" pitchFamily="34" charset="0"/>
                  <a:buNone/>
                  <a:defRPr/>
                </a:pPr>
                <a:endParaRPr lang="en-US">
                  <a:solidFill>
                    <a:schemeClr val="tx1">
                      <a:lumMod val="50000"/>
                      <a:lumOff val="50000"/>
                    </a:schemeClr>
                  </a:solidFill>
                </a:endParaRPr>
              </a:p>
            </p:txBody>
          </p:sp>
          <p:sp>
            <p:nvSpPr>
              <p:cNvPr id="425" name="Rectangle 424"/>
              <p:cNvSpPr/>
              <p:nvPr/>
            </p:nvSpPr>
            <p:spPr bwMode="auto">
              <a:xfrm>
                <a:off x="1378922" y="5073665"/>
                <a:ext cx="185733" cy="184145"/>
              </a:xfrm>
              <a:prstGeom prst="rect">
                <a:avLst/>
              </a:prstGeom>
              <a:solidFill>
                <a:schemeClr val="bg1">
                  <a:lumMod val="85000"/>
                  <a:alpha val="27000"/>
                </a:schemeClr>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Font typeface="Arial" panose="020B0604020202020204" pitchFamily="34" charset="0"/>
                  <a:buNone/>
                  <a:defRPr/>
                </a:pPr>
                <a:endParaRPr lang="en-US">
                  <a:solidFill>
                    <a:schemeClr val="tx1">
                      <a:lumMod val="50000"/>
                      <a:lumOff val="50000"/>
                    </a:schemeClr>
                  </a:solidFill>
                </a:endParaRPr>
              </a:p>
            </p:txBody>
          </p:sp>
        </p:grpSp>
        <p:grpSp>
          <p:nvGrpSpPr>
            <p:cNvPr id="5147" name="Group 425"/>
            <p:cNvGrpSpPr>
              <a:grpSpLocks/>
            </p:cNvGrpSpPr>
            <p:nvPr/>
          </p:nvGrpSpPr>
          <p:grpSpPr bwMode="auto">
            <a:xfrm>
              <a:off x="5089767" y="5257752"/>
              <a:ext cx="1290794" cy="1106401"/>
              <a:chOff x="457308" y="4151351"/>
              <a:chExt cx="1290794" cy="1106401"/>
            </a:xfrm>
          </p:grpSpPr>
          <p:sp>
            <p:nvSpPr>
              <p:cNvPr id="427" name="Rectangle 426"/>
              <p:cNvSpPr/>
              <p:nvPr/>
            </p:nvSpPr>
            <p:spPr bwMode="auto">
              <a:xfrm>
                <a:off x="457052" y="4151351"/>
                <a:ext cx="184145" cy="184145"/>
              </a:xfrm>
              <a:prstGeom prst="rect">
                <a:avLst/>
              </a:prstGeom>
              <a:solidFill>
                <a:schemeClr val="bg1">
                  <a:lumMod val="85000"/>
                  <a:alpha val="27000"/>
                </a:schemeClr>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Font typeface="Arial" panose="020B0604020202020204" pitchFamily="34" charset="0"/>
                  <a:buNone/>
                  <a:defRPr/>
                </a:pPr>
                <a:endParaRPr lang="en-US">
                  <a:solidFill>
                    <a:schemeClr val="tx1">
                      <a:lumMod val="50000"/>
                      <a:lumOff val="50000"/>
                    </a:schemeClr>
                  </a:solidFill>
                </a:endParaRPr>
              </a:p>
            </p:txBody>
          </p:sp>
          <p:sp>
            <p:nvSpPr>
              <p:cNvPr id="428" name="Rectangle 427"/>
              <p:cNvSpPr/>
              <p:nvPr/>
            </p:nvSpPr>
            <p:spPr bwMode="auto">
              <a:xfrm>
                <a:off x="825342" y="4151351"/>
                <a:ext cx="184145" cy="184145"/>
              </a:xfrm>
              <a:prstGeom prst="rect">
                <a:avLst/>
              </a:prstGeom>
              <a:solidFill>
                <a:schemeClr val="bg1">
                  <a:lumMod val="85000"/>
                  <a:alpha val="27000"/>
                </a:schemeClr>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Font typeface="Arial" panose="020B0604020202020204" pitchFamily="34" charset="0"/>
                  <a:buNone/>
                  <a:defRPr/>
                </a:pPr>
                <a:endParaRPr lang="en-US">
                  <a:solidFill>
                    <a:schemeClr val="tx1">
                      <a:lumMod val="50000"/>
                      <a:lumOff val="50000"/>
                    </a:schemeClr>
                  </a:solidFill>
                </a:endParaRPr>
              </a:p>
            </p:txBody>
          </p:sp>
          <p:sp>
            <p:nvSpPr>
              <p:cNvPr id="429" name="Rectangle 428"/>
              <p:cNvSpPr/>
              <p:nvPr/>
            </p:nvSpPr>
            <p:spPr bwMode="auto">
              <a:xfrm>
                <a:off x="1195221" y="4151351"/>
                <a:ext cx="184145" cy="184145"/>
              </a:xfrm>
              <a:prstGeom prst="rect">
                <a:avLst/>
              </a:prstGeom>
              <a:solidFill>
                <a:schemeClr val="bg1">
                  <a:lumMod val="85000"/>
                  <a:alpha val="27000"/>
                </a:schemeClr>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Font typeface="Arial" panose="020B0604020202020204" pitchFamily="34" charset="0"/>
                  <a:buNone/>
                  <a:defRPr/>
                </a:pPr>
                <a:endParaRPr lang="en-US">
                  <a:solidFill>
                    <a:schemeClr val="tx1">
                      <a:lumMod val="50000"/>
                      <a:lumOff val="50000"/>
                    </a:schemeClr>
                  </a:solidFill>
                </a:endParaRPr>
              </a:p>
            </p:txBody>
          </p:sp>
          <p:sp>
            <p:nvSpPr>
              <p:cNvPr id="430" name="Rectangle 429"/>
              <p:cNvSpPr/>
              <p:nvPr/>
            </p:nvSpPr>
            <p:spPr bwMode="auto">
              <a:xfrm>
                <a:off x="1563511" y="4151351"/>
                <a:ext cx="184145" cy="184145"/>
              </a:xfrm>
              <a:prstGeom prst="rect">
                <a:avLst/>
              </a:prstGeom>
              <a:solidFill>
                <a:schemeClr val="bg1">
                  <a:lumMod val="85000"/>
                  <a:alpha val="27000"/>
                </a:schemeClr>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Font typeface="Arial" panose="020B0604020202020204" pitchFamily="34" charset="0"/>
                  <a:buNone/>
                  <a:defRPr/>
                </a:pPr>
                <a:endParaRPr lang="en-US">
                  <a:solidFill>
                    <a:schemeClr val="tx1">
                      <a:lumMod val="50000"/>
                      <a:lumOff val="50000"/>
                    </a:schemeClr>
                  </a:solidFill>
                </a:endParaRPr>
              </a:p>
            </p:txBody>
          </p:sp>
          <p:sp>
            <p:nvSpPr>
              <p:cNvPr id="431" name="Rectangle 430"/>
              <p:cNvSpPr/>
              <p:nvPr/>
            </p:nvSpPr>
            <p:spPr bwMode="auto">
              <a:xfrm>
                <a:off x="641197" y="4335496"/>
                <a:ext cx="184145" cy="184145"/>
              </a:xfrm>
              <a:prstGeom prst="rect">
                <a:avLst/>
              </a:prstGeom>
              <a:solidFill>
                <a:schemeClr val="bg1">
                  <a:lumMod val="85000"/>
                  <a:alpha val="27000"/>
                </a:schemeClr>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Font typeface="Arial" panose="020B0604020202020204" pitchFamily="34" charset="0"/>
                  <a:buNone/>
                  <a:defRPr/>
                </a:pPr>
                <a:endParaRPr lang="en-US">
                  <a:solidFill>
                    <a:schemeClr val="tx1">
                      <a:lumMod val="50000"/>
                      <a:lumOff val="50000"/>
                    </a:schemeClr>
                  </a:solidFill>
                </a:endParaRPr>
              </a:p>
            </p:txBody>
          </p:sp>
          <p:sp>
            <p:nvSpPr>
              <p:cNvPr id="432" name="Rectangle 431"/>
              <p:cNvSpPr/>
              <p:nvPr/>
            </p:nvSpPr>
            <p:spPr bwMode="auto">
              <a:xfrm>
                <a:off x="1009487" y="4335496"/>
                <a:ext cx="185733" cy="184145"/>
              </a:xfrm>
              <a:prstGeom prst="rect">
                <a:avLst/>
              </a:prstGeom>
              <a:solidFill>
                <a:schemeClr val="bg1">
                  <a:lumMod val="85000"/>
                  <a:alpha val="27000"/>
                </a:schemeClr>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Font typeface="Arial" panose="020B0604020202020204" pitchFamily="34" charset="0"/>
                  <a:buNone/>
                  <a:defRPr/>
                </a:pPr>
                <a:endParaRPr lang="en-US">
                  <a:solidFill>
                    <a:schemeClr val="tx1">
                      <a:lumMod val="50000"/>
                      <a:lumOff val="50000"/>
                    </a:schemeClr>
                  </a:solidFill>
                </a:endParaRPr>
              </a:p>
            </p:txBody>
          </p:sp>
          <p:sp>
            <p:nvSpPr>
              <p:cNvPr id="433" name="Rectangle 432"/>
              <p:cNvSpPr/>
              <p:nvPr/>
            </p:nvSpPr>
            <p:spPr bwMode="auto">
              <a:xfrm>
                <a:off x="1379366" y="4335496"/>
                <a:ext cx="184145" cy="184145"/>
              </a:xfrm>
              <a:prstGeom prst="rect">
                <a:avLst/>
              </a:prstGeom>
              <a:solidFill>
                <a:schemeClr val="bg1">
                  <a:lumMod val="85000"/>
                  <a:alpha val="27000"/>
                </a:schemeClr>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Font typeface="Arial" panose="020B0604020202020204" pitchFamily="34" charset="0"/>
                  <a:buNone/>
                  <a:defRPr/>
                </a:pPr>
                <a:endParaRPr lang="en-US">
                  <a:solidFill>
                    <a:schemeClr val="tx1">
                      <a:lumMod val="50000"/>
                      <a:lumOff val="50000"/>
                    </a:schemeClr>
                  </a:solidFill>
                </a:endParaRPr>
              </a:p>
            </p:txBody>
          </p:sp>
          <p:sp>
            <p:nvSpPr>
              <p:cNvPr id="434" name="Rectangle 433"/>
              <p:cNvSpPr/>
              <p:nvPr/>
            </p:nvSpPr>
            <p:spPr bwMode="auto">
              <a:xfrm>
                <a:off x="457052" y="4519641"/>
                <a:ext cx="184145" cy="184145"/>
              </a:xfrm>
              <a:prstGeom prst="rect">
                <a:avLst/>
              </a:prstGeom>
              <a:solidFill>
                <a:schemeClr val="bg1">
                  <a:lumMod val="85000"/>
                  <a:alpha val="27000"/>
                </a:schemeClr>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Font typeface="Arial" panose="020B0604020202020204" pitchFamily="34" charset="0"/>
                  <a:buNone/>
                  <a:defRPr/>
                </a:pPr>
                <a:endParaRPr lang="en-US">
                  <a:solidFill>
                    <a:schemeClr val="tx1">
                      <a:lumMod val="50000"/>
                      <a:lumOff val="50000"/>
                    </a:schemeClr>
                  </a:solidFill>
                </a:endParaRPr>
              </a:p>
            </p:txBody>
          </p:sp>
          <p:sp>
            <p:nvSpPr>
              <p:cNvPr id="435" name="Rectangle 434"/>
              <p:cNvSpPr/>
              <p:nvPr/>
            </p:nvSpPr>
            <p:spPr bwMode="auto">
              <a:xfrm>
                <a:off x="825342" y="4519641"/>
                <a:ext cx="184145" cy="184145"/>
              </a:xfrm>
              <a:prstGeom prst="rect">
                <a:avLst/>
              </a:prstGeom>
              <a:solidFill>
                <a:schemeClr val="bg1">
                  <a:lumMod val="85000"/>
                  <a:alpha val="27000"/>
                </a:schemeClr>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Font typeface="Arial" panose="020B0604020202020204" pitchFamily="34" charset="0"/>
                  <a:buNone/>
                  <a:defRPr/>
                </a:pPr>
                <a:endParaRPr lang="en-US">
                  <a:solidFill>
                    <a:schemeClr val="tx1">
                      <a:lumMod val="50000"/>
                      <a:lumOff val="50000"/>
                    </a:schemeClr>
                  </a:solidFill>
                </a:endParaRPr>
              </a:p>
            </p:txBody>
          </p:sp>
          <p:sp>
            <p:nvSpPr>
              <p:cNvPr id="436" name="Rectangle 435"/>
              <p:cNvSpPr/>
              <p:nvPr/>
            </p:nvSpPr>
            <p:spPr bwMode="auto">
              <a:xfrm>
                <a:off x="1195221" y="4519641"/>
                <a:ext cx="184145" cy="184145"/>
              </a:xfrm>
              <a:prstGeom prst="rect">
                <a:avLst/>
              </a:prstGeom>
              <a:solidFill>
                <a:schemeClr val="bg1">
                  <a:lumMod val="85000"/>
                  <a:alpha val="27000"/>
                </a:schemeClr>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Font typeface="Arial" panose="020B0604020202020204" pitchFamily="34" charset="0"/>
                  <a:buNone/>
                  <a:defRPr/>
                </a:pPr>
                <a:endParaRPr lang="en-US">
                  <a:solidFill>
                    <a:schemeClr val="tx1">
                      <a:lumMod val="50000"/>
                      <a:lumOff val="50000"/>
                    </a:schemeClr>
                  </a:solidFill>
                </a:endParaRPr>
              </a:p>
            </p:txBody>
          </p:sp>
          <p:sp>
            <p:nvSpPr>
              <p:cNvPr id="437" name="Rectangle 436"/>
              <p:cNvSpPr/>
              <p:nvPr/>
            </p:nvSpPr>
            <p:spPr bwMode="auto">
              <a:xfrm>
                <a:off x="1563511" y="4519641"/>
                <a:ext cx="184145" cy="184145"/>
              </a:xfrm>
              <a:prstGeom prst="rect">
                <a:avLst/>
              </a:prstGeom>
              <a:solidFill>
                <a:schemeClr val="bg1">
                  <a:lumMod val="85000"/>
                  <a:alpha val="27000"/>
                </a:schemeClr>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Font typeface="Arial" panose="020B0604020202020204" pitchFamily="34" charset="0"/>
                  <a:buNone/>
                  <a:defRPr/>
                </a:pPr>
                <a:endParaRPr lang="en-US">
                  <a:solidFill>
                    <a:schemeClr val="tx1">
                      <a:lumMod val="50000"/>
                      <a:lumOff val="50000"/>
                    </a:schemeClr>
                  </a:solidFill>
                </a:endParaRPr>
              </a:p>
            </p:txBody>
          </p:sp>
          <p:sp>
            <p:nvSpPr>
              <p:cNvPr id="438" name="Rectangle 437"/>
              <p:cNvSpPr/>
              <p:nvPr/>
            </p:nvSpPr>
            <p:spPr bwMode="auto">
              <a:xfrm>
                <a:off x="641197" y="4705374"/>
                <a:ext cx="184145" cy="184145"/>
              </a:xfrm>
              <a:prstGeom prst="rect">
                <a:avLst/>
              </a:prstGeom>
              <a:solidFill>
                <a:schemeClr val="bg1">
                  <a:lumMod val="85000"/>
                  <a:alpha val="27000"/>
                </a:schemeClr>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Font typeface="Arial" panose="020B0604020202020204" pitchFamily="34" charset="0"/>
                  <a:buNone/>
                  <a:defRPr/>
                </a:pPr>
                <a:endParaRPr lang="en-US">
                  <a:solidFill>
                    <a:schemeClr val="tx1">
                      <a:lumMod val="50000"/>
                      <a:lumOff val="50000"/>
                    </a:schemeClr>
                  </a:solidFill>
                </a:endParaRPr>
              </a:p>
            </p:txBody>
          </p:sp>
          <p:sp>
            <p:nvSpPr>
              <p:cNvPr id="439" name="Rectangle 438"/>
              <p:cNvSpPr/>
              <p:nvPr/>
            </p:nvSpPr>
            <p:spPr bwMode="auto">
              <a:xfrm>
                <a:off x="1009487" y="4705374"/>
                <a:ext cx="185733" cy="184145"/>
              </a:xfrm>
              <a:prstGeom prst="rect">
                <a:avLst/>
              </a:prstGeom>
              <a:solidFill>
                <a:schemeClr val="bg1">
                  <a:lumMod val="85000"/>
                  <a:alpha val="27000"/>
                </a:schemeClr>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Font typeface="Arial" panose="020B0604020202020204" pitchFamily="34" charset="0"/>
                  <a:buNone/>
                  <a:defRPr/>
                </a:pPr>
                <a:endParaRPr lang="en-US">
                  <a:solidFill>
                    <a:schemeClr val="tx1">
                      <a:lumMod val="50000"/>
                      <a:lumOff val="50000"/>
                    </a:schemeClr>
                  </a:solidFill>
                </a:endParaRPr>
              </a:p>
            </p:txBody>
          </p:sp>
          <p:sp>
            <p:nvSpPr>
              <p:cNvPr id="440" name="Rectangle 439"/>
              <p:cNvSpPr/>
              <p:nvPr/>
            </p:nvSpPr>
            <p:spPr bwMode="auto">
              <a:xfrm>
                <a:off x="1379366" y="4703787"/>
                <a:ext cx="184145" cy="185733"/>
              </a:xfrm>
              <a:prstGeom prst="rect">
                <a:avLst/>
              </a:prstGeom>
              <a:solidFill>
                <a:schemeClr val="bg1">
                  <a:lumMod val="85000"/>
                  <a:alpha val="27000"/>
                </a:schemeClr>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Font typeface="Arial" panose="020B0604020202020204" pitchFamily="34" charset="0"/>
                  <a:buNone/>
                  <a:defRPr/>
                </a:pPr>
                <a:endParaRPr lang="en-US">
                  <a:solidFill>
                    <a:schemeClr val="tx1">
                      <a:lumMod val="50000"/>
                      <a:lumOff val="50000"/>
                    </a:schemeClr>
                  </a:solidFill>
                </a:endParaRPr>
              </a:p>
            </p:txBody>
          </p:sp>
          <p:sp>
            <p:nvSpPr>
              <p:cNvPr id="441" name="Rectangle 440"/>
              <p:cNvSpPr/>
              <p:nvPr/>
            </p:nvSpPr>
            <p:spPr bwMode="auto">
              <a:xfrm>
                <a:off x="457052" y="4889520"/>
                <a:ext cx="184145" cy="184145"/>
              </a:xfrm>
              <a:prstGeom prst="rect">
                <a:avLst/>
              </a:prstGeom>
              <a:solidFill>
                <a:schemeClr val="bg1">
                  <a:lumMod val="85000"/>
                  <a:alpha val="27000"/>
                </a:schemeClr>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Font typeface="Arial" panose="020B0604020202020204" pitchFamily="34" charset="0"/>
                  <a:buNone/>
                  <a:defRPr/>
                </a:pPr>
                <a:endParaRPr lang="en-US">
                  <a:solidFill>
                    <a:schemeClr val="tx1">
                      <a:lumMod val="50000"/>
                      <a:lumOff val="50000"/>
                    </a:schemeClr>
                  </a:solidFill>
                </a:endParaRPr>
              </a:p>
            </p:txBody>
          </p:sp>
          <p:sp>
            <p:nvSpPr>
              <p:cNvPr id="442" name="Rectangle 441"/>
              <p:cNvSpPr/>
              <p:nvPr/>
            </p:nvSpPr>
            <p:spPr bwMode="auto">
              <a:xfrm>
                <a:off x="825342" y="4889520"/>
                <a:ext cx="184145" cy="184145"/>
              </a:xfrm>
              <a:prstGeom prst="rect">
                <a:avLst/>
              </a:prstGeom>
              <a:solidFill>
                <a:schemeClr val="bg1">
                  <a:lumMod val="85000"/>
                  <a:alpha val="27000"/>
                </a:schemeClr>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Font typeface="Arial" panose="020B0604020202020204" pitchFamily="34" charset="0"/>
                  <a:buNone/>
                  <a:defRPr/>
                </a:pPr>
                <a:endParaRPr lang="en-US">
                  <a:solidFill>
                    <a:schemeClr val="tx1">
                      <a:lumMod val="50000"/>
                      <a:lumOff val="50000"/>
                    </a:schemeClr>
                  </a:solidFill>
                </a:endParaRPr>
              </a:p>
            </p:txBody>
          </p:sp>
          <p:sp>
            <p:nvSpPr>
              <p:cNvPr id="443" name="Rectangle 442"/>
              <p:cNvSpPr/>
              <p:nvPr/>
            </p:nvSpPr>
            <p:spPr bwMode="auto">
              <a:xfrm>
                <a:off x="1195221" y="4889520"/>
                <a:ext cx="184145" cy="184145"/>
              </a:xfrm>
              <a:prstGeom prst="rect">
                <a:avLst/>
              </a:prstGeom>
              <a:solidFill>
                <a:schemeClr val="bg1">
                  <a:lumMod val="85000"/>
                  <a:alpha val="27000"/>
                </a:schemeClr>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Font typeface="Arial" panose="020B0604020202020204" pitchFamily="34" charset="0"/>
                  <a:buNone/>
                  <a:defRPr/>
                </a:pPr>
                <a:endParaRPr lang="en-US">
                  <a:solidFill>
                    <a:schemeClr val="tx1">
                      <a:lumMod val="50000"/>
                      <a:lumOff val="50000"/>
                    </a:schemeClr>
                  </a:solidFill>
                </a:endParaRPr>
              </a:p>
            </p:txBody>
          </p:sp>
          <p:sp>
            <p:nvSpPr>
              <p:cNvPr id="444" name="Rectangle 443"/>
              <p:cNvSpPr/>
              <p:nvPr/>
            </p:nvSpPr>
            <p:spPr bwMode="auto">
              <a:xfrm>
                <a:off x="1563511" y="4889520"/>
                <a:ext cx="184145" cy="184145"/>
              </a:xfrm>
              <a:prstGeom prst="rect">
                <a:avLst/>
              </a:prstGeom>
              <a:solidFill>
                <a:schemeClr val="bg1">
                  <a:lumMod val="85000"/>
                  <a:alpha val="27000"/>
                </a:schemeClr>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Font typeface="Arial" panose="020B0604020202020204" pitchFamily="34" charset="0"/>
                  <a:buNone/>
                  <a:defRPr/>
                </a:pPr>
                <a:endParaRPr lang="en-US">
                  <a:solidFill>
                    <a:schemeClr val="tx1">
                      <a:lumMod val="50000"/>
                      <a:lumOff val="50000"/>
                    </a:schemeClr>
                  </a:solidFill>
                </a:endParaRPr>
              </a:p>
            </p:txBody>
          </p:sp>
          <p:sp>
            <p:nvSpPr>
              <p:cNvPr id="445" name="Rectangle 444"/>
              <p:cNvSpPr/>
              <p:nvPr/>
            </p:nvSpPr>
            <p:spPr bwMode="auto">
              <a:xfrm>
                <a:off x="641197" y="5073665"/>
                <a:ext cx="184145" cy="184145"/>
              </a:xfrm>
              <a:prstGeom prst="rect">
                <a:avLst/>
              </a:prstGeom>
              <a:solidFill>
                <a:schemeClr val="bg1">
                  <a:lumMod val="85000"/>
                  <a:alpha val="27000"/>
                </a:schemeClr>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Font typeface="Arial" panose="020B0604020202020204" pitchFamily="34" charset="0"/>
                  <a:buNone/>
                  <a:defRPr/>
                </a:pPr>
                <a:endParaRPr lang="en-US">
                  <a:solidFill>
                    <a:schemeClr val="tx1">
                      <a:lumMod val="50000"/>
                      <a:lumOff val="50000"/>
                    </a:schemeClr>
                  </a:solidFill>
                </a:endParaRPr>
              </a:p>
            </p:txBody>
          </p:sp>
          <p:sp>
            <p:nvSpPr>
              <p:cNvPr id="446" name="Rectangle 445"/>
              <p:cNvSpPr/>
              <p:nvPr/>
            </p:nvSpPr>
            <p:spPr bwMode="auto">
              <a:xfrm>
                <a:off x="1009487" y="5073665"/>
                <a:ext cx="185733" cy="184145"/>
              </a:xfrm>
              <a:prstGeom prst="rect">
                <a:avLst/>
              </a:prstGeom>
              <a:solidFill>
                <a:schemeClr val="bg1">
                  <a:lumMod val="85000"/>
                  <a:alpha val="27000"/>
                </a:schemeClr>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Font typeface="Arial" panose="020B0604020202020204" pitchFamily="34" charset="0"/>
                  <a:buNone/>
                  <a:defRPr/>
                </a:pPr>
                <a:endParaRPr lang="en-US">
                  <a:solidFill>
                    <a:schemeClr val="tx1">
                      <a:lumMod val="50000"/>
                      <a:lumOff val="50000"/>
                    </a:schemeClr>
                  </a:solidFill>
                </a:endParaRPr>
              </a:p>
            </p:txBody>
          </p:sp>
          <p:sp>
            <p:nvSpPr>
              <p:cNvPr id="447" name="Rectangle 446"/>
              <p:cNvSpPr/>
              <p:nvPr/>
            </p:nvSpPr>
            <p:spPr bwMode="auto">
              <a:xfrm>
                <a:off x="1379366" y="5073665"/>
                <a:ext cx="184145" cy="184145"/>
              </a:xfrm>
              <a:prstGeom prst="rect">
                <a:avLst/>
              </a:prstGeom>
              <a:solidFill>
                <a:schemeClr val="bg1">
                  <a:lumMod val="85000"/>
                  <a:alpha val="27000"/>
                </a:schemeClr>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Font typeface="Arial" panose="020B0604020202020204" pitchFamily="34" charset="0"/>
                  <a:buNone/>
                  <a:defRPr/>
                </a:pPr>
                <a:endParaRPr lang="en-US">
                  <a:solidFill>
                    <a:schemeClr val="tx1">
                      <a:lumMod val="50000"/>
                      <a:lumOff val="50000"/>
                    </a:schemeClr>
                  </a:solidFill>
                </a:endParaRPr>
              </a:p>
            </p:txBody>
          </p:sp>
        </p:grpSp>
        <p:grpSp>
          <p:nvGrpSpPr>
            <p:cNvPr id="5148" name="Group 447"/>
            <p:cNvGrpSpPr>
              <a:grpSpLocks/>
            </p:cNvGrpSpPr>
            <p:nvPr/>
          </p:nvGrpSpPr>
          <p:grpSpPr bwMode="auto">
            <a:xfrm>
              <a:off x="457308" y="5257752"/>
              <a:ext cx="1290794" cy="1106401"/>
              <a:chOff x="457308" y="4151351"/>
              <a:chExt cx="1290794" cy="1106401"/>
            </a:xfrm>
          </p:grpSpPr>
          <p:sp>
            <p:nvSpPr>
              <p:cNvPr id="449" name="Rectangle 448"/>
              <p:cNvSpPr/>
              <p:nvPr/>
            </p:nvSpPr>
            <p:spPr bwMode="auto">
              <a:xfrm>
                <a:off x="457308" y="4151351"/>
                <a:ext cx="184145" cy="184145"/>
              </a:xfrm>
              <a:prstGeom prst="rect">
                <a:avLst/>
              </a:prstGeom>
              <a:solidFill>
                <a:schemeClr val="bg1">
                  <a:lumMod val="85000"/>
                  <a:alpha val="27000"/>
                </a:schemeClr>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Font typeface="Arial" panose="020B0604020202020204" pitchFamily="34" charset="0"/>
                  <a:buNone/>
                  <a:defRPr/>
                </a:pPr>
                <a:endParaRPr lang="en-US">
                  <a:solidFill>
                    <a:schemeClr val="tx1">
                      <a:lumMod val="50000"/>
                      <a:lumOff val="50000"/>
                    </a:schemeClr>
                  </a:solidFill>
                </a:endParaRPr>
              </a:p>
            </p:txBody>
          </p:sp>
          <p:sp>
            <p:nvSpPr>
              <p:cNvPr id="450" name="Rectangle 449"/>
              <p:cNvSpPr/>
              <p:nvPr/>
            </p:nvSpPr>
            <p:spPr bwMode="auto">
              <a:xfrm>
                <a:off x="825598" y="4151351"/>
                <a:ext cx="184145" cy="184145"/>
              </a:xfrm>
              <a:prstGeom prst="rect">
                <a:avLst/>
              </a:prstGeom>
              <a:solidFill>
                <a:schemeClr val="bg1">
                  <a:lumMod val="85000"/>
                  <a:alpha val="27000"/>
                </a:schemeClr>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Font typeface="Arial" panose="020B0604020202020204" pitchFamily="34" charset="0"/>
                  <a:buNone/>
                  <a:defRPr/>
                </a:pPr>
                <a:endParaRPr lang="en-US">
                  <a:solidFill>
                    <a:schemeClr val="tx1">
                      <a:lumMod val="50000"/>
                      <a:lumOff val="50000"/>
                    </a:schemeClr>
                  </a:solidFill>
                </a:endParaRPr>
              </a:p>
            </p:txBody>
          </p:sp>
          <p:sp>
            <p:nvSpPr>
              <p:cNvPr id="451" name="Rectangle 450"/>
              <p:cNvSpPr/>
              <p:nvPr/>
            </p:nvSpPr>
            <p:spPr bwMode="auto">
              <a:xfrm>
                <a:off x="1195477" y="4151351"/>
                <a:ext cx="184145" cy="184145"/>
              </a:xfrm>
              <a:prstGeom prst="rect">
                <a:avLst/>
              </a:prstGeom>
              <a:solidFill>
                <a:schemeClr val="bg1">
                  <a:lumMod val="85000"/>
                  <a:alpha val="27000"/>
                </a:schemeClr>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Font typeface="Arial" panose="020B0604020202020204" pitchFamily="34" charset="0"/>
                  <a:buNone/>
                  <a:defRPr/>
                </a:pPr>
                <a:endParaRPr lang="en-US">
                  <a:solidFill>
                    <a:schemeClr val="tx1">
                      <a:lumMod val="50000"/>
                      <a:lumOff val="50000"/>
                    </a:schemeClr>
                  </a:solidFill>
                </a:endParaRPr>
              </a:p>
            </p:txBody>
          </p:sp>
          <p:sp>
            <p:nvSpPr>
              <p:cNvPr id="452" name="Rectangle 451"/>
              <p:cNvSpPr/>
              <p:nvPr/>
            </p:nvSpPr>
            <p:spPr bwMode="auto">
              <a:xfrm>
                <a:off x="1563767" y="4151351"/>
                <a:ext cx="184145" cy="184145"/>
              </a:xfrm>
              <a:prstGeom prst="rect">
                <a:avLst/>
              </a:prstGeom>
              <a:solidFill>
                <a:schemeClr val="bg1">
                  <a:lumMod val="85000"/>
                  <a:alpha val="27000"/>
                </a:schemeClr>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Font typeface="Arial" panose="020B0604020202020204" pitchFamily="34" charset="0"/>
                  <a:buNone/>
                  <a:defRPr/>
                </a:pPr>
                <a:endParaRPr lang="en-US">
                  <a:solidFill>
                    <a:schemeClr val="tx1">
                      <a:lumMod val="50000"/>
                      <a:lumOff val="50000"/>
                    </a:schemeClr>
                  </a:solidFill>
                </a:endParaRPr>
              </a:p>
            </p:txBody>
          </p:sp>
          <p:sp>
            <p:nvSpPr>
              <p:cNvPr id="453" name="Rectangle 452"/>
              <p:cNvSpPr/>
              <p:nvPr/>
            </p:nvSpPr>
            <p:spPr bwMode="auto">
              <a:xfrm>
                <a:off x="641453" y="4335496"/>
                <a:ext cx="184145" cy="184145"/>
              </a:xfrm>
              <a:prstGeom prst="rect">
                <a:avLst/>
              </a:prstGeom>
              <a:solidFill>
                <a:schemeClr val="bg1">
                  <a:lumMod val="85000"/>
                  <a:alpha val="27000"/>
                </a:schemeClr>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Font typeface="Arial" panose="020B0604020202020204" pitchFamily="34" charset="0"/>
                  <a:buNone/>
                  <a:defRPr/>
                </a:pPr>
                <a:endParaRPr lang="en-US">
                  <a:solidFill>
                    <a:schemeClr val="tx1">
                      <a:lumMod val="50000"/>
                      <a:lumOff val="50000"/>
                    </a:schemeClr>
                  </a:solidFill>
                </a:endParaRPr>
              </a:p>
            </p:txBody>
          </p:sp>
          <p:sp>
            <p:nvSpPr>
              <p:cNvPr id="454" name="Rectangle 453"/>
              <p:cNvSpPr/>
              <p:nvPr/>
            </p:nvSpPr>
            <p:spPr bwMode="auto">
              <a:xfrm>
                <a:off x="1009743" y="4335496"/>
                <a:ext cx="185733" cy="184145"/>
              </a:xfrm>
              <a:prstGeom prst="rect">
                <a:avLst/>
              </a:prstGeom>
              <a:solidFill>
                <a:schemeClr val="bg1">
                  <a:lumMod val="85000"/>
                  <a:alpha val="27000"/>
                </a:schemeClr>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Font typeface="Arial" panose="020B0604020202020204" pitchFamily="34" charset="0"/>
                  <a:buNone/>
                  <a:defRPr/>
                </a:pPr>
                <a:endParaRPr lang="en-US">
                  <a:solidFill>
                    <a:schemeClr val="tx1">
                      <a:lumMod val="50000"/>
                      <a:lumOff val="50000"/>
                    </a:schemeClr>
                  </a:solidFill>
                </a:endParaRPr>
              </a:p>
            </p:txBody>
          </p:sp>
          <p:sp>
            <p:nvSpPr>
              <p:cNvPr id="455" name="Rectangle 454"/>
              <p:cNvSpPr/>
              <p:nvPr/>
            </p:nvSpPr>
            <p:spPr bwMode="auto">
              <a:xfrm>
                <a:off x="1379622" y="4335496"/>
                <a:ext cx="184145" cy="184145"/>
              </a:xfrm>
              <a:prstGeom prst="rect">
                <a:avLst/>
              </a:prstGeom>
              <a:solidFill>
                <a:schemeClr val="bg1">
                  <a:lumMod val="85000"/>
                  <a:alpha val="27000"/>
                </a:schemeClr>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Font typeface="Arial" panose="020B0604020202020204" pitchFamily="34" charset="0"/>
                  <a:buNone/>
                  <a:defRPr/>
                </a:pPr>
                <a:endParaRPr lang="en-US">
                  <a:solidFill>
                    <a:schemeClr val="tx1">
                      <a:lumMod val="50000"/>
                      <a:lumOff val="50000"/>
                    </a:schemeClr>
                  </a:solidFill>
                </a:endParaRPr>
              </a:p>
            </p:txBody>
          </p:sp>
          <p:sp>
            <p:nvSpPr>
              <p:cNvPr id="456" name="Rectangle 455"/>
              <p:cNvSpPr/>
              <p:nvPr/>
            </p:nvSpPr>
            <p:spPr bwMode="auto">
              <a:xfrm>
                <a:off x="457308" y="4519641"/>
                <a:ext cx="184145" cy="184145"/>
              </a:xfrm>
              <a:prstGeom prst="rect">
                <a:avLst/>
              </a:prstGeom>
              <a:solidFill>
                <a:schemeClr val="bg1">
                  <a:lumMod val="85000"/>
                  <a:alpha val="27000"/>
                </a:schemeClr>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Font typeface="Arial" panose="020B0604020202020204" pitchFamily="34" charset="0"/>
                  <a:buNone/>
                  <a:defRPr/>
                </a:pPr>
                <a:endParaRPr lang="en-US">
                  <a:solidFill>
                    <a:schemeClr val="tx1">
                      <a:lumMod val="50000"/>
                      <a:lumOff val="50000"/>
                    </a:schemeClr>
                  </a:solidFill>
                </a:endParaRPr>
              </a:p>
            </p:txBody>
          </p:sp>
          <p:sp>
            <p:nvSpPr>
              <p:cNvPr id="457" name="Rectangle 456"/>
              <p:cNvSpPr/>
              <p:nvPr/>
            </p:nvSpPr>
            <p:spPr bwMode="auto">
              <a:xfrm>
                <a:off x="825598" y="4519641"/>
                <a:ext cx="184145" cy="184145"/>
              </a:xfrm>
              <a:prstGeom prst="rect">
                <a:avLst/>
              </a:prstGeom>
              <a:solidFill>
                <a:schemeClr val="bg1">
                  <a:lumMod val="85000"/>
                  <a:alpha val="27000"/>
                </a:schemeClr>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Font typeface="Arial" panose="020B0604020202020204" pitchFamily="34" charset="0"/>
                  <a:buNone/>
                  <a:defRPr/>
                </a:pPr>
                <a:endParaRPr lang="en-US">
                  <a:solidFill>
                    <a:schemeClr val="tx1">
                      <a:lumMod val="50000"/>
                      <a:lumOff val="50000"/>
                    </a:schemeClr>
                  </a:solidFill>
                </a:endParaRPr>
              </a:p>
            </p:txBody>
          </p:sp>
          <p:sp>
            <p:nvSpPr>
              <p:cNvPr id="458" name="Rectangle 457"/>
              <p:cNvSpPr/>
              <p:nvPr/>
            </p:nvSpPr>
            <p:spPr bwMode="auto">
              <a:xfrm>
                <a:off x="1195477" y="4519641"/>
                <a:ext cx="184145" cy="184145"/>
              </a:xfrm>
              <a:prstGeom prst="rect">
                <a:avLst/>
              </a:prstGeom>
              <a:solidFill>
                <a:schemeClr val="bg1">
                  <a:lumMod val="85000"/>
                  <a:alpha val="27000"/>
                </a:schemeClr>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Font typeface="Arial" panose="020B0604020202020204" pitchFamily="34" charset="0"/>
                  <a:buNone/>
                  <a:defRPr/>
                </a:pPr>
                <a:endParaRPr lang="en-US">
                  <a:solidFill>
                    <a:schemeClr val="tx1">
                      <a:lumMod val="50000"/>
                      <a:lumOff val="50000"/>
                    </a:schemeClr>
                  </a:solidFill>
                </a:endParaRPr>
              </a:p>
            </p:txBody>
          </p:sp>
          <p:sp>
            <p:nvSpPr>
              <p:cNvPr id="459" name="Rectangle 458"/>
              <p:cNvSpPr/>
              <p:nvPr/>
            </p:nvSpPr>
            <p:spPr bwMode="auto">
              <a:xfrm>
                <a:off x="1563767" y="4519641"/>
                <a:ext cx="184145" cy="184145"/>
              </a:xfrm>
              <a:prstGeom prst="rect">
                <a:avLst/>
              </a:prstGeom>
              <a:solidFill>
                <a:schemeClr val="bg1">
                  <a:lumMod val="85000"/>
                  <a:alpha val="27000"/>
                </a:schemeClr>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Font typeface="Arial" panose="020B0604020202020204" pitchFamily="34" charset="0"/>
                  <a:buNone/>
                  <a:defRPr/>
                </a:pPr>
                <a:endParaRPr lang="en-US">
                  <a:solidFill>
                    <a:schemeClr val="tx1">
                      <a:lumMod val="50000"/>
                      <a:lumOff val="50000"/>
                    </a:schemeClr>
                  </a:solidFill>
                </a:endParaRPr>
              </a:p>
            </p:txBody>
          </p:sp>
          <p:sp>
            <p:nvSpPr>
              <p:cNvPr id="460" name="Rectangle 459"/>
              <p:cNvSpPr/>
              <p:nvPr/>
            </p:nvSpPr>
            <p:spPr bwMode="auto">
              <a:xfrm>
                <a:off x="641453" y="4705374"/>
                <a:ext cx="184145" cy="184145"/>
              </a:xfrm>
              <a:prstGeom prst="rect">
                <a:avLst/>
              </a:prstGeom>
              <a:solidFill>
                <a:schemeClr val="bg1">
                  <a:lumMod val="85000"/>
                  <a:alpha val="27000"/>
                </a:schemeClr>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Font typeface="Arial" panose="020B0604020202020204" pitchFamily="34" charset="0"/>
                  <a:buNone/>
                  <a:defRPr/>
                </a:pPr>
                <a:endParaRPr lang="en-US">
                  <a:solidFill>
                    <a:schemeClr val="tx1">
                      <a:lumMod val="50000"/>
                      <a:lumOff val="50000"/>
                    </a:schemeClr>
                  </a:solidFill>
                </a:endParaRPr>
              </a:p>
            </p:txBody>
          </p:sp>
          <p:sp>
            <p:nvSpPr>
              <p:cNvPr id="461" name="Rectangle 460"/>
              <p:cNvSpPr/>
              <p:nvPr/>
            </p:nvSpPr>
            <p:spPr bwMode="auto">
              <a:xfrm>
                <a:off x="1009743" y="4705374"/>
                <a:ext cx="185733" cy="184145"/>
              </a:xfrm>
              <a:prstGeom prst="rect">
                <a:avLst/>
              </a:prstGeom>
              <a:solidFill>
                <a:schemeClr val="bg1">
                  <a:lumMod val="85000"/>
                  <a:alpha val="27000"/>
                </a:schemeClr>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Font typeface="Arial" panose="020B0604020202020204" pitchFamily="34" charset="0"/>
                  <a:buNone/>
                  <a:defRPr/>
                </a:pPr>
                <a:endParaRPr lang="en-US">
                  <a:solidFill>
                    <a:schemeClr val="tx1">
                      <a:lumMod val="50000"/>
                      <a:lumOff val="50000"/>
                    </a:schemeClr>
                  </a:solidFill>
                </a:endParaRPr>
              </a:p>
            </p:txBody>
          </p:sp>
          <p:sp>
            <p:nvSpPr>
              <p:cNvPr id="462" name="Rectangle 461"/>
              <p:cNvSpPr/>
              <p:nvPr/>
            </p:nvSpPr>
            <p:spPr bwMode="auto">
              <a:xfrm>
                <a:off x="1379622" y="4703787"/>
                <a:ext cx="184145" cy="185733"/>
              </a:xfrm>
              <a:prstGeom prst="rect">
                <a:avLst/>
              </a:prstGeom>
              <a:solidFill>
                <a:schemeClr val="bg1">
                  <a:lumMod val="85000"/>
                  <a:alpha val="27000"/>
                </a:schemeClr>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Font typeface="Arial" panose="020B0604020202020204" pitchFamily="34" charset="0"/>
                  <a:buNone/>
                  <a:defRPr/>
                </a:pPr>
                <a:endParaRPr lang="en-US">
                  <a:solidFill>
                    <a:schemeClr val="tx1">
                      <a:lumMod val="50000"/>
                      <a:lumOff val="50000"/>
                    </a:schemeClr>
                  </a:solidFill>
                </a:endParaRPr>
              </a:p>
            </p:txBody>
          </p:sp>
          <p:sp>
            <p:nvSpPr>
              <p:cNvPr id="463" name="Rectangle 462"/>
              <p:cNvSpPr/>
              <p:nvPr/>
            </p:nvSpPr>
            <p:spPr bwMode="auto">
              <a:xfrm>
                <a:off x="457308" y="4889520"/>
                <a:ext cx="184145" cy="184145"/>
              </a:xfrm>
              <a:prstGeom prst="rect">
                <a:avLst/>
              </a:prstGeom>
              <a:solidFill>
                <a:schemeClr val="bg1">
                  <a:lumMod val="85000"/>
                  <a:alpha val="27000"/>
                </a:schemeClr>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Font typeface="Arial" panose="020B0604020202020204" pitchFamily="34" charset="0"/>
                  <a:buNone/>
                  <a:defRPr/>
                </a:pPr>
                <a:endParaRPr lang="en-US">
                  <a:solidFill>
                    <a:schemeClr val="tx1">
                      <a:lumMod val="50000"/>
                      <a:lumOff val="50000"/>
                    </a:schemeClr>
                  </a:solidFill>
                </a:endParaRPr>
              </a:p>
            </p:txBody>
          </p:sp>
          <p:sp>
            <p:nvSpPr>
              <p:cNvPr id="464" name="Rectangle 463"/>
              <p:cNvSpPr/>
              <p:nvPr/>
            </p:nvSpPr>
            <p:spPr bwMode="auto">
              <a:xfrm>
                <a:off x="825598" y="4889520"/>
                <a:ext cx="184145" cy="184145"/>
              </a:xfrm>
              <a:prstGeom prst="rect">
                <a:avLst/>
              </a:prstGeom>
              <a:solidFill>
                <a:schemeClr val="bg1">
                  <a:lumMod val="85000"/>
                  <a:alpha val="27000"/>
                </a:schemeClr>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Font typeface="Arial" panose="020B0604020202020204" pitchFamily="34" charset="0"/>
                  <a:buNone/>
                  <a:defRPr/>
                </a:pPr>
                <a:endParaRPr lang="en-US">
                  <a:solidFill>
                    <a:schemeClr val="tx1">
                      <a:lumMod val="50000"/>
                      <a:lumOff val="50000"/>
                    </a:schemeClr>
                  </a:solidFill>
                </a:endParaRPr>
              </a:p>
            </p:txBody>
          </p:sp>
          <p:sp>
            <p:nvSpPr>
              <p:cNvPr id="465" name="Rectangle 464"/>
              <p:cNvSpPr/>
              <p:nvPr/>
            </p:nvSpPr>
            <p:spPr bwMode="auto">
              <a:xfrm>
                <a:off x="1195477" y="4889520"/>
                <a:ext cx="184145" cy="184145"/>
              </a:xfrm>
              <a:prstGeom prst="rect">
                <a:avLst/>
              </a:prstGeom>
              <a:solidFill>
                <a:schemeClr val="bg1">
                  <a:lumMod val="85000"/>
                  <a:alpha val="27000"/>
                </a:schemeClr>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Font typeface="Arial" panose="020B0604020202020204" pitchFamily="34" charset="0"/>
                  <a:buNone/>
                  <a:defRPr/>
                </a:pPr>
                <a:endParaRPr lang="en-US">
                  <a:solidFill>
                    <a:schemeClr val="tx1">
                      <a:lumMod val="50000"/>
                      <a:lumOff val="50000"/>
                    </a:schemeClr>
                  </a:solidFill>
                </a:endParaRPr>
              </a:p>
            </p:txBody>
          </p:sp>
          <p:sp>
            <p:nvSpPr>
              <p:cNvPr id="466" name="Rectangle 465"/>
              <p:cNvSpPr/>
              <p:nvPr/>
            </p:nvSpPr>
            <p:spPr bwMode="auto">
              <a:xfrm>
                <a:off x="1563767" y="4889520"/>
                <a:ext cx="184145" cy="184145"/>
              </a:xfrm>
              <a:prstGeom prst="rect">
                <a:avLst/>
              </a:prstGeom>
              <a:solidFill>
                <a:schemeClr val="bg1">
                  <a:lumMod val="85000"/>
                  <a:alpha val="27000"/>
                </a:schemeClr>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Font typeface="Arial" panose="020B0604020202020204" pitchFamily="34" charset="0"/>
                  <a:buNone/>
                  <a:defRPr/>
                </a:pPr>
                <a:endParaRPr lang="en-US">
                  <a:solidFill>
                    <a:schemeClr val="tx1">
                      <a:lumMod val="50000"/>
                      <a:lumOff val="50000"/>
                    </a:schemeClr>
                  </a:solidFill>
                </a:endParaRPr>
              </a:p>
            </p:txBody>
          </p:sp>
          <p:sp>
            <p:nvSpPr>
              <p:cNvPr id="467" name="Rectangle 466"/>
              <p:cNvSpPr/>
              <p:nvPr/>
            </p:nvSpPr>
            <p:spPr bwMode="auto">
              <a:xfrm>
                <a:off x="641453" y="5073665"/>
                <a:ext cx="184145" cy="184145"/>
              </a:xfrm>
              <a:prstGeom prst="rect">
                <a:avLst/>
              </a:prstGeom>
              <a:solidFill>
                <a:schemeClr val="bg1">
                  <a:lumMod val="85000"/>
                  <a:alpha val="27000"/>
                </a:schemeClr>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Font typeface="Arial" panose="020B0604020202020204" pitchFamily="34" charset="0"/>
                  <a:buNone/>
                  <a:defRPr/>
                </a:pPr>
                <a:endParaRPr lang="en-US">
                  <a:solidFill>
                    <a:schemeClr val="tx1">
                      <a:lumMod val="50000"/>
                      <a:lumOff val="50000"/>
                    </a:schemeClr>
                  </a:solidFill>
                </a:endParaRPr>
              </a:p>
            </p:txBody>
          </p:sp>
          <p:sp>
            <p:nvSpPr>
              <p:cNvPr id="468" name="Rectangle 467"/>
              <p:cNvSpPr/>
              <p:nvPr/>
            </p:nvSpPr>
            <p:spPr bwMode="auto">
              <a:xfrm>
                <a:off x="1009743" y="5073665"/>
                <a:ext cx="185733" cy="184145"/>
              </a:xfrm>
              <a:prstGeom prst="rect">
                <a:avLst/>
              </a:prstGeom>
              <a:solidFill>
                <a:schemeClr val="bg1">
                  <a:lumMod val="85000"/>
                  <a:alpha val="27000"/>
                </a:schemeClr>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Font typeface="Arial" panose="020B0604020202020204" pitchFamily="34" charset="0"/>
                  <a:buNone/>
                  <a:defRPr/>
                </a:pPr>
                <a:endParaRPr lang="en-US">
                  <a:solidFill>
                    <a:schemeClr val="tx1">
                      <a:lumMod val="50000"/>
                      <a:lumOff val="50000"/>
                    </a:schemeClr>
                  </a:solidFill>
                </a:endParaRPr>
              </a:p>
            </p:txBody>
          </p:sp>
          <p:sp>
            <p:nvSpPr>
              <p:cNvPr id="469" name="Rectangle 468"/>
              <p:cNvSpPr/>
              <p:nvPr/>
            </p:nvSpPr>
            <p:spPr bwMode="auto">
              <a:xfrm>
                <a:off x="1379622" y="5073665"/>
                <a:ext cx="184145" cy="184145"/>
              </a:xfrm>
              <a:prstGeom prst="rect">
                <a:avLst/>
              </a:prstGeom>
              <a:solidFill>
                <a:schemeClr val="bg1">
                  <a:lumMod val="85000"/>
                  <a:alpha val="27000"/>
                </a:schemeClr>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Font typeface="Arial" panose="020B0604020202020204" pitchFamily="34" charset="0"/>
                  <a:buNone/>
                  <a:defRPr/>
                </a:pPr>
                <a:endParaRPr lang="en-US">
                  <a:solidFill>
                    <a:schemeClr val="tx1">
                      <a:lumMod val="50000"/>
                      <a:lumOff val="50000"/>
                    </a:schemeClr>
                  </a:solidFill>
                </a:endParaRPr>
              </a:p>
            </p:txBody>
          </p:sp>
        </p:grpSp>
        <p:sp>
          <p:nvSpPr>
            <p:cNvPr id="5149" name="TextBox 469"/>
            <p:cNvSpPr txBox="1">
              <a:spLocks noChangeArrowheads="1"/>
            </p:cNvSpPr>
            <p:nvPr/>
          </p:nvSpPr>
          <p:spPr bwMode="auto">
            <a:xfrm>
              <a:off x="1937685" y="3886178"/>
              <a:ext cx="1523960" cy="1169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SimSun"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sym typeface="Calibri" panose="020F0502020204030204" pitchFamily="34" charset="0"/>
                </a:defRPr>
              </a:lvl9pPr>
            </a:lstStyle>
            <a:p>
              <a:pPr algn="ctr">
                <a:spcBef>
                  <a:spcPct val="0"/>
                </a:spcBef>
                <a:buFontTx/>
                <a:buNone/>
              </a:pPr>
              <a:r>
                <a:rPr lang="en-US" altLang="en-US" sz="1400" b="1" dirty="0">
                  <a:solidFill>
                    <a:srgbClr val="10253F"/>
                  </a:solidFill>
                  <a:latin typeface="+mn-lt"/>
                  <a:cs typeface="Times New Roman" panose="02020603050405020304" pitchFamily="18" charset="0"/>
                </a:rPr>
                <a:t>CAMERA INTRODUCTION</a:t>
              </a:r>
            </a:p>
            <a:p>
              <a:pPr algn="ctr">
                <a:spcBef>
                  <a:spcPct val="0"/>
                </a:spcBef>
                <a:buFontTx/>
                <a:buNone/>
              </a:pPr>
              <a:r>
                <a:rPr lang="en-US" altLang="en-US" sz="1400" dirty="0">
                  <a:solidFill>
                    <a:srgbClr val="10253F"/>
                  </a:solidFill>
                  <a:latin typeface="+mn-lt"/>
                  <a:cs typeface="Times New Roman" panose="02020603050405020304" pitchFamily="18" charset="0"/>
                </a:rPr>
                <a:t>Nomenclature, Camera Range and Camera Type</a:t>
              </a:r>
            </a:p>
          </p:txBody>
        </p:sp>
        <p:sp>
          <p:nvSpPr>
            <p:cNvPr id="471" name="TextBox 470"/>
            <p:cNvSpPr txBox="1"/>
            <p:nvPr/>
          </p:nvSpPr>
          <p:spPr>
            <a:xfrm>
              <a:off x="3461645" y="3886188"/>
              <a:ext cx="1523960" cy="1600396"/>
            </a:xfrm>
            <a:prstGeom prst="rect">
              <a:avLst/>
            </a:prstGeom>
            <a:noFill/>
          </p:spPr>
          <p:txBody>
            <a:bodyPr>
              <a:spAutoFit/>
            </a:bodyPr>
            <a:lstStyle/>
            <a:p>
              <a:pPr algn="ctr">
                <a:defRPr/>
              </a:pPr>
              <a:r>
                <a:rPr lang="en-US" sz="1400" b="1" dirty="0">
                  <a:solidFill>
                    <a:schemeClr val="tx2">
                      <a:lumMod val="50000"/>
                    </a:schemeClr>
                  </a:solidFill>
                  <a:cs typeface="Times New Roman" panose="02020603050405020304" pitchFamily="18" charset="0"/>
                </a:rPr>
                <a:t>KEY FEATURES</a:t>
              </a:r>
            </a:p>
            <a:p>
              <a:pPr algn="ctr">
                <a:defRPr/>
              </a:pPr>
              <a:r>
                <a:rPr lang="en-US" sz="1400" dirty="0">
                  <a:solidFill>
                    <a:schemeClr val="tx2">
                      <a:lumMod val="50000"/>
                    </a:schemeClr>
                  </a:solidFill>
                  <a:cs typeface="Times New Roman" panose="02020603050405020304" pitchFamily="18" charset="0"/>
                </a:rPr>
                <a:t>Analytics, Storage/ Bandwidth Optimization and Superior Image Quality</a:t>
              </a:r>
            </a:p>
          </p:txBody>
        </p:sp>
        <p:sp>
          <p:nvSpPr>
            <p:cNvPr id="472" name="TextBox 471"/>
            <p:cNvSpPr txBox="1"/>
            <p:nvPr/>
          </p:nvSpPr>
          <p:spPr>
            <a:xfrm>
              <a:off x="4952990" y="3809990"/>
              <a:ext cx="1600158" cy="738645"/>
            </a:xfrm>
            <a:prstGeom prst="rect">
              <a:avLst/>
            </a:prstGeom>
            <a:noFill/>
          </p:spPr>
          <p:txBody>
            <a:bodyPr>
              <a:spAutoFit/>
            </a:bodyPr>
            <a:lstStyle/>
            <a:p>
              <a:pPr algn="ctr">
                <a:defRPr/>
              </a:pPr>
              <a:r>
                <a:rPr lang="en-US" sz="1400" b="1" dirty="0">
                  <a:solidFill>
                    <a:schemeClr val="tx2">
                      <a:lumMod val="50000"/>
                    </a:schemeClr>
                  </a:solidFill>
                  <a:cs typeface="Times New Roman" panose="02020603050405020304" pitchFamily="18" charset="0"/>
                </a:rPr>
                <a:t>TECHNICAL SPECIFICATIONS</a:t>
              </a:r>
            </a:p>
            <a:p>
              <a:pPr algn="ctr">
                <a:defRPr/>
              </a:pPr>
              <a:endParaRPr lang="en-US" sz="1400" dirty="0">
                <a:solidFill>
                  <a:schemeClr val="tx2">
                    <a:lumMod val="50000"/>
                  </a:schemeClr>
                </a:solidFill>
                <a:cs typeface="Times New Roman" panose="02020603050405020304" pitchFamily="18" charset="0"/>
              </a:endParaRPr>
            </a:p>
          </p:txBody>
        </p:sp>
        <p:sp>
          <p:nvSpPr>
            <p:cNvPr id="473" name="TextBox 472"/>
            <p:cNvSpPr txBox="1"/>
            <p:nvPr/>
          </p:nvSpPr>
          <p:spPr>
            <a:xfrm>
              <a:off x="6476950" y="3886188"/>
              <a:ext cx="1600158" cy="307769"/>
            </a:xfrm>
            <a:prstGeom prst="rect">
              <a:avLst/>
            </a:prstGeom>
            <a:noFill/>
          </p:spPr>
          <p:txBody>
            <a:bodyPr>
              <a:spAutoFit/>
            </a:bodyPr>
            <a:lstStyle/>
            <a:p>
              <a:pPr algn="ctr">
                <a:defRPr/>
              </a:pPr>
              <a:r>
                <a:rPr lang="en-US" sz="1400" b="1" dirty="0">
                  <a:solidFill>
                    <a:schemeClr val="tx2">
                      <a:lumMod val="50000"/>
                    </a:schemeClr>
                  </a:solidFill>
                  <a:cs typeface="Times New Roman" panose="02020603050405020304" pitchFamily="18" charset="0"/>
                </a:rPr>
                <a:t>CONTACT US</a:t>
              </a:r>
            </a:p>
          </p:txBody>
        </p:sp>
      </p:grpSp>
      <p:sp>
        <p:nvSpPr>
          <p:cNvPr id="145" name="Shape 162"/>
          <p:cNvSpPr txBox="1">
            <a:spLocks/>
          </p:cNvSpPr>
          <p:nvPr/>
        </p:nvSpPr>
        <p:spPr>
          <a:xfrm>
            <a:off x="457200" y="609600"/>
            <a:ext cx="5715000" cy="762000"/>
          </a:xfrm>
          <a:prstGeom prst="rect">
            <a:avLst/>
          </a:prstGeom>
          <a:noFill/>
          <a:ln>
            <a:noFill/>
          </a:ln>
        </p:spPr>
        <p:txBody>
          <a:bodyPr vert="horz" lIns="91425" tIns="45700" rIns="91425" bIns="45700" rtlCol="0"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ts val="0"/>
              </a:spcBef>
              <a:buClr>
                <a:schemeClr val="dk1"/>
              </a:buClr>
              <a:buSzPct val="25000"/>
              <a:buFont typeface="Calibri"/>
              <a:buNone/>
            </a:pPr>
            <a:r>
              <a:rPr lang="en-US" sz="2800" b="1" dirty="0">
                <a:solidFill>
                  <a:schemeClr val="dk1"/>
                </a:solidFill>
                <a:latin typeface="Calibri"/>
                <a:ea typeface="Calibri"/>
                <a:cs typeface="Calibri"/>
                <a:sym typeface="Calibri"/>
              </a:rPr>
              <a:t>AGENDA</a:t>
            </a:r>
          </a:p>
        </p:txBody>
      </p:sp>
      <p:pic>
        <p:nvPicPr>
          <p:cNvPr id="135" name="Picture 13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9000" y="291707"/>
            <a:ext cx="1620982" cy="635785"/>
          </a:xfrm>
          <a:prstGeom prst="rect">
            <a:avLst/>
          </a:prstGeom>
        </p:spPr>
      </p:pic>
    </p:spTree>
    <p:extLst>
      <p:ext uri="{BB962C8B-B14F-4D97-AF65-F5344CB8AC3E}">
        <p14:creationId xmlns:p14="http://schemas.microsoft.com/office/powerpoint/2010/main" val="30676180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3"/>
          <p:cNvGrpSpPr>
            <a:grpSpLocks/>
          </p:cNvGrpSpPr>
          <p:nvPr/>
        </p:nvGrpSpPr>
        <p:grpSpPr bwMode="auto">
          <a:xfrm>
            <a:off x="304912" y="1328008"/>
            <a:ext cx="8458200" cy="1719992"/>
            <a:chOff x="495406" y="1371654"/>
            <a:chExt cx="8153188" cy="3192221"/>
          </a:xfrm>
        </p:grpSpPr>
        <p:sp>
          <p:nvSpPr>
            <p:cNvPr id="20" name="Rectangle 19"/>
            <p:cNvSpPr/>
            <p:nvPr/>
          </p:nvSpPr>
          <p:spPr bwMode="auto">
            <a:xfrm>
              <a:off x="495406" y="1371654"/>
              <a:ext cx="8153188" cy="3192221"/>
            </a:xfrm>
            <a:prstGeom prst="rect">
              <a:avLst/>
            </a:prstGeom>
            <a:gradFill flip="none" rotWithShape="1">
              <a:gsLst>
                <a:gs pos="0">
                  <a:srgbClr val="026F98">
                    <a:shade val="30000"/>
                    <a:satMod val="115000"/>
                  </a:srgbClr>
                </a:gs>
                <a:gs pos="50000">
                  <a:srgbClr val="026F98">
                    <a:shade val="67500"/>
                    <a:satMod val="115000"/>
                  </a:srgbClr>
                </a:gs>
                <a:gs pos="100000">
                  <a:srgbClr val="026F98">
                    <a:shade val="100000"/>
                    <a:satMod val="115000"/>
                  </a:srgbClr>
                </a:gs>
              </a:gsLst>
              <a:lin ang="16200000" scaled="1"/>
              <a:tileRect/>
            </a:gradFill>
            <a:ln w="9525" cap="flat" cmpd="sng" algn="ctr">
              <a:noFill/>
              <a:prstDash val="solid"/>
              <a:round/>
              <a:headEnd type="none" w="med" len="med"/>
              <a:tailEnd type="none" w="med" len="med"/>
            </a:ln>
            <a:effectLst/>
            <a:extLst/>
          </p:spPr>
          <p:txBody>
            <a:bodyPr tIns="0" bIns="0"/>
            <a:lstStyle/>
            <a:p>
              <a:pPr>
                <a:buFont typeface="Arial" panose="020B0604020202020204" pitchFamily="34" charset="0"/>
                <a:buNone/>
                <a:defRPr/>
              </a:pPr>
              <a:endParaRPr lang="en-IN" sz="1400" b="1" dirty="0">
                <a:latin typeface="+mn-lt"/>
              </a:endParaRPr>
            </a:p>
          </p:txBody>
        </p:sp>
        <p:sp>
          <p:nvSpPr>
            <p:cNvPr id="34" name="Rectangle 33"/>
            <p:cNvSpPr/>
            <p:nvPr/>
          </p:nvSpPr>
          <p:spPr bwMode="auto">
            <a:xfrm>
              <a:off x="592241" y="1509605"/>
              <a:ext cx="7970630" cy="2946322"/>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600" b="1" dirty="0">
                  <a:solidFill>
                    <a:schemeClr val="bg1"/>
                  </a:solidFill>
                </a:rPr>
                <a:t>Other Events:</a:t>
              </a:r>
            </a:p>
            <a:p>
              <a:pPr>
                <a:defRPr/>
              </a:pPr>
              <a:endParaRPr lang="en-US" sz="1600" b="1" dirty="0">
                <a:solidFill>
                  <a:schemeClr val="bg1"/>
                </a:solidFill>
              </a:endParaRPr>
            </a:p>
            <a:p>
              <a:pPr>
                <a:defRPr/>
              </a:pPr>
              <a:r>
                <a:rPr lang="en-US" sz="1600" b="1" dirty="0">
                  <a:solidFill>
                    <a:schemeClr val="bg1"/>
                  </a:solidFill>
                </a:rPr>
                <a:t>4. Network Disconnect: </a:t>
              </a:r>
              <a:r>
                <a:rPr lang="en-US" sz="1600" dirty="0">
                  <a:solidFill>
                    <a:schemeClr val="bg1"/>
                  </a:solidFill>
                </a:rPr>
                <a:t>Provides notification on detection of a network disconnection.</a:t>
              </a:r>
            </a:p>
            <a:p>
              <a:pPr>
                <a:defRPr/>
              </a:pPr>
              <a:r>
                <a:rPr lang="en-US" sz="1600" b="1" dirty="0">
                  <a:solidFill>
                    <a:schemeClr val="bg1"/>
                  </a:solidFill>
                </a:rPr>
                <a:t>5. IP Conflict: </a:t>
              </a:r>
              <a:r>
                <a:rPr lang="en-US" sz="1600" dirty="0">
                  <a:solidFill>
                    <a:schemeClr val="bg1"/>
                  </a:solidFill>
                </a:rPr>
                <a:t>Provides notification in case of more than one camera having the same IP.</a:t>
              </a:r>
            </a:p>
            <a:p>
              <a:pPr>
                <a:defRPr/>
              </a:pPr>
              <a:r>
                <a:rPr lang="en-US" sz="1600" b="1" dirty="0">
                  <a:solidFill>
                    <a:schemeClr val="bg1"/>
                  </a:solidFill>
                </a:rPr>
                <a:t>6. Storage Alert: </a:t>
              </a:r>
              <a:r>
                <a:rPr lang="en-US" sz="1600" dirty="0">
                  <a:solidFill>
                    <a:schemeClr val="bg1"/>
                  </a:solidFill>
                </a:rPr>
                <a:t>Sends out an alert in case the SD card of the camera gets full.</a:t>
              </a:r>
            </a:p>
          </p:txBody>
        </p:sp>
      </p:grpSp>
      <p:sp>
        <p:nvSpPr>
          <p:cNvPr id="35" name="Shape 162"/>
          <p:cNvSpPr txBox="1">
            <a:spLocks/>
          </p:cNvSpPr>
          <p:nvPr/>
        </p:nvSpPr>
        <p:spPr>
          <a:xfrm>
            <a:off x="457200" y="609600"/>
            <a:ext cx="6624320" cy="762000"/>
          </a:xfrm>
          <a:prstGeom prst="rect">
            <a:avLst/>
          </a:prstGeom>
          <a:noFill/>
          <a:ln>
            <a:noFill/>
          </a:ln>
        </p:spPr>
        <p:txBody>
          <a:bodyPr vert="horz" lIns="91425" tIns="45700" rIns="91425" bIns="45700" rtlCol="0"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ts val="0"/>
              </a:spcBef>
              <a:buClr>
                <a:schemeClr val="dk1"/>
              </a:buClr>
              <a:buSzPct val="25000"/>
              <a:buFont typeface="Calibri"/>
              <a:buNone/>
            </a:pPr>
            <a:r>
              <a:rPr lang="en-US" sz="2800" b="1" dirty="0">
                <a:solidFill>
                  <a:schemeClr val="dk1"/>
                </a:solidFill>
                <a:latin typeface="Calibri"/>
                <a:ea typeface="Calibri"/>
                <a:cs typeface="Calibri"/>
                <a:sym typeface="Calibri"/>
              </a:rPr>
              <a:t>EVENTS</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39000" y="291707"/>
            <a:ext cx="1620982" cy="635785"/>
          </a:xfrm>
          <a:prstGeom prst="rect">
            <a:avLst/>
          </a:prstGeom>
        </p:spPr>
      </p:pic>
    </p:spTree>
    <p:extLst>
      <p:ext uri="{BB962C8B-B14F-4D97-AF65-F5344CB8AC3E}">
        <p14:creationId xmlns:p14="http://schemas.microsoft.com/office/powerpoint/2010/main" val="27928254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3"/>
          <p:cNvGrpSpPr>
            <a:grpSpLocks/>
          </p:cNvGrpSpPr>
          <p:nvPr/>
        </p:nvGrpSpPr>
        <p:grpSpPr bwMode="auto">
          <a:xfrm>
            <a:off x="304912" y="1328008"/>
            <a:ext cx="8458200" cy="2481992"/>
            <a:chOff x="495406" y="1371654"/>
            <a:chExt cx="8153188" cy="3192221"/>
          </a:xfrm>
        </p:grpSpPr>
        <p:sp>
          <p:nvSpPr>
            <p:cNvPr id="20" name="Rectangle 19"/>
            <p:cNvSpPr/>
            <p:nvPr/>
          </p:nvSpPr>
          <p:spPr bwMode="auto">
            <a:xfrm>
              <a:off x="495406" y="1371654"/>
              <a:ext cx="8153188" cy="3192221"/>
            </a:xfrm>
            <a:prstGeom prst="rect">
              <a:avLst/>
            </a:prstGeom>
            <a:gradFill flip="none" rotWithShape="1">
              <a:gsLst>
                <a:gs pos="0">
                  <a:srgbClr val="026F98">
                    <a:shade val="30000"/>
                    <a:satMod val="115000"/>
                  </a:srgbClr>
                </a:gs>
                <a:gs pos="50000">
                  <a:srgbClr val="026F98">
                    <a:shade val="67500"/>
                    <a:satMod val="115000"/>
                  </a:srgbClr>
                </a:gs>
                <a:gs pos="100000">
                  <a:srgbClr val="026F98">
                    <a:shade val="100000"/>
                    <a:satMod val="115000"/>
                  </a:srgbClr>
                </a:gs>
              </a:gsLst>
              <a:lin ang="16200000" scaled="1"/>
              <a:tileRect/>
            </a:gradFill>
            <a:ln w="9525" cap="flat" cmpd="sng" algn="ctr">
              <a:noFill/>
              <a:prstDash val="solid"/>
              <a:round/>
              <a:headEnd type="none" w="med" len="med"/>
              <a:tailEnd type="none" w="med" len="med"/>
            </a:ln>
            <a:effectLst/>
            <a:extLst/>
          </p:spPr>
          <p:txBody>
            <a:bodyPr tIns="0" bIns="0"/>
            <a:lstStyle/>
            <a:p>
              <a:pPr>
                <a:buFont typeface="Arial" panose="020B0604020202020204" pitchFamily="34" charset="0"/>
                <a:buNone/>
                <a:defRPr/>
              </a:pPr>
              <a:endParaRPr lang="en-IN" sz="1400" b="1" dirty="0">
                <a:latin typeface="+mn-lt"/>
              </a:endParaRPr>
            </a:p>
          </p:txBody>
        </p:sp>
        <p:sp>
          <p:nvSpPr>
            <p:cNvPr id="34" name="Rectangle 33"/>
            <p:cNvSpPr/>
            <p:nvPr/>
          </p:nvSpPr>
          <p:spPr bwMode="auto">
            <a:xfrm>
              <a:off x="592241" y="1509604"/>
              <a:ext cx="7970630" cy="2946322"/>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400" b="1" dirty="0">
                  <a:solidFill>
                    <a:schemeClr val="bg1"/>
                  </a:solidFill>
                </a:rPr>
                <a:t>1. Upload Image/Clip: </a:t>
              </a:r>
              <a:r>
                <a:rPr lang="en-US" sz="1400" dirty="0">
                  <a:solidFill>
                    <a:schemeClr val="bg1"/>
                  </a:solidFill>
                </a:rPr>
                <a:t>Upload snapshot or clip to a pre-defined path(SD, NAS or FTP) on occurrence of any suspicious event.</a:t>
              </a:r>
            </a:p>
            <a:p>
              <a:pPr>
                <a:defRPr/>
              </a:pPr>
              <a:r>
                <a:rPr lang="en-US" sz="1400" b="1" dirty="0">
                  <a:solidFill>
                    <a:schemeClr val="bg1"/>
                  </a:solidFill>
                </a:rPr>
                <a:t>2. Pre and Post alarm recording: </a:t>
              </a:r>
              <a:r>
                <a:rPr lang="en-US" sz="1400" dirty="0">
                  <a:solidFill>
                    <a:schemeClr val="bg1"/>
                  </a:solidFill>
                </a:rPr>
                <a:t>On the occurrence of any event like motion detection, Pre Alarm based recording from 0-30 seconds and Post Alarm based recordings from 10-300 seconds can be scheduled. </a:t>
              </a:r>
            </a:p>
            <a:p>
              <a:pPr>
                <a:defRPr/>
              </a:pPr>
              <a:r>
                <a:rPr lang="en-US" sz="1400" b="1" dirty="0">
                  <a:solidFill>
                    <a:schemeClr val="bg1"/>
                  </a:solidFill>
                </a:rPr>
                <a:t>3. Snapshot schedule: </a:t>
              </a:r>
              <a:r>
                <a:rPr lang="en-US" sz="1400" dirty="0">
                  <a:solidFill>
                    <a:schemeClr val="bg1"/>
                  </a:solidFill>
                </a:rPr>
                <a:t>Snapshots can be sent at a regular interval irrespective of events taking place to ensure proper functioning of system and processes</a:t>
              </a:r>
            </a:p>
            <a:p>
              <a:pPr>
                <a:defRPr/>
              </a:pPr>
              <a:r>
                <a:rPr lang="en-US" sz="1400" b="1" dirty="0">
                  <a:solidFill>
                    <a:schemeClr val="bg1"/>
                  </a:solidFill>
                </a:rPr>
                <a:t>4. Email with snapshot: </a:t>
              </a:r>
              <a:r>
                <a:rPr lang="en-US" sz="1400" dirty="0">
                  <a:solidFill>
                    <a:schemeClr val="bg1"/>
                  </a:solidFill>
                </a:rPr>
                <a:t>On detection of threat or fault in functioning of cameras, system will send email with snapshot</a:t>
              </a:r>
            </a:p>
            <a:p>
              <a:pPr>
                <a:defRPr/>
              </a:pPr>
              <a:r>
                <a:rPr lang="en-US" sz="1400" b="1" dirty="0">
                  <a:solidFill>
                    <a:schemeClr val="bg1"/>
                  </a:solidFill>
                </a:rPr>
                <a:t>5. SMS</a:t>
              </a:r>
              <a:r>
                <a:rPr lang="en-US" sz="1400" dirty="0">
                  <a:solidFill>
                    <a:schemeClr val="bg1"/>
                  </a:solidFill>
                </a:rPr>
                <a:t>: Sends SMS to the assigned number whenever a threat or event occurs. This does not require any SIM card</a:t>
              </a:r>
            </a:p>
          </p:txBody>
        </p:sp>
      </p:grpSp>
      <p:sp>
        <p:nvSpPr>
          <p:cNvPr id="35" name="Shape 162"/>
          <p:cNvSpPr txBox="1">
            <a:spLocks/>
          </p:cNvSpPr>
          <p:nvPr/>
        </p:nvSpPr>
        <p:spPr>
          <a:xfrm>
            <a:off x="457200" y="609600"/>
            <a:ext cx="6624320" cy="762000"/>
          </a:xfrm>
          <a:prstGeom prst="rect">
            <a:avLst/>
          </a:prstGeom>
          <a:noFill/>
          <a:ln>
            <a:noFill/>
          </a:ln>
        </p:spPr>
        <p:txBody>
          <a:bodyPr vert="horz" lIns="91425" tIns="45700" rIns="91425" bIns="45700" rtlCol="0"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ts val="0"/>
              </a:spcBef>
              <a:buClr>
                <a:schemeClr val="dk1"/>
              </a:buClr>
              <a:buSzPct val="25000"/>
              <a:buFont typeface="Calibri"/>
              <a:buNone/>
            </a:pPr>
            <a:r>
              <a:rPr lang="en-US" sz="2800" b="1" dirty="0">
                <a:solidFill>
                  <a:schemeClr val="dk1"/>
                </a:solidFill>
                <a:latin typeface="Calibri"/>
                <a:ea typeface="Calibri"/>
                <a:cs typeface="Calibri"/>
                <a:sym typeface="Calibri"/>
              </a:rPr>
              <a:t>ALERTS</a:t>
            </a:r>
          </a:p>
        </p:txBody>
      </p:sp>
      <p:pic>
        <p:nvPicPr>
          <p:cNvPr id="5" name="Picture 4"/>
          <p:cNvPicPr>
            <a:picLocks noChangeAspect="1"/>
          </p:cNvPicPr>
          <p:nvPr/>
        </p:nvPicPr>
        <p:blipFill>
          <a:blip r:embed="rId2"/>
          <a:stretch>
            <a:fillRect/>
          </a:stretch>
        </p:blipFill>
        <p:spPr>
          <a:xfrm>
            <a:off x="2917623" y="3962400"/>
            <a:ext cx="3322608" cy="2664183"/>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291707"/>
            <a:ext cx="1620982" cy="635785"/>
          </a:xfrm>
          <a:prstGeom prst="rect">
            <a:avLst/>
          </a:prstGeom>
        </p:spPr>
      </p:pic>
    </p:spTree>
    <p:extLst>
      <p:ext uri="{BB962C8B-B14F-4D97-AF65-F5344CB8AC3E}">
        <p14:creationId xmlns:p14="http://schemas.microsoft.com/office/powerpoint/2010/main" val="21653552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7239000" y="0"/>
            <a:ext cx="1676400" cy="990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4800"/>
            <a:ext cx="9144000" cy="7162800"/>
          </a:xfrm>
          <a:prstGeom prst="rect">
            <a:avLst/>
          </a:prstGeom>
        </p:spPr>
      </p:pic>
      <p:sp>
        <p:nvSpPr>
          <p:cNvPr id="11" name="Rectangle 10"/>
          <p:cNvSpPr/>
          <p:nvPr/>
        </p:nvSpPr>
        <p:spPr>
          <a:xfrm>
            <a:off x="0" y="4800600"/>
            <a:ext cx="7239000" cy="1447800"/>
          </a:xfrm>
          <a:prstGeom prst="rect">
            <a:avLst/>
          </a:prstGeom>
          <a:gradFill flip="none" rotWithShape="1">
            <a:gsLst>
              <a:gs pos="0">
                <a:srgbClr val="026F98">
                  <a:shade val="30000"/>
                  <a:satMod val="115000"/>
                </a:srgbClr>
              </a:gs>
              <a:gs pos="50000">
                <a:srgbClr val="026F98">
                  <a:shade val="67500"/>
                  <a:satMod val="115000"/>
                </a:srgbClr>
              </a:gs>
              <a:gs pos="100000">
                <a:srgbClr val="026F98">
                  <a:shade val="100000"/>
                  <a:satMod val="115000"/>
                </a:srgbClr>
              </a:gs>
            </a:gsLst>
            <a:path path="circle">
              <a:fillToRect l="50000" t="50000" r="50000" b="50000"/>
            </a:path>
            <a:tileRect/>
          </a:gradFill>
          <a:ln>
            <a:solidFill>
              <a:srgbClr val="026F98"/>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p>
        </p:txBody>
      </p:sp>
      <p:sp>
        <p:nvSpPr>
          <p:cNvPr id="12" name="Title 1"/>
          <p:cNvSpPr txBox="1">
            <a:spLocks/>
          </p:cNvSpPr>
          <p:nvPr/>
        </p:nvSpPr>
        <p:spPr>
          <a:xfrm>
            <a:off x="2667000" y="4962525"/>
            <a:ext cx="4572000" cy="1066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dirty="0">
                <a:solidFill>
                  <a:schemeClr val="bg1"/>
                </a:solidFill>
                <a:latin typeface="+mn-lt"/>
                <a:cs typeface="Times New Roman" panose="02020603050405020304" pitchFamily="18" charset="0"/>
              </a:rPr>
              <a:t>MATRIX SATATYA CAMERA</a:t>
            </a:r>
          </a:p>
          <a:p>
            <a:pPr algn="l"/>
            <a:r>
              <a:rPr lang="en-US" sz="2800" b="1" dirty="0">
                <a:solidFill>
                  <a:schemeClr val="bg1"/>
                </a:solidFill>
                <a:latin typeface="+mn-lt"/>
                <a:cs typeface="Times New Roman" panose="02020603050405020304" pitchFamily="18" charset="0"/>
              </a:rPr>
              <a:t>PERFORMANCE</a:t>
            </a:r>
          </a:p>
        </p:txBody>
      </p:sp>
      <p:sp>
        <p:nvSpPr>
          <p:cNvPr id="13" name="Rectangle 12"/>
          <p:cNvSpPr/>
          <p:nvPr/>
        </p:nvSpPr>
        <p:spPr>
          <a:xfrm>
            <a:off x="0" y="4800600"/>
            <a:ext cx="2514600" cy="14478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pic>
        <p:nvPicPr>
          <p:cNvPr id="14" name="Picture 1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4800" y="5174577"/>
            <a:ext cx="1785169" cy="699845"/>
          </a:xfrm>
          <a:prstGeom prst="rect">
            <a:avLst/>
          </a:prstGeom>
        </p:spPr>
      </p:pic>
    </p:spTree>
    <p:extLst>
      <p:ext uri="{BB962C8B-B14F-4D97-AF65-F5344CB8AC3E}">
        <p14:creationId xmlns:p14="http://schemas.microsoft.com/office/powerpoint/2010/main" val="6736036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162"/>
          <p:cNvSpPr txBox="1">
            <a:spLocks/>
          </p:cNvSpPr>
          <p:nvPr/>
        </p:nvSpPr>
        <p:spPr>
          <a:xfrm>
            <a:off x="457200" y="609600"/>
            <a:ext cx="6624320" cy="762000"/>
          </a:xfrm>
          <a:prstGeom prst="rect">
            <a:avLst/>
          </a:prstGeom>
          <a:noFill/>
          <a:ln>
            <a:noFill/>
          </a:ln>
        </p:spPr>
        <p:txBody>
          <a:bodyPr vert="horz" lIns="91425" tIns="45700" rIns="91425" bIns="45700" rtlCol="0"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ts val="0"/>
              </a:spcBef>
              <a:buClr>
                <a:schemeClr val="dk1"/>
              </a:buClr>
              <a:buSzPct val="25000"/>
              <a:buFont typeface="Calibri"/>
              <a:buNone/>
            </a:pPr>
            <a:r>
              <a:rPr lang="en-US" sz="2800" b="1" dirty="0">
                <a:solidFill>
                  <a:schemeClr val="dk1"/>
                </a:solidFill>
                <a:latin typeface="Calibri"/>
                <a:ea typeface="Calibri"/>
                <a:cs typeface="Calibri"/>
                <a:sym typeface="Calibri"/>
              </a:rPr>
              <a:t>CAMERA PERFORMANCE VIDEOS</a:t>
            </a:r>
          </a:p>
        </p:txBody>
      </p:sp>
      <p:sp>
        <p:nvSpPr>
          <p:cNvPr id="5" name="TextBox 4">
            <a:hlinkClick r:id="rId2"/>
          </p:cNvPr>
          <p:cNvSpPr txBox="1"/>
          <p:nvPr/>
        </p:nvSpPr>
        <p:spPr>
          <a:xfrm>
            <a:off x="1930120" y="3066595"/>
            <a:ext cx="2057400" cy="369332"/>
          </a:xfrm>
          <a:prstGeom prst="rect">
            <a:avLst/>
          </a:prstGeom>
          <a:noFill/>
        </p:spPr>
        <p:txBody>
          <a:bodyPr wrap="square" rtlCol="0">
            <a:spAutoFit/>
          </a:bodyPr>
          <a:lstStyle/>
          <a:p>
            <a:pPr algn="ctr"/>
            <a:r>
              <a:rPr lang="en-US" b="1" i="1" dirty="0"/>
              <a:t>Day Indoor</a:t>
            </a:r>
          </a:p>
        </p:txBody>
      </p:sp>
      <p:pic>
        <p:nvPicPr>
          <p:cNvPr id="17" name="Picture 16">
            <a:hlinkClick r:id="rId2"/>
          </p:cNvPr>
          <p:cNvPicPr preferRelativeResize="0">
            <a:picLocks/>
          </p:cNvPicPr>
          <p:nvPr/>
        </p:nvPicPr>
        <p:blipFill>
          <a:blip r:embed="rId3"/>
          <a:stretch>
            <a:fillRect/>
          </a:stretch>
        </p:blipFill>
        <p:spPr>
          <a:xfrm>
            <a:off x="2359888" y="1875659"/>
            <a:ext cx="1197864" cy="1197864"/>
          </a:xfrm>
          <a:prstGeom prst="roundRect">
            <a:avLst>
              <a:gd name="adj" fmla="val 4167"/>
            </a:avLst>
          </a:prstGeom>
          <a:solidFill>
            <a:srgbClr val="FFFFFF"/>
          </a:solidFill>
          <a:ln w="3175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6" name="TextBox 5">
            <a:hlinkClick r:id="rId4"/>
          </p:cNvPr>
          <p:cNvSpPr txBox="1"/>
          <p:nvPr/>
        </p:nvSpPr>
        <p:spPr>
          <a:xfrm>
            <a:off x="5156480" y="3094304"/>
            <a:ext cx="2057400" cy="369332"/>
          </a:xfrm>
          <a:prstGeom prst="rect">
            <a:avLst/>
          </a:prstGeom>
          <a:noFill/>
        </p:spPr>
        <p:txBody>
          <a:bodyPr wrap="square" rtlCol="0">
            <a:spAutoFit/>
          </a:bodyPr>
          <a:lstStyle/>
          <a:p>
            <a:pPr algn="ctr"/>
            <a:r>
              <a:rPr lang="en-US" b="1" i="1" dirty="0"/>
              <a:t>Night Indoor</a:t>
            </a:r>
          </a:p>
        </p:txBody>
      </p:sp>
      <p:pic>
        <p:nvPicPr>
          <p:cNvPr id="26" name="Picture 25">
            <a:hlinkClick r:id="rId4"/>
          </p:cNvPr>
          <p:cNvPicPr preferRelativeResize="0">
            <a:picLocks/>
          </p:cNvPicPr>
          <p:nvPr/>
        </p:nvPicPr>
        <p:blipFill>
          <a:blip r:embed="rId5"/>
          <a:stretch>
            <a:fillRect/>
          </a:stretch>
        </p:blipFill>
        <p:spPr>
          <a:xfrm>
            <a:off x="5586248" y="1903368"/>
            <a:ext cx="1197864" cy="1197864"/>
          </a:xfrm>
          <a:prstGeom prst="roundRect">
            <a:avLst>
              <a:gd name="adj" fmla="val 4167"/>
            </a:avLst>
          </a:prstGeom>
          <a:solidFill>
            <a:srgbClr val="FFFFFF"/>
          </a:solidFill>
          <a:ln w="3175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7" name="TextBox 6">
            <a:hlinkClick r:id="rId6"/>
          </p:cNvPr>
          <p:cNvSpPr txBox="1"/>
          <p:nvPr/>
        </p:nvSpPr>
        <p:spPr>
          <a:xfrm>
            <a:off x="1930120" y="4991066"/>
            <a:ext cx="2057400" cy="369332"/>
          </a:xfrm>
          <a:prstGeom prst="rect">
            <a:avLst/>
          </a:prstGeom>
          <a:noFill/>
        </p:spPr>
        <p:txBody>
          <a:bodyPr wrap="square" rtlCol="0">
            <a:spAutoFit/>
          </a:bodyPr>
          <a:lstStyle/>
          <a:p>
            <a:pPr algn="ctr"/>
            <a:r>
              <a:rPr lang="en-US" b="1" i="1" dirty="0"/>
              <a:t>Day Outdoor</a:t>
            </a:r>
          </a:p>
        </p:txBody>
      </p:sp>
      <p:pic>
        <p:nvPicPr>
          <p:cNvPr id="36" name="Picture 35">
            <a:hlinkClick r:id="rId6"/>
          </p:cNvPr>
          <p:cNvPicPr>
            <a:picLocks noChangeAspect="1"/>
          </p:cNvPicPr>
          <p:nvPr/>
        </p:nvPicPr>
        <p:blipFill>
          <a:blip r:embed="rId7"/>
          <a:stretch>
            <a:fillRect/>
          </a:stretch>
        </p:blipFill>
        <p:spPr>
          <a:xfrm>
            <a:off x="2361360" y="3789218"/>
            <a:ext cx="1194920" cy="1194920"/>
          </a:xfrm>
          <a:prstGeom prst="roundRect">
            <a:avLst>
              <a:gd name="adj" fmla="val 4167"/>
            </a:avLst>
          </a:prstGeom>
          <a:solidFill>
            <a:srgbClr val="FFFFFF"/>
          </a:solidFill>
          <a:ln w="3175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8" name="TextBox 7">
            <a:hlinkClick r:id="rId8"/>
          </p:cNvPr>
          <p:cNvSpPr txBox="1"/>
          <p:nvPr/>
        </p:nvSpPr>
        <p:spPr>
          <a:xfrm>
            <a:off x="5156480" y="5011848"/>
            <a:ext cx="2057400" cy="369332"/>
          </a:xfrm>
          <a:prstGeom prst="rect">
            <a:avLst/>
          </a:prstGeom>
          <a:noFill/>
        </p:spPr>
        <p:txBody>
          <a:bodyPr wrap="square" rtlCol="0">
            <a:spAutoFit/>
          </a:bodyPr>
          <a:lstStyle/>
          <a:p>
            <a:pPr algn="ctr"/>
            <a:r>
              <a:rPr lang="en-US" b="1" i="1" dirty="0"/>
              <a:t>Night Outdoor</a:t>
            </a:r>
          </a:p>
        </p:txBody>
      </p:sp>
      <p:pic>
        <p:nvPicPr>
          <p:cNvPr id="43" name="Picture 42">
            <a:hlinkClick r:id="rId8"/>
          </p:cNvPr>
          <p:cNvPicPr preferRelativeResize="0">
            <a:picLocks/>
          </p:cNvPicPr>
          <p:nvPr/>
        </p:nvPicPr>
        <p:blipFill>
          <a:blip r:embed="rId9"/>
          <a:stretch>
            <a:fillRect/>
          </a:stretch>
        </p:blipFill>
        <p:spPr>
          <a:xfrm>
            <a:off x="5586248" y="3810000"/>
            <a:ext cx="1197864" cy="1197864"/>
          </a:xfrm>
          <a:prstGeom prst="roundRect">
            <a:avLst>
              <a:gd name="adj" fmla="val 4167"/>
            </a:avLst>
          </a:prstGeom>
          <a:solidFill>
            <a:srgbClr val="FFFFFF"/>
          </a:solidFill>
          <a:ln w="3175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49" name="TextBox 48"/>
          <p:cNvSpPr txBox="1"/>
          <p:nvPr/>
        </p:nvSpPr>
        <p:spPr>
          <a:xfrm>
            <a:off x="3987520" y="6341477"/>
            <a:ext cx="5156480" cy="338554"/>
          </a:xfrm>
          <a:prstGeom prst="rect">
            <a:avLst/>
          </a:prstGeom>
          <a:noFill/>
        </p:spPr>
        <p:txBody>
          <a:bodyPr wrap="square" rtlCol="0">
            <a:spAutoFit/>
          </a:bodyPr>
          <a:lstStyle/>
          <a:p>
            <a:r>
              <a:rPr lang="en-US" sz="1600" b="1" i="1" dirty="0">
                <a:solidFill>
                  <a:srgbClr val="FF0000"/>
                </a:solidFill>
              </a:rPr>
              <a:t>NOTE: Double click on the Image to view respective video </a:t>
            </a:r>
          </a:p>
        </p:txBody>
      </p:sp>
    </p:spTree>
    <p:extLst>
      <p:ext uri="{BB962C8B-B14F-4D97-AF65-F5344CB8AC3E}">
        <p14:creationId xmlns:p14="http://schemas.microsoft.com/office/powerpoint/2010/main" val="18006265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shadeToTitle="1">
        <a:blipFill dpi="0" rotWithShape="1">
          <a:blip r:embed="rId2">
            <a:alphaModFix amt="40000"/>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67744" y="2667000"/>
            <a:ext cx="7239000" cy="1676400"/>
          </a:xfrm>
          <a:prstGeom prst="rect">
            <a:avLst/>
          </a:prstGeom>
          <a:gradFill flip="none" rotWithShape="1">
            <a:gsLst>
              <a:gs pos="0">
                <a:srgbClr val="026F98">
                  <a:shade val="30000"/>
                  <a:satMod val="115000"/>
                </a:srgbClr>
              </a:gs>
              <a:gs pos="50000">
                <a:srgbClr val="026F98">
                  <a:shade val="67500"/>
                  <a:satMod val="115000"/>
                </a:srgbClr>
              </a:gs>
              <a:gs pos="100000">
                <a:srgbClr val="026F98">
                  <a:shade val="100000"/>
                  <a:satMod val="115000"/>
                </a:srgbClr>
              </a:gs>
            </a:gsLst>
            <a:path path="circle">
              <a:fillToRect l="50000" t="50000" r="50000" b="50000"/>
            </a:path>
            <a:tileRect/>
          </a:gra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a:p>
        </p:txBody>
      </p:sp>
      <p:sp>
        <p:nvSpPr>
          <p:cNvPr id="9" name="Title 1"/>
          <p:cNvSpPr txBox="1">
            <a:spLocks/>
          </p:cNvSpPr>
          <p:nvPr/>
        </p:nvSpPr>
        <p:spPr>
          <a:xfrm>
            <a:off x="2569254" y="2971800"/>
            <a:ext cx="4876800" cy="1066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dirty="0">
                <a:solidFill>
                  <a:schemeClr val="bg1"/>
                </a:solidFill>
                <a:latin typeface="+mn-lt"/>
                <a:cs typeface="Times New Roman" panose="02020603050405020304" pitchFamily="18" charset="0"/>
              </a:rPr>
              <a:t>MATRIX SATATYA </a:t>
            </a:r>
          </a:p>
          <a:p>
            <a:pPr algn="l"/>
            <a:r>
              <a:rPr lang="en-US" sz="2800" b="1" dirty="0">
                <a:solidFill>
                  <a:schemeClr val="bg1"/>
                </a:solidFill>
                <a:latin typeface="+mn-lt"/>
                <a:cs typeface="Times New Roman" panose="02020603050405020304" pitchFamily="18" charset="0"/>
              </a:rPr>
              <a:t>TECHNICAL SPECIFICATIONS</a:t>
            </a:r>
            <a:endParaRPr lang="en-US" sz="2800" b="1" dirty="0">
              <a:latin typeface="+mn-lt"/>
              <a:cs typeface="Times New Roman" panose="02020603050405020304" pitchFamily="18" charset="0"/>
            </a:endParaRPr>
          </a:p>
        </p:txBody>
      </p:sp>
      <p:sp>
        <p:nvSpPr>
          <p:cNvPr id="10" name="Rectangle 9"/>
          <p:cNvSpPr/>
          <p:nvPr/>
        </p:nvSpPr>
        <p:spPr>
          <a:xfrm rot="5400000">
            <a:off x="1650783" y="3468052"/>
            <a:ext cx="1095377" cy="45719"/>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1" name="Rectangle 10"/>
          <p:cNvSpPr/>
          <p:nvPr/>
        </p:nvSpPr>
        <p:spPr>
          <a:xfrm>
            <a:off x="33872" y="2667000"/>
            <a:ext cx="2514600" cy="16764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pic>
        <p:nvPicPr>
          <p:cNvPr id="12" name="Picture 1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8672" y="3124200"/>
            <a:ext cx="1836940" cy="720141"/>
          </a:xfrm>
          <a:prstGeom prst="rect">
            <a:avLst/>
          </a:prstGeom>
        </p:spPr>
      </p:pic>
    </p:spTree>
    <p:extLst>
      <p:ext uri="{BB962C8B-B14F-4D97-AF65-F5344CB8AC3E}">
        <p14:creationId xmlns:p14="http://schemas.microsoft.com/office/powerpoint/2010/main" val="22750081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637049519"/>
              </p:ext>
            </p:extLst>
          </p:nvPr>
        </p:nvGraphicFramePr>
        <p:xfrm>
          <a:off x="304800" y="762000"/>
          <a:ext cx="8534402" cy="5845833"/>
        </p:xfrm>
        <a:graphic>
          <a:graphicData uri="http://schemas.openxmlformats.org/drawingml/2006/table">
            <a:tbl>
              <a:tblPr>
                <a:tableStyleId>{5C22544A-7EE6-4342-B048-85BDC9FD1C3A}</a:tableStyleId>
              </a:tblPr>
              <a:tblGrid>
                <a:gridCol w="1905000">
                  <a:extLst>
                    <a:ext uri="{9D8B030D-6E8A-4147-A177-3AD203B41FA5}">
                      <a16:colId xmlns:a16="http://schemas.microsoft.com/office/drawing/2014/main" val="1502694788"/>
                    </a:ext>
                  </a:extLst>
                </a:gridCol>
                <a:gridCol w="2015446">
                  <a:extLst>
                    <a:ext uri="{9D8B030D-6E8A-4147-A177-3AD203B41FA5}">
                      <a16:colId xmlns:a16="http://schemas.microsoft.com/office/drawing/2014/main" val="2494870631"/>
                    </a:ext>
                  </a:extLst>
                </a:gridCol>
                <a:gridCol w="2311696">
                  <a:extLst>
                    <a:ext uri="{9D8B030D-6E8A-4147-A177-3AD203B41FA5}">
                      <a16:colId xmlns:a16="http://schemas.microsoft.com/office/drawing/2014/main" val="247685299"/>
                    </a:ext>
                  </a:extLst>
                </a:gridCol>
                <a:gridCol w="2302260">
                  <a:extLst>
                    <a:ext uri="{9D8B030D-6E8A-4147-A177-3AD203B41FA5}">
                      <a16:colId xmlns:a16="http://schemas.microsoft.com/office/drawing/2014/main" val="95188996"/>
                    </a:ext>
                  </a:extLst>
                </a:gridCol>
              </a:tblGrid>
              <a:tr h="304800">
                <a:tc rowSpan="2">
                  <a:txBody>
                    <a:bodyPr/>
                    <a:lstStyle/>
                    <a:p>
                      <a:pPr algn="l" fontAlgn="ctr"/>
                      <a:endParaRPr lang="en-US" sz="1400" b="1" i="0" u="none" strike="noStrike" dirty="0">
                        <a:solidFill>
                          <a:schemeClr val="bg1"/>
                        </a:solidFill>
                        <a:effectLst/>
                        <a:latin typeface="Calibri" panose="020F0502020204030204" pitchFamily="34" charset="0"/>
                      </a:endParaRPr>
                    </a:p>
                  </a:txBody>
                  <a:tcPr marL="6828" marR="6828" marT="6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ctr" fontAlgn="t"/>
                      <a:r>
                        <a:rPr lang="en-US" sz="1400" b="1" u="none" strike="noStrike" dirty="0">
                          <a:solidFill>
                            <a:schemeClr val="bg1"/>
                          </a:solidFill>
                          <a:effectLst/>
                        </a:rPr>
                        <a:t>SATATYA CIBR20FL36CW-S </a:t>
                      </a:r>
                      <a:endParaRPr lang="en-US" sz="1400" b="1" i="0" u="none" strike="noStrike" dirty="0">
                        <a:solidFill>
                          <a:schemeClr val="bg1"/>
                        </a:solidFill>
                        <a:effectLst/>
                        <a:latin typeface="Calibri" panose="020F0502020204030204" pitchFamily="34" charset="0"/>
                      </a:endParaRPr>
                    </a:p>
                  </a:txBody>
                  <a:tcPr marL="6828" marR="6828" marT="6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026F98">
                            <a:shade val="30000"/>
                            <a:satMod val="115000"/>
                          </a:srgbClr>
                        </a:gs>
                        <a:gs pos="50000">
                          <a:srgbClr val="026F98">
                            <a:shade val="67500"/>
                            <a:satMod val="115000"/>
                          </a:srgbClr>
                        </a:gs>
                        <a:gs pos="100000">
                          <a:srgbClr val="026F98">
                            <a:shade val="100000"/>
                            <a:satMod val="115000"/>
                          </a:srgbClr>
                        </a:gs>
                      </a:gsLst>
                      <a:path path="circle">
                        <a:fillToRect l="50000" t="50000" r="50000" b="50000"/>
                      </a:path>
                      <a:tileRect/>
                    </a:gradFill>
                  </a:tcPr>
                </a:tc>
                <a:tc>
                  <a:txBody>
                    <a:bodyPr/>
                    <a:lstStyle/>
                    <a:p>
                      <a:pPr algn="ctr" fontAlgn="ctr"/>
                      <a:r>
                        <a:rPr lang="en-US" sz="1400" b="1" u="none" strike="noStrike" dirty="0">
                          <a:solidFill>
                            <a:schemeClr val="bg1"/>
                          </a:solidFill>
                          <a:effectLst/>
                        </a:rPr>
                        <a:t>SATATYA CIBR20FL60CW-S </a:t>
                      </a:r>
                      <a:endParaRPr lang="en-US" sz="1400" b="1" i="0" u="none" strike="noStrike" dirty="0">
                        <a:solidFill>
                          <a:schemeClr val="bg1"/>
                        </a:solidFill>
                        <a:effectLst/>
                        <a:latin typeface="Calibri" panose="020F0502020204030204" pitchFamily="34" charset="0"/>
                      </a:endParaRPr>
                    </a:p>
                  </a:txBody>
                  <a:tcPr marL="6828" marR="6828" marT="6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026F98">
                            <a:shade val="30000"/>
                            <a:satMod val="115000"/>
                          </a:srgbClr>
                        </a:gs>
                        <a:gs pos="50000">
                          <a:srgbClr val="026F98">
                            <a:shade val="67500"/>
                            <a:satMod val="115000"/>
                          </a:srgbClr>
                        </a:gs>
                        <a:gs pos="100000">
                          <a:srgbClr val="026F98">
                            <a:shade val="100000"/>
                            <a:satMod val="115000"/>
                          </a:srgbClr>
                        </a:gs>
                      </a:gsLst>
                      <a:path path="circle">
                        <a:fillToRect l="50000" t="50000" r="50000" b="50000"/>
                      </a:path>
                      <a:tileRect/>
                    </a:gradFill>
                  </a:tcPr>
                </a:tc>
                <a:tc>
                  <a:txBody>
                    <a:bodyPr/>
                    <a:lstStyle/>
                    <a:p>
                      <a:pPr algn="ctr" fontAlgn="ctr"/>
                      <a:r>
                        <a:rPr lang="en-US" sz="1400" b="1" u="none" strike="noStrike" dirty="0">
                          <a:solidFill>
                            <a:schemeClr val="bg1"/>
                          </a:solidFill>
                          <a:effectLst/>
                        </a:rPr>
                        <a:t>SATATYA CIBR20VL12CW-S</a:t>
                      </a:r>
                      <a:endParaRPr lang="en-US" sz="1400" b="1" i="0" u="none" strike="noStrike" dirty="0">
                        <a:solidFill>
                          <a:schemeClr val="bg1"/>
                        </a:solidFill>
                        <a:effectLst/>
                        <a:latin typeface="Calibri" panose="020F0502020204030204" pitchFamily="34" charset="0"/>
                      </a:endParaRPr>
                    </a:p>
                  </a:txBody>
                  <a:tcPr marL="6828" marR="6828" marT="6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026F98">
                            <a:shade val="30000"/>
                            <a:satMod val="115000"/>
                          </a:srgbClr>
                        </a:gs>
                        <a:gs pos="50000">
                          <a:srgbClr val="026F98">
                            <a:shade val="67500"/>
                            <a:satMod val="115000"/>
                          </a:srgbClr>
                        </a:gs>
                        <a:gs pos="100000">
                          <a:srgbClr val="026F98">
                            <a:shade val="100000"/>
                            <a:satMod val="115000"/>
                          </a:srgbClr>
                        </a:gs>
                      </a:gsLst>
                      <a:path path="circle">
                        <a:fillToRect l="50000" t="50000" r="50000" b="50000"/>
                      </a:path>
                      <a:tileRect/>
                    </a:gradFill>
                  </a:tcPr>
                </a:tc>
                <a:extLst>
                  <a:ext uri="{0D108BD9-81ED-4DB2-BD59-A6C34878D82A}">
                    <a16:rowId xmlns:a16="http://schemas.microsoft.com/office/drawing/2014/main" val="1461154634"/>
                  </a:ext>
                </a:extLst>
              </a:tr>
              <a:tr h="289577">
                <a:tc vMerge="1">
                  <a:txBody>
                    <a:bodyPr/>
                    <a:lstStyle/>
                    <a:p>
                      <a:pPr algn="ctr" fontAlgn="ctr"/>
                      <a:endParaRPr lang="en-US" sz="1400" b="1" i="0" u="none" strike="noStrike" dirty="0">
                        <a:solidFill>
                          <a:schemeClr val="bg1"/>
                        </a:solidFill>
                        <a:effectLst/>
                        <a:latin typeface="Calibri" panose="020F0502020204030204" pitchFamily="34" charset="0"/>
                      </a:endParaRPr>
                    </a:p>
                  </a:txBody>
                  <a:tcPr marL="6828" marR="6828" marT="6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gradFill flip="none" rotWithShape="1">
                      <a:gsLst>
                        <a:gs pos="0">
                          <a:srgbClr val="026F98">
                            <a:shade val="30000"/>
                            <a:satMod val="115000"/>
                          </a:srgbClr>
                        </a:gs>
                        <a:gs pos="50000">
                          <a:srgbClr val="026F98">
                            <a:shade val="67500"/>
                            <a:satMod val="115000"/>
                          </a:srgbClr>
                        </a:gs>
                        <a:gs pos="100000">
                          <a:srgbClr val="026F98">
                            <a:shade val="100000"/>
                            <a:satMod val="115000"/>
                          </a:srgbClr>
                        </a:gs>
                      </a:gsLst>
                      <a:path path="circle">
                        <a:fillToRect l="50000" t="50000" r="50000" b="50000"/>
                      </a:path>
                      <a:tileRect/>
                    </a:gradFill>
                  </a:tcPr>
                </a:tc>
                <a:tc gridSpan="3">
                  <a:txBody>
                    <a:bodyPr/>
                    <a:lstStyle/>
                    <a:p>
                      <a:pPr marL="0" algn="ctr" defTabSz="914400" rtl="0" eaLnBrk="1" fontAlgn="ctr" latinLnBrk="0" hangingPunct="1"/>
                      <a:r>
                        <a:rPr lang="en-US" sz="1400" b="1" u="none" strike="noStrike" kern="1200" dirty="0">
                          <a:solidFill>
                            <a:schemeClr val="bg1"/>
                          </a:solidFill>
                          <a:effectLst/>
                          <a:latin typeface="+mn-lt"/>
                          <a:ea typeface="+mn-ea"/>
                          <a:cs typeface="+mn-cs"/>
                        </a:rPr>
                        <a:t>Sensor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026F98">
                            <a:shade val="30000"/>
                            <a:satMod val="115000"/>
                          </a:srgbClr>
                        </a:gs>
                        <a:gs pos="50000">
                          <a:srgbClr val="026F98">
                            <a:shade val="67500"/>
                            <a:satMod val="115000"/>
                          </a:srgbClr>
                        </a:gs>
                        <a:gs pos="100000">
                          <a:srgbClr val="026F98">
                            <a:shade val="100000"/>
                            <a:satMod val="115000"/>
                          </a:srgbClr>
                        </a:gs>
                      </a:gsLst>
                      <a:path path="circle">
                        <a:fillToRect l="50000" t="50000" r="50000" b="50000"/>
                      </a:path>
                      <a:tileRect/>
                    </a:gra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43733952"/>
                  </a:ext>
                </a:extLst>
              </a:tr>
              <a:tr h="1318146">
                <a:tc>
                  <a:txBody>
                    <a:bodyPr/>
                    <a:lstStyle/>
                    <a:p>
                      <a:pPr algn="l" fontAlgn="ctr"/>
                      <a:r>
                        <a:rPr lang="en-US" sz="1400" u="none" strike="noStrike" dirty="0">
                          <a:solidFill>
                            <a:schemeClr val="bg1"/>
                          </a:solidFill>
                          <a:effectLst/>
                        </a:rPr>
                        <a:t>Sensor Type and Size</a:t>
                      </a:r>
                      <a:endParaRPr lang="en-US" sz="1400" b="0" i="0" u="none" strike="noStrike" dirty="0">
                        <a:solidFill>
                          <a:schemeClr val="bg1"/>
                        </a:solidFill>
                        <a:effectLst/>
                        <a:latin typeface="Calibri" panose="020F0502020204030204" pitchFamily="34" charset="0"/>
                      </a:endParaRPr>
                    </a:p>
                  </a:txBody>
                  <a:tcPr marL="6828" marR="6828" marT="6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gradFill flip="none" rotWithShape="1">
                      <a:gsLst>
                        <a:gs pos="0">
                          <a:srgbClr val="575757">
                            <a:shade val="30000"/>
                            <a:satMod val="115000"/>
                          </a:srgbClr>
                        </a:gs>
                        <a:gs pos="50000">
                          <a:srgbClr val="575757">
                            <a:shade val="67500"/>
                            <a:satMod val="115000"/>
                          </a:srgbClr>
                        </a:gs>
                        <a:gs pos="100000">
                          <a:srgbClr val="575757">
                            <a:shade val="100000"/>
                            <a:satMod val="115000"/>
                          </a:srgbClr>
                        </a:gs>
                      </a:gsLst>
                      <a:lin ang="2700000" scaled="1"/>
                      <a:tileRect/>
                    </a:gradFill>
                  </a:tcPr>
                </a:tc>
                <a:tc gridSpan="3">
                  <a:txBody>
                    <a:bodyPr/>
                    <a:lstStyle/>
                    <a:p>
                      <a:pPr algn="ctr" fontAlgn="ctr"/>
                      <a:r>
                        <a:rPr lang="en-US" sz="1400" u="none" strike="noStrike" dirty="0">
                          <a:solidFill>
                            <a:schemeClr val="tx1"/>
                          </a:solidFill>
                          <a:effectLst/>
                        </a:rPr>
                        <a:t>SONY - CMOS 2MP Active </a:t>
                      </a:r>
                    </a:p>
                    <a:p>
                      <a:pPr algn="ctr" fontAlgn="ctr"/>
                      <a:r>
                        <a:rPr lang="en-US" sz="1400" u="none" strike="noStrike" dirty="0">
                          <a:solidFill>
                            <a:schemeClr val="tx1"/>
                          </a:solidFill>
                          <a:effectLst/>
                        </a:rPr>
                        <a:t>Pixel Progressive Scan, </a:t>
                      </a:r>
                    </a:p>
                    <a:p>
                      <a:pPr algn="ctr" fontAlgn="ctr"/>
                      <a:r>
                        <a:rPr lang="en-US" sz="1400" u="none" strike="noStrike" dirty="0">
                          <a:solidFill>
                            <a:schemeClr val="tx1"/>
                          </a:solidFill>
                          <a:effectLst/>
                        </a:rPr>
                        <a:t>Back Illuminated Image sensor(</a:t>
                      </a:r>
                      <a:r>
                        <a:rPr lang="en-US" sz="1400" b="1" u="none" strike="noStrike" dirty="0" err="1">
                          <a:solidFill>
                            <a:schemeClr val="tx1"/>
                          </a:solidFill>
                          <a:effectLst/>
                        </a:rPr>
                        <a:t>Exmor</a:t>
                      </a:r>
                      <a:r>
                        <a:rPr lang="en-US" sz="1400" b="1" u="none" strike="noStrike" dirty="0">
                          <a:solidFill>
                            <a:schemeClr val="tx1"/>
                          </a:solidFill>
                          <a:effectLst/>
                        </a:rPr>
                        <a:t> Technology - STARVIS Series</a:t>
                      </a:r>
                      <a:r>
                        <a:rPr lang="en-US" sz="1400" u="none" strike="noStrike" dirty="0">
                          <a:solidFill>
                            <a:schemeClr val="tx1"/>
                          </a:solidFill>
                          <a:effectLst/>
                        </a:rPr>
                        <a:t>)</a:t>
                      </a:r>
                      <a:br>
                        <a:rPr lang="en-US" sz="1400" u="none" strike="noStrike" dirty="0">
                          <a:solidFill>
                            <a:schemeClr val="tx1"/>
                          </a:solidFill>
                          <a:effectLst/>
                        </a:rPr>
                      </a:br>
                      <a:r>
                        <a:rPr lang="en-US" sz="1400" b="1" u="none" strike="noStrike" dirty="0">
                          <a:solidFill>
                            <a:schemeClr val="tx1"/>
                          </a:solidFill>
                          <a:effectLst/>
                        </a:rPr>
                        <a:t>Size:</a:t>
                      </a:r>
                      <a:r>
                        <a:rPr lang="en-US" sz="1400" u="none" strike="noStrike" dirty="0">
                          <a:solidFill>
                            <a:schemeClr val="tx1"/>
                          </a:solidFill>
                          <a:effectLst/>
                        </a:rPr>
                        <a:t> 1/2.8"</a:t>
                      </a:r>
                      <a:endParaRPr lang="en-US" sz="1400" b="0" i="0" u="none" strike="noStrike" dirty="0">
                        <a:solidFill>
                          <a:schemeClr val="tx1"/>
                        </a:solidFill>
                        <a:effectLst/>
                        <a:latin typeface="Calibri" panose="020F0502020204030204" pitchFamily="34" charset="0"/>
                      </a:endParaRPr>
                    </a:p>
                  </a:txBody>
                  <a:tcPr marL="6828" marR="6828" marT="6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fontAlgn="ctr"/>
                      <a:endParaRPr lang="en-US" sz="1400" b="0" i="0" u="none" strike="noStrike" dirty="0">
                        <a:solidFill>
                          <a:schemeClr val="tx1"/>
                        </a:solidFill>
                        <a:effectLst/>
                        <a:latin typeface="Calibri" panose="020F0502020204030204" pitchFamily="34" charset="0"/>
                      </a:endParaRPr>
                    </a:p>
                  </a:txBody>
                  <a:tcPr marL="6828" marR="6828" marT="6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fontAlgn="ctr"/>
                      <a:endParaRPr lang="en-US" sz="1400" b="0" i="0" u="none" strike="noStrike" dirty="0">
                        <a:solidFill>
                          <a:schemeClr val="tx1"/>
                        </a:solidFill>
                        <a:effectLst/>
                        <a:latin typeface="Calibri" panose="020F0502020204030204" pitchFamily="34" charset="0"/>
                      </a:endParaRPr>
                    </a:p>
                  </a:txBody>
                  <a:tcPr marL="6828" marR="6828" marT="6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11779841"/>
                  </a:ext>
                </a:extLst>
              </a:tr>
              <a:tr h="225519">
                <a:tc>
                  <a:txBody>
                    <a:bodyPr/>
                    <a:lstStyle/>
                    <a:p>
                      <a:pPr algn="l" fontAlgn="ctr"/>
                      <a:r>
                        <a:rPr lang="en-US" sz="1400" u="none" strike="noStrike">
                          <a:solidFill>
                            <a:schemeClr val="bg1"/>
                          </a:solidFill>
                          <a:effectLst/>
                        </a:rPr>
                        <a:t>Spectral Response</a:t>
                      </a:r>
                      <a:endParaRPr lang="en-US" sz="1400" b="0" i="0" u="none" strike="noStrike">
                        <a:solidFill>
                          <a:schemeClr val="bg1"/>
                        </a:solidFill>
                        <a:effectLst/>
                        <a:latin typeface="Calibri" panose="020F0502020204030204" pitchFamily="34" charset="0"/>
                      </a:endParaRPr>
                    </a:p>
                  </a:txBody>
                  <a:tcPr marL="6828" marR="6828" marT="6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gradFill flip="none" rotWithShape="1">
                      <a:gsLst>
                        <a:gs pos="0">
                          <a:srgbClr val="575757">
                            <a:shade val="30000"/>
                            <a:satMod val="115000"/>
                          </a:srgbClr>
                        </a:gs>
                        <a:gs pos="50000">
                          <a:srgbClr val="575757">
                            <a:shade val="67500"/>
                            <a:satMod val="115000"/>
                          </a:srgbClr>
                        </a:gs>
                        <a:gs pos="100000">
                          <a:srgbClr val="575757">
                            <a:shade val="100000"/>
                            <a:satMod val="115000"/>
                          </a:srgbClr>
                        </a:gs>
                      </a:gsLst>
                      <a:lin ang="2700000" scaled="1"/>
                      <a:tileRect/>
                    </a:gradFill>
                  </a:tcPr>
                </a:tc>
                <a:tc gridSpan="3">
                  <a:txBody>
                    <a:bodyPr/>
                    <a:lstStyle/>
                    <a:p>
                      <a:pPr algn="ctr" fontAlgn="ctr"/>
                      <a:r>
                        <a:rPr lang="en-US" sz="1400" u="none" strike="noStrike" dirty="0">
                          <a:solidFill>
                            <a:schemeClr val="tx1"/>
                          </a:solidFill>
                          <a:effectLst/>
                        </a:rPr>
                        <a:t>300nm - 1000nm</a:t>
                      </a:r>
                      <a:endParaRPr lang="en-US" sz="1400" b="0" i="0" u="none" strike="noStrike" dirty="0">
                        <a:solidFill>
                          <a:schemeClr val="tx1"/>
                        </a:solidFill>
                        <a:effectLst/>
                        <a:latin typeface="Calibri" panose="020F0502020204030204" pitchFamily="34" charset="0"/>
                      </a:endParaRPr>
                    </a:p>
                  </a:txBody>
                  <a:tcPr marL="6828" marR="6828" marT="6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fontAlgn="ctr"/>
                      <a:endParaRPr lang="en-US" sz="1400" b="0" i="0" u="none" strike="noStrike" dirty="0">
                        <a:solidFill>
                          <a:schemeClr val="tx1"/>
                        </a:solidFill>
                        <a:effectLst/>
                        <a:latin typeface="Calibri" panose="020F0502020204030204" pitchFamily="34" charset="0"/>
                      </a:endParaRPr>
                    </a:p>
                  </a:txBody>
                  <a:tcPr marL="6828" marR="6828" marT="6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fontAlgn="ctr"/>
                      <a:endParaRPr lang="en-US" sz="1400" b="0" i="0" u="none" strike="noStrike" dirty="0">
                        <a:solidFill>
                          <a:schemeClr val="tx1"/>
                        </a:solidFill>
                        <a:effectLst/>
                        <a:latin typeface="Calibri" panose="020F0502020204030204" pitchFamily="34" charset="0"/>
                      </a:endParaRPr>
                    </a:p>
                  </a:txBody>
                  <a:tcPr marL="6828" marR="6828" marT="6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33651645"/>
                  </a:ext>
                </a:extLst>
              </a:tr>
              <a:tr h="444044">
                <a:tc>
                  <a:txBody>
                    <a:bodyPr/>
                    <a:lstStyle/>
                    <a:p>
                      <a:pPr algn="l" fontAlgn="ctr"/>
                      <a:r>
                        <a:rPr lang="en-US" sz="1400" u="none" strike="noStrike" dirty="0">
                          <a:solidFill>
                            <a:schemeClr val="bg1"/>
                          </a:solidFill>
                          <a:effectLst/>
                        </a:rPr>
                        <a:t>Minimum Illumination(B/W)</a:t>
                      </a:r>
                      <a:endParaRPr lang="en-US" sz="1400" b="0" i="0" u="none" strike="noStrike" dirty="0">
                        <a:solidFill>
                          <a:schemeClr val="bg1"/>
                        </a:solidFill>
                        <a:effectLst/>
                        <a:latin typeface="Calibri" panose="020F0502020204030204" pitchFamily="34" charset="0"/>
                      </a:endParaRPr>
                    </a:p>
                  </a:txBody>
                  <a:tcPr marL="6828" marR="6828" marT="6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gradFill flip="none" rotWithShape="1">
                      <a:gsLst>
                        <a:gs pos="0">
                          <a:srgbClr val="575757">
                            <a:shade val="30000"/>
                            <a:satMod val="115000"/>
                          </a:srgbClr>
                        </a:gs>
                        <a:gs pos="50000">
                          <a:srgbClr val="575757">
                            <a:shade val="67500"/>
                            <a:satMod val="115000"/>
                          </a:srgbClr>
                        </a:gs>
                        <a:gs pos="100000">
                          <a:srgbClr val="575757">
                            <a:shade val="100000"/>
                            <a:satMod val="115000"/>
                          </a:srgbClr>
                        </a:gs>
                      </a:gsLst>
                      <a:lin ang="2700000" scaled="1"/>
                      <a:tileRect/>
                    </a:gradFill>
                  </a:tcPr>
                </a:tc>
                <a:tc gridSpan="3">
                  <a:txBody>
                    <a:bodyPr/>
                    <a:lstStyle/>
                    <a:p>
                      <a:pPr algn="ctr" fontAlgn="ctr"/>
                      <a:r>
                        <a:rPr lang="en-US" sz="1400" u="none" strike="noStrike" dirty="0">
                          <a:solidFill>
                            <a:schemeClr val="tx1"/>
                          </a:solidFill>
                          <a:effectLst/>
                        </a:rPr>
                        <a:t>0 Lux with IR LED On</a:t>
                      </a:r>
                      <a:endParaRPr lang="en-US" sz="1400" b="0" i="0" u="none" strike="noStrike" dirty="0">
                        <a:solidFill>
                          <a:schemeClr val="tx1"/>
                        </a:solidFill>
                        <a:effectLst/>
                        <a:latin typeface="Calibri" panose="020F0502020204030204" pitchFamily="34" charset="0"/>
                      </a:endParaRPr>
                    </a:p>
                  </a:txBody>
                  <a:tcPr marL="6828" marR="6828" marT="6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fontAlgn="ctr"/>
                      <a:endParaRPr lang="en-US" sz="1400" b="0" i="0" u="none" strike="noStrike" dirty="0">
                        <a:solidFill>
                          <a:schemeClr val="tx1"/>
                        </a:solidFill>
                        <a:effectLst/>
                        <a:latin typeface="Calibri" panose="020F0502020204030204" pitchFamily="34" charset="0"/>
                      </a:endParaRPr>
                    </a:p>
                  </a:txBody>
                  <a:tcPr marL="6828" marR="6828" marT="6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fontAlgn="ctr"/>
                      <a:endParaRPr lang="en-US" sz="1400" b="0" i="0" u="none" strike="noStrike" dirty="0">
                        <a:solidFill>
                          <a:schemeClr val="tx1"/>
                        </a:solidFill>
                        <a:effectLst/>
                        <a:latin typeface="Calibri" panose="020F0502020204030204" pitchFamily="34" charset="0"/>
                      </a:endParaRPr>
                    </a:p>
                  </a:txBody>
                  <a:tcPr marL="6828" marR="6828" marT="6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47639321"/>
                  </a:ext>
                </a:extLst>
              </a:tr>
              <a:tr h="225519">
                <a:tc gridSpan="4">
                  <a:txBody>
                    <a:bodyPr/>
                    <a:lstStyle/>
                    <a:p>
                      <a:pPr marL="0" algn="ctr" defTabSz="914400" rtl="0" eaLnBrk="1" fontAlgn="ctr" latinLnBrk="0" hangingPunct="1"/>
                      <a:r>
                        <a:rPr lang="en-US" sz="1400" b="1" u="none" strike="noStrike" kern="1200" dirty="0">
                          <a:solidFill>
                            <a:schemeClr val="bg1"/>
                          </a:solidFill>
                          <a:effectLst/>
                          <a:latin typeface="+mn-lt"/>
                          <a:ea typeface="+mn-ea"/>
                          <a:cs typeface="+mn-cs"/>
                        </a:rPr>
                        <a:t>                                     Lens</a:t>
                      </a:r>
                    </a:p>
                  </a:txBody>
                  <a:tcPr marL="6828" marR="6828" marT="6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gradFill flip="none" rotWithShape="1">
                      <a:gsLst>
                        <a:gs pos="0">
                          <a:srgbClr val="026F98">
                            <a:shade val="30000"/>
                            <a:satMod val="115000"/>
                          </a:srgbClr>
                        </a:gs>
                        <a:gs pos="50000">
                          <a:srgbClr val="026F98">
                            <a:shade val="67500"/>
                            <a:satMod val="115000"/>
                          </a:srgbClr>
                        </a:gs>
                        <a:gs pos="100000">
                          <a:srgbClr val="026F98">
                            <a:shade val="100000"/>
                            <a:satMod val="115000"/>
                          </a:srgbClr>
                        </a:gs>
                      </a:gsLst>
                      <a:path path="circle">
                        <a:fillToRect l="50000" t="50000" r="50000" b="50000"/>
                      </a:path>
                      <a:tileRect/>
                    </a:gra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08348273"/>
                  </a:ext>
                </a:extLst>
              </a:tr>
              <a:tr h="225519">
                <a:tc>
                  <a:txBody>
                    <a:bodyPr/>
                    <a:lstStyle/>
                    <a:p>
                      <a:pPr algn="l" fontAlgn="ctr"/>
                      <a:r>
                        <a:rPr lang="en-US" sz="1400" u="none" strike="noStrike" dirty="0">
                          <a:solidFill>
                            <a:schemeClr val="bg1"/>
                          </a:solidFill>
                          <a:effectLst/>
                        </a:rPr>
                        <a:t>Lens Type</a:t>
                      </a:r>
                      <a:endParaRPr lang="en-US" sz="1400" b="0" i="0" u="none" strike="noStrike" dirty="0">
                        <a:solidFill>
                          <a:schemeClr val="bg1"/>
                        </a:solidFill>
                        <a:effectLst/>
                        <a:latin typeface="Calibri" panose="020F0502020204030204" pitchFamily="34" charset="0"/>
                      </a:endParaRPr>
                    </a:p>
                  </a:txBody>
                  <a:tcPr marL="6828" marR="6828" marT="6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gradFill flip="none" rotWithShape="1">
                      <a:gsLst>
                        <a:gs pos="0">
                          <a:srgbClr val="575757">
                            <a:shade val="30000"/>
                            <a:satMod val="115000"/>
                          </a:srgbClr>
                        </a:gs>
                        <a:gs pos="50000">
                          <a:srgbClr val="575757">
                            <a:shade val="67500"/>
                            <a:satMod val="115000"/>
                          </a:srgbClr>
                        </a:gs>
                        <a:gs pos="100000">
                          <a:srgbClr val="575757">
                            <a:shade val="100000"/>
                            <a:satMod val="115000"/>
                          </a:srgbClr>
                        </a:gs>
                      </a:gsLst>
                      <a:lin ang="2700000" scaled="1"/>
                      <a:tileRect/>
                    </a:gradFill>
                  </a:tcPr>
                </a:tc>
                <a:tc gridSpan="2">
                  <a:txBody>
                    <a:bodyPr/>
                    <a:lstStyle/>
                    <a:p>
                      <a:pPr algn="ctr" fontAlgn="ctr"/>
                      <a:r>
                        <a:rPr lang="en-US" sz="1400" u="none" strike="noStrike" dirty="0">
                          <a:solidFill>
                            <a:schemeClr val="tx1"/>
                          </a:solidFill>
                          <a:effectLst/>
                        </a:rPr>
                        <a:t>Fixed Iris</a:t>
                      </a:r>
                      <a:endParaRPr lang="en-US" sz="1400" b="0" i="0" u="none" strike="noStrike" dirty="0">
                        <a:solidFill>
                          <a:schemeClr val="tx1"/>
                        </a:solidFill>
                        <a:effectLst/>
                        <a:latin typeface="Calibri" panose="020F0502020204030204" pitchFamily="34" charset="0"/>
                      </a:endParaRPr>
                    </a:p>
                  </a:txBody>
                  <a:tcPr marL="6828" marR="6828" marT="6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fontAlgn="ctr"/>
                      <a:endParaRPr lang="en-US" sz="1400" b="0" i="0" u="none" strike="noStrike" dirty="0">
                        <a:solidFill>
                          <a:schemeClr val="tx1"/>
                        </a:solidFill>
                        <a:effectLst/>
                        <a:latin typeface="Calibri" panose="020F0502020204030204" pitchFamily="34" charset="0"/>
                      </a:endParaRPr>
                    </a:p>
                  </a:txBody>
                  <a:tcPr marL="6828" marR="6828" marT="6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u="none" strike="noStrike">
                          <a:solidFill>
                            <a:schemeClr val="tx1"/>
                          </a:solidFill>
                          <a:effectLst/>
                        </a:rPr>
                        <a:t>Manual Verifocal with P-Iris</a:t>
                      </a:r>
                      <a:endParaRPr lang="en-US" sz="1400" b="0" i="0" u="none" strike="noStrike">
                        <a:solidFill>
                          <a:schemeClr val="tx1"/>
                        </a:solidFill>
                        <a:effectLst/>
                        <a:latin typeface="Calibri" panose="020F0502020204030204" pitchFamily="34" charset="0"/>
                      </a:endParaRPr>
                    </a:p>
                  </a:txBody>
                  <a:tcPr marL="6828" marR="6828" marT="6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21325611"/>
                  </a:ext>
                </a:extLst>
              </a:tr>
              <a:tr h="225519">
                <a:tc>
                  <a:txBody>
                    <a:bodyPr/>
                    <a:lstStyle/>
                    <a:p>
                      <a:pPr algn="l" fontAlgn="ctr"/>
                      <a:r>
                        <a:rPr lang="en-US" sz="1400" u="none" strike="noStrike" dirty="0">
                          <a:solidFill>
                            <a:schemeClr val="bg1"/>
                          </a:solidFill>
                          <a:effectLst/>
                        </a:rPr>
                        <a:t>Lens Properties</a:t>
                      </a:r>
                      <a:endParaRPr lang="en-US" sz="1400" b="0" i="0" u="none" strike="noStrike" dirty="0">
                        <a:solidFill>
                          <a:schemeClr val="bg1"/>
                        </a:solidFill>
                        <a:effectLst/>
                        <a:latin typeface="Calibri" panose="020F0502020204030204" pitchFamily="34" charset="0"/>
                      </a:endParaRPr>
                    </a:p>
                  </a:txBody>
                  <a:tcPr marL="6828" marR="6828" marT="6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gradFill flip="none" rotWithShape="1">
                      <a:gsLst>
                        <a:gs pos="0">
                          <a:srgbClr val="575757">
                            <a:shade val="30000"/>
                            <a:satMod val="115000"/>
                          </a:srgbClr>
                        </a:gs>
                        <a:gs pos="50000">
                          <a:srgbClr val="575757">
                            <a:shade val="67500"/>
                            <a:satMod val="115000"/>
                          </a:srgbClr>
                        </a:gs>
                        <a:gs pos="100000">
                          <a:srgbClr val="575757">
                            <a:shade val="100000"/>
                            <a:satMod val="115000"/>
                          </a:srgbClr>
                        </a:gs>
                      </a:gsLst>
                      <a:lin ang="2700000" scaled="1"/>
                      <a:tileRect/>
                    </a:gradFill>
                  </a:tcPr>
                </a:tc>
                <a:tc gridSpan="3">
                  <a:txBody>
                    <a:bodyPr/>
                    <a:lstStyle/>
                    <a:p>
                      <a:pPr algn="ctr" fontAlgn="ctr"/>
                      <a:r>
                        <a:rPr lang="en-US" sz="1400" u="none" strike="noStrike" dirty="0">
                          <a:solidFill>
                            <a:schemeClr val="tx1"/>
                          </a:solidFill>
                          <a:effectLst/>
                        </a:rPr>
                        <a:t>Megapixel IR-corrected Lens</a:t>
                      </a:r>
                      <a:endParaRPr lang="en-US" sz="1400" b="0" i="0" u="none" strike="noStrike" dirty="0">
                        <a:solidFill>
                          <a:schemeClr val="tx1"/>
                        </a:solidFill>
                        <a:effectLst/>
                        <a:latin typeface="Calibri" panose="020F0502020204030204" pitchFamily="34" charset="0"/>
                      </a:endParaRPr>
                    </a:p>
                  </a:txBody>
                  <a:tcPr marL="6828" marR="6828" marT="6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fontAlgn="ctr"/>
                      <a:endParaRPr lang="en-US" sz="1400" b="0" i="0" u="none" strike="noStrike" dirty="0">
                        <a:solidFill>
                          <a:schemeClr val="tx1"/>
                        </a:solidFill>
                        <a:effectLst/>
                        <a:latin typeface="Calibri" panose="020F0502020204030204" pitchFamily="34" charset="0"/>
                      </a:endParaRPr>
                    </a:p>
                  </a:txBody>
                  <a:tcPr marL="6828" marR="6828" marT="6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fontAlgn="ctr"/>
                      <a:endParaRPr lang="en-US" sz="1400" b="0" i="0" u="none" strike="noStrike" dirty="0">
                        <a:solidFill>
                          <a:schemeClr val="tx1"/>
                        </a:solidFill>
                        <a:effectLst/>
                        <a:latin typeface="Calibri" panose="020F0502020204030204" pitchFamily="34" charset="0"/>
                      </a:endParaRPr>
                    </a:p>
                  </a:txBody>
                  <a:tcPr marL="6828" marR="6828" marT="6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41562261"/>
                  </a:ext>
                </a:extLst>
              </a:tr>
              <a:tr h="225519">
                <a:tc>
                  <a:txBody>
                    <a:bodyPr/>
                    <a:lstStyle/>
                    <a:p>
                      <a:pPr algn="l" fontAlgn="ctr"/>
                      <a:r>
                        <a:rPr lang="en-US" sz="1400" u="none" strike="noStrike" dirty="0">
                          <a:solidFill>
                            <a:schemeClr val="bg1"/>
                          </a:solidFill>
                          <a:effectLst/>
                        </a:rPr>
                        <a:t>Focal Length</a:t>
                      </a:r>
                      <a:endParaRPr lang="en-US" sz="1400" b="0" i="0" u="none" strike="noStrike" dirty="0">
                        <a:solidFill>
                          <a:schemeClr val="bg1"/>
                        </a:solidFill>
                        <a:effectLst/>
                        <a:latin typeface="Calibri" panose="020F0502020204030204" pitchFamily="34" charset="0"/>
                      </a:endParaRPr>
                    </a:p>
                  </a:txBody>
                  <a:tcPr marL="6828" marR="6828" marT="6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gradFill flip="none" rotWithShape="1">
                      <a:gsLst>
                        <a:gs pos="0">
                          <a:srgbClr val="575757">
                            <a:shade val="30000"/>
                            <a:satMod val="115000"/>
                          </a:srgbClr>
                        </a:gs>
                        <a:gs pos="50000">
                          <a:srgbClr val="575757">
                            <a:shade val="67500"/>
                            <a:satMod val="115000"/>
                          </a:srgbClr>
                        </a:gs>
                        <a:gs pos="100000">
                          <a:srgbClr val="575757">
                            <a:shade val="100000"/>
                            <a:satMod val="115000"/>
                          </a:srgbClr>
                        </a:gs>
                      </a:gsLst>
                      <a:lin ang="2700000" scaled="1"/>
                      <a:tileRect/>
                    </a:gradFill>
                  </a:tcPr>
                </a:tc>
                <a:tc>
                  <a:txBody>
                    <a:bodyPr/>
                    <a:lstStyle/>
                    <a:p>
                      <a:pPr algn="ctr" fontAlgn="ctr"/>
                      <a:r>
                        <a:rPr lang="en-US" sz="1400" u="none" strike="noStrike" dirty="0">
                          <a:solidFill>
                            <a:schemeClr val="tx1"/>
                          </a:solidFill>
                          <a:effectLst/>
                        </a:rPr>
                        <a:t>3.6mm </a:t>
                      </a:r>
                      <a:endParaRPr lang="en-US" sz="1400" b="0" i="0" u="none" strike="noStrike" dirty="0">
                        <a:solidFill>
                          <a:schemeClr val="tx1"/>
                        </a:solidFill>
                        <a:effectLst/>
                        <a:latin typeface="Calibri" panose="020F0502020204030204" pitchFamily="34" charset="0"/>
                      </a:endParaRPr>
                    </a:p>
                  </a:txBody>
                  <a:tcPr marL="6828" marR="6828" marT="6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u="none" strike="noStrike" dirty="0">
                          <a:solidFill>
                            <a:schemeClr val="tx1"/>
                          </a:solidFill>
                          <a:effectLst/>
                        </a:rPr>
                        <a:t>6mm</a:t>
                      </a:r>
                      <a:endParaRPr lang="en-US" sz="1400" b="0" i="0" u="none" strike="noStrike" dirty="0">
                        <a:solidFill>
                          <a:schemeClr val="tx1"/>
                        </a:solidFill>
                        <a:effectLst/>
                        <a:latin typeface="Calibri" panose="020F0502020204030204" pitchFamily="34" charset="0"/>
                      </a:endParaRPr>
                    </a:p>
                  </a:txBody>
                  <a:tcPr marL="6828" marR="6828" marT="6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u="none" strike="noStrike">
                          <a:solidFill>
                            <a:schemeClr val="tx1"/>
                          </a:solidFill>
                          <a:effectLst/>
                        </a:rPr>
                        <a:t>2.8-12mm</a:t>
                      </a:r>
                      <a:endParaRPr lang="en-US" sz="1400" b="0" i="0" u="none" strike="noStrike">
                        <a:solidFill>
                          <a:schemeClr val="tx1"/>
                        </a:solidFill>
                        <a:effectLst/>
                        <a:latin typeface="Calibri" panose="020F0502020204030204" pitchFamily="34" charset="0"/>
                      </a:endParaRPr>
                    </a:p>
                  </a:txBody>
                  <a:tcPr marL="6828" marR="6828" marT="6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09193770"/>
                  </a:ext>
                </a:extLst>
              </a:tr>
              <a:tr h="225519">
                <a:tc>
                  <a:txBody>
                    <a:bodyPr/>
                    <a:lstStyle/>
                    <a:p>
                      <a:pPr algn="l" fontAlgn="ctr"/>
                      <a:r>
                        <a:rPr lang="en-US" sz="1400" u="none" strike="noStrike" dirty="0">
                          <a:solidFill>
                            <a:schemeClr val="bg1"/>
                          </a:solidFill>
                          <a:effectLst/>
                        </a:rPr>
                        <a:t>HFOV( degrees) </a:t>
                      </a:r>
                      <a:endParaRPr lang="en-US" sz="1400" b="0" i="0" u="none" strike="noStrike" dirty="0">
                        <a:solidFill>
                          <a:schemeClr val="bg1"/>
                        </a:solidFill>
                        <a:effectLst/>
                        <a:latin typeface="Calibri" panose="020F0502020204030204" pitchFamily="34" charset="0"/>
                      </a:endParaRPr>
                    </a:p>
                  </a:txBody>
                  <a:tcPr marL="6828" marR="6828" marT="6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gradFill flip="none" rotWithShape="1">
                      <a:gsLst>
                        <a:gs pos="0">
                          <a:srgbClr val="575757">
                            <a:shade val="30000"/>
                            <a:satMod val="115000"/>
                          </a:srgbClr>
                        </a:gs>
                        <a:gs pos="50000">
                          <a:srgbClr val="575757">
                            <a:shade val="67500"/>
                            <a:satMod val="115000"/>
                          </a:srgbClr>
                        </a:gs>
                        <a:gs pos="100000">
                          <a:srgbClr val="575757">
                            <a:shade val="100000"/>
                            <a:satMod val="115000"/>
                          </a:srgbClr>
                        </a:gs>
                      </a:gsLst>
                      <a:lin ang="2700000" scaled="1"/>
                      <a:tileRect/>
                    </a:gradFill>
                  </a:tcPr>
                </a:tc>
                <a:tc>
                  <a:txBody>
                    <a:bodyPr/>
                    <a:lstStyle/>
                    <a:p>
                      <a:pPr algn="ctr" fontAlgn="ctr"/>
                      <a:r>
                        <a:rPr lang="en-US" sz="1400" u="none" strike="noStrike" dirty="0">
                          <a:solidFill>
                            <a:schemeClr val="tx1"/>
                          </a:solidFill>
                          <a:effectLst/>
                        </a:rPr>
                        <a:t>86°</a:t>
                      </a:r>
                      <a:endParaRPr lang="en-US" sz="1400" b="0" i="0" u="none" strike="noStrike" dirty="0">
                        <a:solidFill>
                          <a:schemeClr val="tx1"/>
                        </a:solidFill>
                        <a:effectLst/>
                        <a:latin typeface="Calibri" panose="020F0502020204030204" pitchFamily="34" charset="0"/>
                      </a:endParaRPr>
                    </a:p>
                  </a:txBody>
                  <a:tcPr marL="6828" marR="6828" marT="6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u="none" strike="noStrike">
                          <a:solidFill>
                            <a:schemeClr val="tx1"/>
                          </a:solidFill>
                          <a:effectLst/>
                        </a:rPr>
                        <a:t>52°</a:t>
                      </a:r>
                      <a:endParaRPr lang="en-US" sz="1400" b="0" i="0" u="none" strike="noStrike">
                        <a:solidFill>
                          <a:schemeClr val="tx1"/>
                        </a:solidFill>
                        <a:effectLst/>
                        <a:latin typeface="Calibri" panose="020F0502020204030204" pitchFamily="34" charset="0"/>
                      </a:endParaRPr>
                    </a:p>
                  </a:txBody>
                  <a:tcPr marL="6828" marR="6828" marT="6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u="none" strike="noStrike" dirty="0">
                          <a:solidFill>
                            <a:schemeClr val="tx1"/>
                          </a:solidFill>
                          <a:effectLst/>
                        </a:rPr>
                        <a:t>106° to 32°</a:t>
                      </a:r>
                      <a:endParaRPr lang="en-US" sz="1400" b="0" i="0" u="none" strike="noStrike" dirty="0">
                        <a:solidFill>
                          <a:schemeClr val="tx1"/>
                        </a:solidFill>
                        <a:effectLst/>
                        <a:latin typeface="Calibri" panose="020F0502020204030204" pitchFamily="34" charset="0"/>
                      </a:endParaRPr>
                    </a:p>
                  </a:txBody>
                  <a:tcPr marL="6828" marR="6828" marT="6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36350028"/>
                  </a:ext>
                </a:extLst>
              </a:tr>
              <a:tr h="225519">
                <a:tc>
                  <a:txBody>
                    <a:bodyPr/>
                    <a:lstStyle/>
                    <a:p>
                      <a:pPr algn="l" fontAlgn="ctr"/>
                      <a:r>
                        <a:rPr lang="en-US" sz="1400" u="none" strike="noStrike" dirty="0">
                          <a:solidFill>
                            <a:schemeClr val="bg1"/>
                          </a:solidFill>
                          <a:effectLst/>
                        </a:rPr>
                        <a:t>Lens Mount</a:t>
                      </a:r>
                      <a:endParaRPr lang="en-US" sz="1400" b="0" i="0" u="none" strike="noStrike" dirty="0">
                        <a:solidFill>
                          <a:schemeClr val="bg1"/>
                        </a:solidFill>
                        <a:effectLst/>
                        <a:latin typeface="Calibri" panose="020F0502020204030204" pitchFamily="34" charset="0"/>
                      </a:endParaRPr>
                    </a:p>
                  </a:txBody>
                  <a:tcPr marL="6828" marR="6828" marT="6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gradFill flip="none" rotWithShape="1">
                      <a:gsLst>
                        <a:gs pos="0">
                          <a:srgbClr val="575757">
                            <a:shade val="30000"/>
                            <a:satMod val="115000"/>
                          </a:srgbClr>
                        </a:gs>
                        <a:gs pos="50000">
                          <a:srgbClr val="575757">
                            <a:shade val="67500"/>
                            <a:satMod val="115000"/>
                          </a:srgbClr>
                        </a:gs>
                        <a:gs pos="100000">
                          <a:srgbClr val="575757">
                            <a:shade val="100000"/>
                            <a:satMod val="115000"/>
                          </a:srgbClr>
                        </a:gs>
                      </a:gsLst>
                      <a:lin ang="2700000" scaled="1"/>
                      <a:tileRect/>
                    </a:gradFill>
                  </a:tcPr>
                </a:tc>
                <a:tc gridSpan="2">
                  <a:txBody>
                    <a:bodyPr/>
                    <a:lstStyle/>
                    <a:p>
                      <a:pPr algn="ctr" fontAlgn="ctr"/>
                      <a:r>
                        <a:rPr lang="en-US" sz="1400" u="none" strike="noStrike" dirty="0">
                          <a:solidFill>
                            <a:schemeClr val="tx1"/>
                          </a:solidFill>
                          <a:effectLst/>
                        </a:rPr>
                        <a:t>M12x0.5</a:t>
                      </a:r>
                      <a:endParaRPr lang="en-US" sz="1400" b="0" i="0" u="none" strike="noStrike" dirty="0">
                        <a:solidFill>
                          <a:schemeClr val="tx1"/>
                        </a:solidFill>
                        <a:effectLst/>
                        <a:latin typeface="Calibri" panose="020F0502020204030204" pitchFamily="34" charset="0"/>
                      </a:endParaRPr>
                    </a:p>
                  </a:txBody>
                  <a:tcPr marL="6828" marR="6828" marT="6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fontAlgn="ctr"/>
                      <a:endParaRPr lang="en-US" sz="1400" b="0" i="0" u="none" strike="noStrike" dirty="0">
                        <a:solidFill>
                          <a:schemeClr val="tx1"/>
                        </a:solidFill>
                        <a:effectLst/>
                        <a:latin typeface="Calibri" panose="020F0502020204030204" pitchFamily="34" charset="0"/>
                      </a:endParaRPr>
                    </a:p>
                  </a:txBody>
                  <a:tcPr marL="6828" marR="6828" marT="6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u="none" strike="noStrike">
                          <a:solidFill>
                            <a:schemeClr val="tx1"/>
                          </a:solidFill>
                          <a:effectLst/>
                        </a:rPr>
                        <a:t>M14</a:t>
                      </a:r>
                      <a:endParaRPr lang="en-US" sz="1400" b="0" i="0" u="none" strike="noStrike">
                        <a:solidFill>
                          <a:schemeClr val="tx1"/>
                        </a:solidFill>
                        <a:effectLst/>
                        <a:latin typeface="Calibri" panose="020F0502020204030204" pitchFamily="34" charset="0"/>
                      </a:endParaRPr>
                    </a:p>
                  </a:txBody>
                  <a:tcPr marL="6828" marR="6828" marT="6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1809787"/>
                  </a:ext>
                </a:extLst>
              </a:tr>
              <a:tr h="316777">
                <a:tc>
                  <a:txBody>
                    <a:bodyPr/>
                    <a:lstStyle/>
                    <a:p>
                      <a:pPr algn="l" fontAlgn="ctr"/>
                      <a:r>
                        <a:rPr lang="en-US" sz="1400" u="none" strike="noStrike" dirty="0">
                          <a:solidFill>
                            <a:schemeClr val="bg1"/>
                          </a:solidFill>
                          <a:effectLst/>
                        </a:rPr>
                        <a:t>Minimum Object Distance</a:t>
                      </a:r>
                      <a:endParaRPr lang="en-US" sz="1400" b="0" i="0" u="none" strike="noStrike" dirty="0">
                        <a:solidFill>
                          <a:schemeClr val="bg1"/>
                        </a:solidFill>
                        <a:effectLst/>
                        <a:latin typeface="Calibri" panose="020F0502020204030204" pitchFamily="34" charset="0"/>
                      </a:endParaRPr>
                    </a:p>
                  </a:txBody>
                  <a:tcPr marL="6828" marR="6828" marT="6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gradFill flip="none" rotWithShape="1">
                      <a:gsLst>
                        <a:gs pos="0">
                          <a:srgbClr val="575757">
                            <a:shade val="30000"/>
                            <a:satMod val="115000"/>
                          </a:srgbClr>
                        </a:gs>
                        <a:gs pos="50000">
                          <a:srgbClr val="575757">
                            <a:shade val="67500"/>
                            <a:satMod val="115000"/>
                          </a:srgbClr>
                        </a:gs>
                        <a:gs pos="100000">
                          <a:srgbClr val="575757">
                            <a:shade val="100000"/>
                            <a:satMod val="115000"/>
                          </a:srgbClr>
                        </a:gs>
                      </a:gsLst>
                      <a:lin ang="2700000" scaled="1"/>
                      <a:tileRect/>
                    </a:gradFill>
                  </a:tcPr>
                </a:tc>
                <a:tc gridSpan="3">
                  <a:txBody>
                    <a:bodyPr/>
                    <a:lstStyle/>
                    <a:p>
                      <a:pPr algn="ctr" fontAlgn="ctr"/>
                      <a:r>
                        <a:rPr lang="en-US" sz="1400" u="none" strike="noStrike" dirty="0">
                          <a:solidFill>
                            <a:schemeClr val="tx1"/>
                          </a:solidFill>
                          <a:effectLst/>
                        </a:rPr>
                        <a:t>0.3m</a:t>
                      </a:r>
                      <a:endParaRPr lang="en-US" sz="1400" b="0" i="0" u="none" strike="noStrike" dirty="0">
                        <a:solidFill>
                          <a:schemeClr val="tx1"/>
                        </a:solidFill>
                        <a:effectLst/>
                        <a:latin typeface="Calibri" panose="020F0502020204030204" pitchFamily="34" charset="0"/>
                      </a:endParaRPr>
                    </a:p>
                  </a:txBody>
                  <a:tcPr marL="6828" marR="6828" marT="6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fontAlgn="ctr"/>
                      <a:endParaRPr lang="en-US" sz="1400" b="0" i="0" u="none" strike="noStrike" dirty="0">
                        <a:solidFill>
                          <a:schemeClr val="tx1"/>
                        </a:solidFill>
                        <a:effectLst/>
                        <a:latin typeface="Calibri" panose="020F0502020204030204" pitchFamily="34" charset="0"/>
                      </a:endParaRPr>
                    </a:p>
                  </a:txBody>
                  <a:tcPr marL="6828" marR="6828" marT="6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fontAlgn="ctr"/>
                      <a:endParaRPr lang="en-US" sz="1400" b="0" i="0" u="none" strike="noStrike" dirty="0">
                        <a:solidFill>
                          <a:schemeClr val="tx1"/>
                        </a:solidFill>
                        <a:effectLst/>
                        <a:latin typeface="Calibri" panose="020F0502020204030204" pitchFamily="34" charset="0"/>
                      </a:endParaRPr>
                    </a:p>
                  </a:txBody>
                  <a:tcPr marL="6828" marR="6828" marT="6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38222744"/>
                  </a:ext>
                </a:extLst>
              </a:tr>
              <a:tr h="225519">
                <a:tc>
                  <a:txBody>
                    <a:bodyPr/>
                    <a:lstStyle/>
                    <a:p>
                      <a:pPr algn="l" fontAlgn="ctr"/>
                      <a:r>
                        <a:rPr lang="en-US" sz="1400" u="none" strike="noStrike" dirty="0">
                          <a:solidFill>
                            <a:schemeClr val="bg1"/>
                          </a:solidFill>
                          <a:effectLst/>
                        </a:rPr>
                        <a:t>Aperture</a:t>
                      </a:r>
                      <a:endParaRPr lang="en-US" sz="1400" b="0" i="0" u="none" strike="noStrike" dirty="0">
                        <a:solidFill>
                          <a:schemeClr val="bg1"/>
                        </a:solidFill>
                        <a:effectLst/>
                        <a:latin typeface="Calibri" panose="020F0502020204030204" pitchFamily="34" charset="0"/>
                      </a:endParaRPr>
                    </a:p>
                  </a:txBody>
                  <a:tcPr marL="6828" marR="6828" marT="6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gradFill flip="none" rotWithShape="1">
                      <a:gsLst>
                        <a:gs pos="0">
                          <a:srgbClr val="575757">
                            <a:shade val="30000"/>
                            <a:satMod val="115000"/>
                          </a:srgbClr>
                        </a:gs>
                        <a:gs pos="50000">
                          <a:srgbClr val="575757">
                            <a:shade val="67500"/>
                            <a:satMod val="115000"/>
                          </a:srgbClr>
                        </a:gs>
                        <a:gs pos="100000">
                          <a:srgbClr val="575757">
                            <a:shade val="100000"/>
                            <a:satMod val="115000"/>
                          </a:srgbClr>
                        </a:gs>
                      </a:gsLst>
                      <a:lin ang="2700000" scaled="1"/>
                      <a:tileRect/>
                    </a:gradFill>
                  </a:tcPr>
                </a:tc>
                <a:tc>
                  <a:txBody>
                    <a:bodyPr/>
                    <a:lstStyle/>
                    <a:p>
                      <a:pPr algn="ctr" fontAlgn="ctr"/>
                      <a:r>
                        <a:rPr lang="en-US" sz="1400" u="none" strike="noStrike" dirty="0">
                          <a:solidFill>
                            <a:schemeClr val="tx1"/>
                          </a:solidFill>
                          <a:effectLst/>
                        </a:rPr>
                        <a:t>F 1.2</a:t>
                      </a:r>
                      <a:endParaRPr lang="en-US" sz="1400" b="0" i="0" u="none" strike="noStrike" dirty="0">
                        <a:solidFill>
                          <a:schemeClr val="tx1"/>
                        </a:solidFill>
                        <a:effectLst/>
                        <a:latin typeface="Calibri" panose="020F0502020204030204" pitchFamily="34" charset="0"/>
                      </a:endParaRPr>
                    </a:p>
                  </a:txBody>
                  <a:tcPr marL="6828" marR="6828" marT="6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u="none" strike="noStrike" dirty="0">
                          <a:solidFill>
                            <a:schemeClr val="tx1"/>
                          </a:solidFill>
                          <a:effectLst/>
                        </a:rPr>
                        <a:t>F 2.0</a:t>
                      </a:r>
                      <a:endParaRPr lang="en-US" sz="1400" b="0" i="0" u="none" strike="noStrike" dirty="0">
                        <a:solidFill>
                          <a:schemeClr val="tx1"/>
                        </a:solidFill>
                        <a:effectLst/>
                        <a:latin typeface="Calibri" panose="020F0502020204030204" pitchFamily="34" charset="0"/>
                      </a:endParaRPr>
                    </a:p>
                  </a:txBody>
                  <a:tcPr marL="6828" marR="6828" marT="6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u="none" strike="noStrike" dirty="0">
                          <a:solidFill>
                            <a:schemeClr val="tx1"/>
                          </a:solidFill>
                          <a:effectLst/>
                        </a:rPr>
                        <a:t> F 1.4</a:t>
                      </a:r>
                      <a:endParaRPr lang="en-US" sz="1400" b="0" i="0" u="none" strike="noStrike" dirty="0">
                        <a:solidFill>
                          <a:schemeClr val="tx1"/>
                        </a:solidFill>
                        <a:effectLst/>
                        <a:latin typeface="Calibri" panose="020F0502020204030204" pitchFamily="34" charset="0"/>
                      </a:endParaRPr>
                    </a:p>
                  </a:txBody>
                  <a:tcPr marL="6828" marR="6828" marT="6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36931185"/>
                  </a:ext>
                </a:extLst>
              </a:tr>
              <a:tr h="225519">
                <a:tc>
                  <a:txBody>
                    <a:bodyPr/>
                    <a:lstStyle/>
                    <a:p>
                      <a:pPr algn="l" fontAlgn="ctr"/>
                      <a:r>
                        <a:rPr lang="en-US" sz="1400" u="none" strike="noStrike">
                          <a:solidFill>
                            <a:schemeClr val="bg1"/>
                          </a:solidFill>
                          <a:effectLst/>
                        </a:rPr>
                        <a:t>Iris Control</a:t>
                      </a:r>
                      <a:endParaRPr lang="en-US" sz="1400" b="0" i="0" u="none" strike="noStrike">
                        <a:solidFill>
                          <a:schemeClr val="bg1"/>
                        </a:solidFill>
                        <a:effectLst/>
                        <a:latin typeface="Calibri" panose="020F0502020204030204" pitchFamily="34" charset="0"/>
                      </a:endParaRPr>
                    </a:p>
                  </a:txBody>
                  <a:tcPr marL="6828" marR="6828" marT="6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gradFill flip="none" rotWithShape="1">
                      <a:gsLst>
                        <a:gs pos="0">
                          <a:srgbClr val="575757">
                            <a:shade val="30000"/>
                            <a:satMod val="115000"/>
                          </a:srgbClr>
                        </a:gs>
                        <a:gs pos="50000">
                          <a:srgbClr val="575757">
                            <a:shade val="67500"/>
                            <a:satMod val="115000"/>
                          </a:srgbClr>
                        </a:gs>
                        <a:gs pos="100000">
                          <a:srgbClr val="575757">
                            <a:shade val="100000"/>
                            <a:satMod val="115000"/>
                          </a:srgbClr>
                        </a:gs>
                      </a:gsLst>
                      <a:lin ang="2700000" scaled="1"/>
                      <a:tileRect/>
                    </a:gradFill>
                  </a:tcPr>
                </a:tc>
                <a:tc gridSpan="2">
                  <a:txBody>
                    <a:bodyPr/>
                    <a:lstStyle/>
                    <a:p>
                      <a:pPr algn="ctr" fontAlgn="ctr"/>
                      <a:r>
                        <a:rPr lang="en-US" sz="1400" u="none" strike="noStrike" dirty="0">
                          <a:solidFill>
                            <a:schemeClr val="tx1"/>
                          </a:solidFill>
                          <a:effectLst/>
                        </a:rPr>
                        <a:t>No</a:t>
                      </a:r>
                      <a:endParaRPr lang="en-US" sz="1400" b="0" i="0" u="none" strike="noStrike" dirty="0">
                        <a:solidFill>
                          <a:schemeClr val="tx1"/>
                        </a:solidFill>
                        <a:effectLst/>
                        <a:latin typeface="Calibri" panose="020F0502020204030204" pitchFamily="34" charset="0"/>
                      </a:endParaRPr>
                    </a:p>
                  </a:txBody>
                  <a:tcPr marL="6828" marR="6828" marT="6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fontAlgn="ctr"/>
                      <a:endParaRPr lang="en-US" sz="1400" b="0" i="0" u="none" strike="noStrike" dirty="0">
                        <a:solidFill>
                          <a:schemeClr val="tx1"/>
                        </a:solidFill>
                        <a:effectLst/>
                        <a:latin typeface="Calibri" panose="020F0502020204030204" pitchFamily="34" charset="0"/>
                      </a:endParaRPr>
                    </a:p>
                  </a:txBody>
                  <a:tcPr marL="6828" marR="6828" marT="6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u="none" strike="noStrike" dirty="0">
                          <a:solidFill>
                            <a:schemeClr val="tx1"/>
                          </a:solidFill>
                          <a:effectLst/>
                        </a:rPr>
                        <a:t>Yes</a:t>
                      </a:r>
                      <a:endParaRPr lang="en-US" sz="1400" b="0" i="0" u="none" strike="noStrike" dirty="0">
                        <a:solidFill>
                          <a:schemeClr val="tx1"/>
                        </a:solidFill>
                        <a:effectLst/>
                        <a:latin typeface="Calibri" panose="020F0502020204030204" pitchFamily="34" charset="0"/>
                      </a:endParaRPr>
                    </a:p>
                  </a:txBody>
                  <a:tcPr marL="6828" marR="6828" marT="6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9289640"/>
                  </a:ext>
                </a:extLst>
              </a:tr>
              <a:tr h="225519">
                <a:tc>
                  <a:txBody>
                    <a:bodyPr/>
                    <a:lstStyle/>
                    <a:p>
                      <a:pPr algn="l" fontAlgn="ctr"/>
                      <a:r>
                        <a:rPr lang="en-US" sz="1400" u="none" strike="noStrike" dirty="0">
                          <a:solidFill>
                            <a:schemeClr val="bg1"/>
                          </a:solidFill>
                          <a:effectLst/>
                        </a:rPr>
                        <a:t>Zoom</a:t>
                      </a:r>
                      <a:endParaRPr lang="en-US" sz="1400" b="0" i="0" u="none" strike="noStrike" dirty="0">
                        <a:solidFill>
                          <a:schemeClr val="bg1"/>
                        </a:solidFill>
                        <a:effectLst/>
                        <a:latin typeface="Calibri" panose="020F0502020204030204" pitchFamily="34" charset="0"/>
                      </a:endParaRPr>
                    </a:p>
                  </a:txBody>
                  <a:tcPr marL="6828" marR="6828" marT="6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gradFill flip="none" rotWithShape="1">
                      <a:gsLst>
                        <a:gs pos="0">
                          <a:srgbClr val="575757">
                            <a:shade val="30000"/>
                            <a:satMod val="115000"/>
                          </a:srgbClr>
                        </a:gs>
                        <a:gs pos="50000">
                          <a:srgbClr val="575757">
                            <a:shade val="67500"/>
                            <a:satMod val="115000"/>
                          </a:srgbClr>
                        </a:gs>
                        <a:gs pos="100000">
                          <a:srgbClr val="575757">
                            <a:shade val="100000"/>
                            <a:satMod val="115000"/>
                          </a:srgbClr>
                        </a:gs>
                      </a:gsLst>
                      <a:lin ang="2700000" scaled="1"/>
                      <a:tileRect/>
                    </a:gradFill>
                  </a:tcPr>
                </a:tc>
                <a:tc gridSpan="2">
                  <a:txBody>
                    <a:bodyPr/>
                    <a:lstStyle/>
                    <a:p>
                      <a:pPr algn="ctr" fontAlgn="ctr"/>
                      <a:r>
                        <a:rPr lang="en-US" sz="1400" u="none" strike="noStrike" dirty="0">
                          <a:solidFill>
                            <a:schemeClr val="tx1"/>
                          </a:solidFill>
                          <a:effectLst/>
                        </a:rPr>
                        <a:t>No</a:t>
                      </a:r>
                      <a:endParaRPr lang="en-US" sz="1400" b="0" i="0" u="none" strike="noStrike" dirty="0">
                        <a:solidFill>
                          <a:schemeClr val="tx1"/>
                        </a:solidFill>
                        <a:effectLst/>
                        <a:latin typeface="Calibri" panose="020F0502020204030204" pitchFamily="34" charset="0"/>
                      </a:endParaRPr>
                    </a:p>
                  </a:txBody>
                  <a:tcPr marL="6828" marR="6828" marT="6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fontAlgn="ctr"/>
                      <a:endParaRPr lang="en-US" sz="1400" b="0" i="0" u="none" strike="noStrike" dirty="0">
                        <a:solidFill>
                          <a:schemeClr val="tx1"/>
                        </a:solidFill>
                        <a:effectLst/>
                        <a:latin typeface="Calibri" panose="020F0502020204030204" pitchFamily="34" charset="0"/>
                      </a:endParaRPr>
                    </a:p>
                  </a:txBody>
                  <a:tcPr marL="6828" marR="6828" marT="6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u="none" strike="noStrike" dirty="0">
                          <a:solidFill>
                            <a:schemeClr val="tx1"/>
                          </a:solidFill>
                          <a:effectLst/>
                        </a:rPr>
                        <a:t> Yes(Manual)</a:t>
                      </a:r>
                      <a:endParaRPr lang="en-US" sz="1400" b="0" i="0" u="none" strike="noStrike" dirty="0">
                        <a:solidFill>
                          <a:schemeClr val="tx1"/>
                        </a:solidFill>
                        <a:effectLst/>
                        <a:latin typeface="Calibri" panose="020F0502020204030204" pitchFamily="34" charset="0"/>
                      </a:endParaRPr>
                    </a:p>
                  </a:txBody>
                  <a:tcPr marL="6828" marR="6828" marT="6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74195909"/>
                  </a:ext>
                </a:extLst>
              </a:tr>
              <a:tr h="225519">
                <a:tc>
                  <a:txBody>
                    <a:bodyPr/>
                    <a:lstStyle/>
                    <a:p>
                      <a:pPr algn="l" fontAlgn="ctr"/>
                      <a:r>
                        <a:rPr lang="en-US" sz="1400" u="none" strike="noStrike">
                          <a:solidFill>
                            <a:schemeClr val="bg1"/>
                          </a:solidFill>
                          <a:effectLst/>
                        </a:rPr>
                        <a:t>Focus</a:t>
                      </a:r>
                      <a:endParaRPr lang="en-US" sz="1400" b="0" i="0" u="none" strike="noStrike">
                        <a:solidFill>
                          <a:schemeClr val="bg1"/>
                        </a:solidFill>
                        <a:effectLst/>
                        <a:latin typeface="Calibri" panose="020F0502020204030204" pitchFamily="34" charset="0"/>
                      </a:endParaRPr>
                    </a:p>
                  </a:txBody>
                  <a:tcPr marL="6828" marR="6828" marT="6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gradFill flip="none" rotWithShape="1">
                      <a:gsLst>
                        <a:gs pos="0">
                          <a:srgbClr val="575757">
                            <a:shade val="30000"/>
                            <a:satMod val="115000"/>
                          </a:srgbClr>
                        </a:gs>
                        <a:gs pos="50000">
                          <a:srgbClr val="575757">
                            <a:shade val="67500"/>
                            <a:satMod val="115000"/>
                          </a:srgbClr>
                        </a:gs>
                        <a:gs pos="100000">
                          <a:srgbClr val="575757">
                            <a:shade val="100000"/>
                            <a:satMod val="115000"/>
                          </a:srgbClr>
                        </a:gs>
                      </a:gsLst>
                      <a:lin ang="2700000" scaled="1"/>
                      <a:tileRect/>
                    </a:gradFill>
                  </a:tcPr>
                </a:tc>
                <a:tc gridSpan="2">
                  <a:txBody>
                    <a:bodyPr/>
                    <a:lstStyle/>
                    <a:p>
                      <a:pPr algn="ctr" fontAlgn="ctr"/>
                      <a:r>
                        <a:rPr lang="en-US" sz="1400" u="none" strike="noStrike" dirty="0">
                          <a:solidFill>
                            <a:schemeClr val="tx1"/>
                          </a:solidFill>
                          <a:effectLst/>
                        </a:rPr>
                        <a:t>No</a:t>
                      </a:r>
                      <a:endParaRPr lang="en-US" sz="1400" b="0" i="0" u="none" strike="noStrike" dirty="0">
                        <a:solidFill>
                          <a:schemeClr val="tx1"/>
                        </a:solidFill>
                        <a:effectLst/>
                        <a:latin typeface="Calibri" panose="020F0502020204030204" pitchFamily="34" charset="0"/>
                      </a:endParaRPr>
                    </a:p>
                  </a:txBody>
                  <a:tcPr marL="6828" marR="6828" marT="6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fontAlgn="ctr"/>
                      <a:endParaRPr lang="en-US" sz="1400" b="0" i="0" u="none" strike="noStrike" dirty="0">
                        <a:solidFill>
                          <a:schemeClr val="tx1"/>
                        </a:solidFill>
                        <a:effectLst/>
                        <a:latin typeface="Calibri" panose="020F0502020204030204" pitchFamily="34" charset="0"/>
                      </a:endParaRPr>
                    </a:p>
                  </a:txBody>
                  <a:tcPr marL="6828" marR="6828" marT="6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u="none" strike="noStrike" dirty="0">
                          <a:solidFill>
                            <a:schemeClr val="tx1"/>
                          </a:solidFill>
                          <a:effectLst/>
                        </a:rPr>
                        <a:t> Yes(Manual)</a:t>
                      </a:r>
                      <a:endParaRPr lang="en-US" sz="1400" b="0" i="0" u="none" strike="noStrike" dirty="0">
                        <a:solidFill>
                          <a:schemeClr val="tx1"/>
                        </a:solidFill>
                        <a:effectLst/>
                        <a:latin typeface="Calibri" panose="020F0502020204030204" pitchFamily="34" charset="0"/>
                      </a:endParaRPr>
                    </a:p>
                  </a:txBody>
                  <a:tcPr marL="6828" marR="6828" marT="6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96049271"/>
                  </a:ext>
                </a:extLst>
              </a:tr>
              <a:tr h="225519">
                <a:tc gridSpan="4">
                  <a:txBody>
                    <a:bodyPr/>
                    <a:lstStyle/>
                    <a:p>
                      <a:pPr algn="ctr" fontAlgn="ctr"/>
                      <a:r>
                        <a:rPr lang="en-US" sz="1400" b="1" u="none" strike="noStrike" kern="1200" dirty="0">
                          <a:solidFill>
                            <a:schemeClr val="bg1"/>
                          </a:solidFill>
                          <a:effectLst/>
                          <a:latin typeface="+mn-lt"/>
                          <a:ea typeface="+mn-ea"/>
                          <a:cs typeface="+mn-cs"/>
                        </a:rPr>
                        <a:t>                                      IR-LED</a:t>
                      </a:r>
                    </a:p>
                  </a:txBody>
                  <a:tcPr marL="6828" marR="6828" marT="6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gradFill flip="none" rotWithShape="1">
                      <a:gsLst>
                        <a:gs pos="0">
                          <a:srgbClr val="026F98">
                            <a:shade val="30000"/>
                            <a:satMod val="115000"/>
                          </a:srgbClr>
                        </a:gs>
                        <a:gs pos="50000">
                          <a:srgbClr val="026F98">
                            <a:shade val="67500"/>
                            <a:satMod val="115000"/>
                          </a:srgbClr>
                        </a:gs>
                        <a:gs pos="100000">
                          <a:srgbClr val="026F98">
                            <a:shade val="100000"/>
                            <a:satMod val="115000"/>
                          </a:srgbClr>
                        </a:gs>
                      </a:gsLst>
                      <a:path path="circle">
                        <a:fillToRect l="50000" t="50000" r="50000" b="50000"/>
                      </a:path>
                      <a:tileRect/>
                    </a:gra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98898452"/>
                  </a:ext>
                </a:extLst>
              </a:tr>
              <a:tr h="225519">
                <a:tc>
                  <a:txBody>
                    <a:bodyPr/>
                    <a:lstStyle/>
                    <a:p>
                      <a:pPr algn="l" fontAlgn="ctr"/>
                      <a:r>
                        <a:rPr lang="en-US" sz="1400" u="none" strike="noStrike" dirty="0">
                          <a:solidFill>
                            <a:schemeClr val="bg1"/>
                          </a:solidFill>
                          <a:effectLst/>
                        </a:rPr>
                        <a:t>IR LED type</a:t>
                      </a:r>
                      <a:endParaRPr lang="en-US" sz="1400" b="0" i="0" u="none" strike="noStrike" dirty="0">
                        <a:solidFill>
                          <a:schemeClr val="bg1"/>
                        </a:solidFill>
                        <a:effectLst/>
                        <a:latin typeface="Calibri" panose="020F0502020204030204" pitchFamily="34" charset="0"/>
                      </a:endParaRPr>
                    </a:p>
                  </a:txBody>
                  <a:tcPr marL="6828" marR="6828" marT="6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gradFill flip="none" rotWithShape="1">
                      <a:gsLst>
                        <a:gs pos="0">
                          <a:srgbClr val="575757">
                            <a:shade val="30000"/>
                            <a:satMod val="115000"/>
                          </a:srgbClr>
                        </a:gs>
                        <a:gs pos="50000">
                          <a:srgbClr val="575757">
                            <a:shade val="67500"/>
                            <a:satMod val="115000"/>
                          </a:srgbClr>
                        </a:gs>
                        <a:gs pos="100000">
                          <a:srgbClr val="575757">
                            <a:shade val="100000"/>
                            <a:satMod val="115000"/>
                          </a:srgbClr>
                        </a:gs>
                      </a:gsLst>
                      <a:lin ang="2700000" scaled="1"/>
                      <a:tileRect/>
                    </a:gradFill>
                  </a:tcPr>
                </a:tc>
                <a:tc gridSpan="3">
                  <a:txBody>
                    <a:bodyPr/>
                    <a:lstStyle/>
                    <a:p>
                      <a:pPr algn="ctr" fontAlgn="ctr"/>
                      <a:r>
                        <a:rPr lang="en-US" sz="1400" u="none" strike="noStrike" dirty="0">
                          <a:solidFill>
                            <a:schemeClr val="tx1"/>
                          </a:solidFill>
                          <a:effectLst/>
                        </a:rPr>
                        <a:t>4 - Array LEDs</a:t>
                      </a:r>
                      <a:endParaRPr lang="en-US" sz="1400" b="0" i="0" u="none" strike="noStrike" dirty="0">
                        <a:solidFill>
                          <a:schemeClr val="tx1"/>
                        </a:solidFill>
                        <a:effectLst/>
                        <a:latin typeface="Calibri" panose="020F0502020204030204" pitchFamily="34" charset="0"/>
                      </a:endParaRPr>
                    </a:p>
                  </a:txBody>
                  <a:tcPr marL="6828" marR="6828" marT="6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fontAlgn="ctr"/>
                      <a:endParaRPr lang="en-US" sz="1400" b="0" i="0" u="none" strike="noStrike" dirty="0">
                        <a:solidFill>
                          <a:schemeClr val="tx1"/>
                        </a:solidFill>
                        <a:effectLst/>
                        <a:latin typeface="Calibri" panose="020F0502020204030204" pitchFamily="34" charset="0"/>
                      </a:endParaRPr>
                    </a:p>
                  </a:txBody>
                  <a:tcPr marL="6828" marR="6828" marT="6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fontAlgn="ctr"/>
                      <a:endParaRPr lang="en-US" sz="1400" b="0" i="0" u="none" strike="noStrike" dirty="0">
                        <a:solidFill>
                          <a:schemeClr val="tx1"/>
                        </a:solidFill>
                        <a:effectLst/>
                        <a:latin typeface="Calibri" panose="020F0502020204030204" pitchFamily="34" charset="0"/>
                      </a:endParaRPr>
                    </a:p>
                  </a:txBody>
                  <a:tcPr marL="6828" marR="6828" marT="6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25139801"/>
                  </a:ext>
                </a:extLst>
              </a:tr>
              <a:tr h="225519">
                <a:tc>
                  <a:txBody>
                    <a:bodyPr/>
                    <a:lstStyle/>
                    <a:p>
                      <a:pPr algn="l" fontAlgn="ctr"/>
                      <a:r>
                        <a:rPr lang="en-US" sz="1400" u="none" strike="noStrike" dirty="0">
                          <a:solidFill>
                            <a:schemeClr val="bg1"/>
                          </a:solidFill>
                          <a:effectLst/>
                        </a:rPr>
                        <a:t>IR range</a:t>
                      </a:r>
                      <a:endParaRPr lang="en-US" sz="1400" b="0" i="0" u="none" strike="noStrike" dirty="0">
                        <a:solidFill>
                          <a:schemeClr val="bg1"/>
                        </a:solidFill>
                        <a:effectLst/>
                        <a:latin typeface="Calibri" panose="020F0502020204030204" pitchFamily="34" charset="0"/>
                      </a:endParaRPr>
                    </a:p>
                  </a:txBody>
                  <a:tcPr marL="6828" marR="6828" marT="6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gradFill flip="none" rotWithShape="1">
                      <a:gsLst>
                        <a:gs pos="0">
                          <a:srgbClr val="575757">
                            <a:shade val="30000"/>
                            <a:satMod val="115000"/>
                          </a:srgbClr>
                        </a:gs>
                        <a:gs pos="50000">
                          <a:srgbClr val="575757">
                            <a:shade val="67500"/>
                            <a:satMod val="115000"/>
                          </a:srgbClr>
                        </a:gs>
                        <a:gs pos="100000">
                          <a:srgbClr val="575757">
                            <a:shade val="100000"/>
                            <a:satMod val="115000"/>
                          </a:srgbClr>
                        </a:gs>
                      </a:gsLst>
                      <a:lin ang="2700000" scaled="1"/>
                      <a:tileRect/>
                    </a:gradFill>
                  </a:tcPr>
                </a:tc>
                <a:tc gridSpan="3">
                  <a:txBody>
                    <a:bodyPr/>
                    <a:lstStyle/>
                    <a:p>
                      <a:pPr algn="ctr" fontAlgn="ctr"/>
                      <a:r>
                        <a:rPr lang="en-US" sz="1400" u="none" strike="noStrike" dirty="0">
                          <a:solidFill>
                            <a:schemeClr val="tx1"/>
                          </a:solidFill>
                          <a:effectLst/>
                        </a:rPr>
                        <a:t>20m</a:t>
                      </a:r>
                      <a:endParaRPr lang="en-US" sz="1400" b="0" i="0" u="none" strike="noStrike" dirty="0">
                        <a:solidFill>
                          <a:schemeClr val="tx1"/>
                        </a:solidFill>
                        <a:effectLst/>
                        <a:latin typeface="Calibri" panose="020F0502020204030204" pitchFamily="34" charset="0"/>
                      </a:endParaRPr>
                    </a:p>
                  </a:txBody>
                  <a:tcPr marL="6828" marR="6828" marT="6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fontAlgn="ctr"/>
                      <a:endParaRPr lang="en-US" sz="1400" b="0" i="0" u="none" strike="noStrike" dirty="0">
                        <a:solidFill>
                          <a:schemeClr val="tx1"/>
                        </a:solidFill>
                        <a:effectLst/>
                        <a:latin typeface="Calibri" panose="020F0502020204030204" pitchFamily="34" charset="0"/>
                      </a:endParaRPr>
                    </a:p>
                  </a:txBody>
                  <a:tcPr marL="6828" marR="6828" marT="6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fontAlgn="ctr"/>
                      <a:endParaRPr lang="en-US" sz="1400" b="0" i="0" u="none" strike="noStrike" dirty="0">
                        <a:solidFill>
                          <a:schemeClr val="tx1"/>
                        </a:solidFill>
                        <a:effectLst/>
                        <a:latin typeface="Calibri" panose="020F0502020204030204" pitchFamily="34" charset="0"/>
                      </a:endParaRPr>
                    </a:p>
                  </a:txBody>
                  <a:tcPr marL="6828" marR="6828" marT="6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96037911"/>
                  </a:ext>
                </a:extLst>
              </a:tr>
            </a:tbl>
          </a:graphicData>
        </a:graphic>
      </p:graphicFrame>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7255" y="789709"/>
            <a:ext cx="1143000" cy="448310"/>
          </a:xfrm>
          <a:prstGeom prst="rect">
            <a:avLst/>
          </a:prstGeom>
        </p:spPr>
      </p:pic>
      <p:sp>
        <p:nvSpPr>
          <p:cNvPr id="5" name="Shape 162"/>
          <p:cNvSpPr txBox="1">
            <a:spLocks/>
          </p:cNvSpPr>
          <p:nvPr/>
        </p:nvSpPr>
        <p:spPr>
          <a:xfrm>
            <a:off x="152400" y="0"/>
            <a:ext cx="6624320" cy="762000"/>
          </a:xfrm>
          <a:prstGeom prst="rect">
            <a:avLst/>
          </a:prstGeom>
          <a:noFill/>
          <a:ln>
            <a:noFill/>
          </a:ln>
        </p:spPr>
        <p:txBody>
          <a:bodyPr vert="horz" lIns="91425" tIns="45700" rIns="91425" bIns="45700" rtlCol="0"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ts val="0"/>
              </a:spcBef>
              <a:buClr>
                <a:schemeClr val="dk1"/>
              </a:buClr>
              <a:buSzPct val="25000"/>
              <a:buFont typeface="Calibri"/>
              <a:buNone/>
            </a:pPr>
            <a:r>
              <a:rPr lang="en-US" sz="2800" b="1" dirty="0">
                <a:solidFill>
                  <a:schemeClr val="dk1"/>
                </a:solidFill>
                <a:latin typeface="Calibri"/>
                <a:ea typeface="Calibri"/>
                <a:cs typeface="Calibri"/>
                <a:sym typeface="Calibri"/>
              </a:rPr>
              <a:t>2MP BULLET CAMERA</a:t>
            </a:r>
          </a:p>
        </p:txBody>
      </p:sp>
    </p:spTree>
    <p:extLst>
      <p:ext uri="{BB962C8B-B14F-4D97-AF65-F5344CB8AC3E}">
        <p14:creationId xmlns:p14="http://schemas.microsoft.com/office/powerpoint/2010/main" val="16292779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819820855"/>
              </p:ext>
            </p:extLst>
          </p:nvPr>
        </p:nvGraphicFramePr>
        <p:xfrm>
          <a:off x="304800" y="1295400"/>
          <a:ext cx="8534402" cy="5389432"/>
        </p:xfrm>
        <a:graphic>
          <a:graphicData uri="http://schemas.openxmlformats.org/drawingml/2006/table">
            <a:tbl>
              <a:tblPr>
                <a:tableStyleId>{5C22544A-7EE6-4342-B048-85BDC9FD1C3A}</a:tableStyleId>
              </a:tblPr>
              <a:tblGrid>
                <a:gridCol w="1634699">
                  <a:extLst>
                    <a:ext uri="{9D8B030D-6E8A-4147-A177-3AD203B41FA5}">
                      <a16:colId xmlns:a16="http://schemas.microsoft.com/office/drawing/2014/main" val="1502694788"/>
                    </a:ext>
                  </a:extLst>
                </a:gridCol>
                <a:gridCol w="2285747">
                  <a:extLst>
                    <a:ext uri="{9D8B030D-6E8A-4147-A177-3AD203B41FA5}">
                      <a16:colId xmlns:a16="http://schemas.microsoft.com/office/drawing/2014/main" val="2494870631"/>
                    </a:ext>
                  </a:extLst>
                </a:gridCol>
                <a:gridCol w="2311696">
                  <a:extLst>
                    <a:ext uri="{9D8B030D-6E8A-4147-A177-3AD203B41FA5}">
                      <a16:colId xmlns:a16="http://schemas.microsoft.com/office/drawing/2014/main" val="247685299"/>
                    </a:ext>
                  </a:extLst>
                </a:gridCol>
                <a:gridCol w="2302260">
                  <a:extLst>
                    <a:ext uri="{9D8B030D-6E8A-4147-A177-3AD203B41FA5}">
                      <a16:colId xmlns:a16="http://schemas.microsoft.com/office/drawing/2014/main" val="95188996"/>
                    </a:ext>
                  </a:extLst>
                </a:gridCol>
              </a:tblGrid>
              <a:tr h="304800">
                <a:tc rowSpan="2">
                  <a:txBody>
                    <a:bodyPr/>
                    <a:lstStyle/>
                    <a:p>
                      <a:pPr algn="l" fontAlgn="ctr"/>
                      <a:endParaRPr lang="en-US" sz="1400" b="1" i="0" u="none" strike="noStrike" dirty="0">
                        <a:solidFill>
                          <a:schemeClr val="bg1"/>
                        </a:solidFill>
                        <a:effectLst/>
                        <a:latin typeface="Calibri" panose="020F0502020204030204" pitchFamily="34" charset="0"/>
                      </a:endParaRPr>
                    </a:p>
                  </a:txBody>
                  <a:tcPr marL="6828" marR="6828" marT="6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ctr" fontAlgn="t"/>
                      <a:r>
                        <a:rPr lang="en-US" sz="1400" b="1" u="none" strike="noStrike" dirty="0">
                          <a:solidFill>
                            <a:schemeClr val="bg1"/>
                          </a:solidFill>
                          <a:effectLst/>
                        </a:rPr>
                        <a:t>SATATYA CIBR20FL36CW-S </a:t>
                      </a:r>
                      <a:endParaRPr lang="en-US" sz="1400" b="1" i="0" u="none" strike="noStrike" dirty="0">
                        <a:solidFill>
                          <a:schemeClr val="bg1"/>
                        </a:solidFill>
                        <a:effectLst/>
                        <a:latin typeface="Calibri" panose="020F0502020204030204" pitchFamily="34" charset="0"/>
                      </a:endParaRPr>
                    </a:p>
                  </a:txBody>
                  <a:tcPr marL="6828" marR="6828" marT="6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026F98">
                            <a:shade val="30000"/>
                            <a:satMod val="115000"/>
                          </a:srgbClr>
                        </a:gs>
                        <a:gs pos="50000">
                          <a:srgbClr val="026F98">
                            <a:shade val="67500"/>
                            <a:satMod val="115000"/>
                          </a:srgbClr>
                        </a:gs>
                        <a:gs pos="100000">
                          <a:srgbClr val="026F98">
                            <a:shade val="100000"/>
                            <a:satMod val="115000"/>
                          </a:srgbClr>
                        </a:gs>
                      </a:gsLst>
                      <a:path path="circle">
                        <a:fillToRect l="50000" t="50000" r="50000" b="50000"/>
                      </a:path>
                      <a:tileRect/>
                    </a:gradFill>
                  </a:tcPr>
                </a:tc>
                <a:tc>
                  <a:txBody>
                    <a:bodyPr/>
                    <a:lstStyle/>
                    <a:p>
                      <a:pPr algn="ctr" fontAlgn="ctr"/>
                      <a:r>
                        <a:rPr lang="en-US" sz="1400" b="1" u="none" strike="noStrike" dirty="0">
                          <a:solidFill>
                            <a:schemeClr val="bg1"/>
                          </a:solidFill>
                          <a:effectLst/>
                        </a:rPr>
                        <a:t>SATATYA CIBR20FL60CW-S </a:t>
                      </a:r>
                      <a:endParaRPr lang="en-US" sz="1400" b="1" i="0" u="none" strike="noStrike" dirty="0">
                        <a:solidFill>
                          <a:schemeClr val="bg1"/>
                        </a:solidFill>
                        <a:effectLst/>
                        <a:latin typeface="Calibri" panose="020F0502020204030204" pitchFamily="34" charset="0"/>
                      </a:endParaRPr>
                    </a:p>
                  </a:txBody>
                  <a:tcPr marL="6828" marR="6828" marT="6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026F98">
                            <a:shade val="30000"/>
                            <a:satMod val="115000"/>
                          </a:srgbClr>
                        </a:gs>
                        <a:gs pos="50000">
                          <a:srgbClr val="026F98">
                            <a:shade val="67500"/>
                            <a:satMod val="115000"/>
                          </a:srgbClr>
                        </a:gs>
                        <a:gs pos="100000">
                          <a:srgbClr val="026F98">
                            <a:shade val="100000"/>
                            <a:satMod val="115000"/>
                          </a:srgbClr>
                        </a:gs>
                      </a:gsLst>
                      <a:path path="circle">
                        <a:fillToRect l="50000" t="50000" r="50000" b="50000"/>
                      </a:path>
                      <a:tileRect/>
                    </a:gradFill>
                  </a:tcPr>
                </a:tc>
                <a:tc>
                  <a:txBody>
                    <a:bodyPr/>
                    <a:lstStyle/>
                    <a:p>
                      <a:pPr algn="ctr" fontAlgn="ctr"/>
                      <a:r>
                        <a:rPr lang="en-US" sz="1400" b="1" u="none" strike="noStrike" dirty="0">
                          <a:solidFill>
                            <a:schemeClr val="bg1"/>
                          </a:solidFill>
                          <a:effectLst/>
                        </a:rPr>
                        <a:t>SATATYA CIBR20VL12CW-S</a:t>
                      </a:r>
                      <a:endParaRPr lang="en-US" sz="1400" b="1" i="0" u="none" strike="noStrike" dirty="0">
                        <a:solidFill>
                          <a:schemeClr val="bg1"/>
                        </a:solidFill>
                        <a:effectLst/>
                        <a:latin typeface="Calibri" panose="020F0502020204030204" pitchFamily="34" charset="0"/>
                      </a:endParaRPr>
                    </a:p>
                  </a:txBody>
                  <a:tcPr marL="6828" marR="6828" marT="6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026F98">
                            <a:shade val="30000"/>
                            <a:satMod val="115000"/>
                          </a:srgbClr>
                        </a:gs>
                        <a:gs pos="50000">
                          <a:srgbClr val="026F98">
                            <a:shade val="67500"/>
                            <a:satMod val="115000"/>
                          </a:srgbClr>
                        </a:gs>
                        <a:gs pos="100000">
                          <a:srgbClr val="026F98">
                            <a:shade val="100000"/>
                            <a:satMod val="115000"/>
                          </a:srgbClr>
                        </a:gs>
                      </a:gsLst>
                      <a:path path="circle">
                        <a:fillToRect l="50000" t="50000" r="50000" b="50000"/>
                      </a:path>
                      <a:tileRect/>
                    </a:gradFill>
                  </a:tcPr>
                </a:tc>
                <a:extLst>
                  <a:ext uri="{0D108BD9-81ED-4DB2-BD59-A6C34878D82A}">
                    <a16:rowId xmlns:a16="http://schemas.microsoft.com/office/drawing/2014/main" val="1461154634"/>
                  </a:ext>
                </a:extLst>
              </a:tr>
              <a:tr h="289577">
                <a:tc vMerge="1">
                  <a:txBody>
                    <a:bodyPr/>
                    <a:lstStyle/>
                    <a:p>
                      <a:pPr algn="ctr" fontAlgn="ctr"/>
                      <a:endParaRPr lang="en-US" sz="1400" b="1" i="0" u="none" strike="noStrike" dirty="0">
                        <a:solidFill>
                          <a:schemeClr val="bg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gradFill flip="none" rotWithShape="1">
                      <a:gsLst>
                        <a:gs pos="0">
                          <a:srgbClr val="026F98">
                            <a:shade val="30000"/>
                            <a:satMod val="115000"/>
                          </a:srgbClr>
                        </a:gs>
                        <a:gs pos="50000">
                          <a:srgbClr val="026F98">
                            <a:shade val="67500"/>
                            <a:satMod val="115000"/>
                          </a:srgbClr>
                        </a:gs>
                        <a:gs pos="100000">
                          <a:srgbClr val="026F98">
                            <a:shade val="100000"/>
                            <a:satMod val="115000"/>
                          </a:srgbClr>
                        </a:gs>
                      </a:gsLst>
                      <a:path path="circle">
                        <a:fillToRect l="50000" t="50000" r="50000" b="50000"/>
                      </a:path>
                      <a:tileRect/>
                    </a:gradFill>
                  </a:tcPr>
                </a:tc>
                <a:tc gridSpan="3">
                  <a:txBody>
                    <a:bodyPr/>
                    <a:lstStyle/>
                    <a:p>
                      <a:pPr algn="ctr"/>
                      <a:r>
                        <a:rPr lang="en-US" sz="1400" b="1" i="0" u="none" strike="noStrike" kern="1200" dirty="0">
                          <a:solidFill>
                            <a:schemeClr val="bg1"/>
                          </a:solidFill>
                          <a:effectLst/>
                          <a:latin typeface="Calibri" panose="020F0502020204030204" pitchFamily="34" charset="0"/>
                          <a:ea typeface="+mn-ea"/>
                          <a:cs typeface="+mn-cs"/>
                        </a:rPr>
                        <a:t>Stream Parameters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026F98">
                            <a:shade val="30000"/>
                            <a:satMod val="115000"/>
                          </a:srgbClr>
                        </a:gs>
                        <a:gs pos="50000">
                          <a:srgbClr val="026F98">
                            <a:shade val="67500"/>
                            <a:satMod val="115000"/>
                          </a:srgbClr>
                        </a:gs>
                        <a:gs pos="100000">
                          <a:srgbClr val="026F98">
                            <a:shade val="100000"/>
                            <a:satMod val="115000"/>
                          </a:srgbClr>
                        </a:gs>
                      </a:gsLst>
                      <a:path path="circle">
                        <a:fillToRect l="50000" t="50000" r="50000" b="50000"/>
                      </a:path>
                      <a:tileRect/>
                    </a:gra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211858191"/>
                  </a:ext>
                </a:extLst>
              </a:tr>
              <a:tr h="289577">
                <a:tc>
                  <a:txBody>
                    <a:bodyPr/>
                    <a:lstStyle/>
                    <a:p>
                      <a:pPr algn="l" fontAlgn="ctr"/>
                      <a:r>
                        <a:rPr lang="en-US" sz="1400" b="0" i="0" u="none" strike="noStrike" dirty="0">
                          <a:solidFill>
                            <a:schemeClr val="bg1"/>
                          </a:solidFill>
                          <a:effectLst/>
                          <a:latin typeface="Calibri" panose="020F0502020204030204" pitchFamily="34" charset="0"/>
                        </a:rPr>
                        <a:t>Maximum Resolution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gradFill flip="none" rotWithShape="1">
                      <a:gsLst>
                        <a:gs pos="0">
                          <a:srgbClr val="575757">
                            <a:shade val="30000"/>
                            <a:satMod val="115000"/>
                          </a:srgbClr>
                        </a:gs>
                        <a:gs pos="50000">
                          <a:srgbClr val="575757">
                            <a:shade val="67500"/>
                            <a:satMod val="115000"/>
                          </a:srgbClr>
                        </a:gs>
                        <a:gs pos="100000">
                          <a:srgbClr val="575757">
                            <a:shade val="100000"/>
                            <a:satMod val="115000"/>
                          </a:srgbClr>
                        </a:gs>
                      </a:gsLst>
                      <a:path path="circle">
                        <a:fillToRect t="100000" r="100000"/>
                      </a:path>
                      <a:tileRect l="-100000" b="-100000"/>
                    </a:gradFill>
                  </a:tcPr>
                </a:tc>
                <a:tc gridSpan="3">
                  <a:txBody>
                    <a:bodyPr/>
                    <a:lstStyle/>
                    <a:p>
                      <a:pPr algn="ctr" fontAlgn="ctr"/>
                      <a:r>
                        <a:rPr lang="en-US" sz="1400" b="0" i="0" u="none" strike="noStrike" dirty="0">
                          <a:solidFill>
                            <a:srgbClr val="000000"/>
                          </a:solidFill>
                          <a:effectLst/>
                          <a:latin typeface="Calibri" panose="020F0502020204030204" pitchFamily="34" charset="0"/>
                        </a:rPr>
                        <a:t>1920*1080(2MP) @ 30fps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fontAlgn="ctr"/>
                      <a:endParaRPr lang="en-US" sz="1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fontAlgn="ctr"/>
                      <a:endParaRPr lang="en-US" sz="1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3383371"/>
                  </a:ext>
                </a:extLst>
              </a:tr>
              <a:tr h="289577">
                <a:tc>
                  <a:txBody>
                    <a:bodyPr/>
                    <a:lstStyle/>
                    <a:p>
                      <a:pPr algn="l" fontAlgn="ctr"/>
                      <a:r>
                        <a:rPr lang="en-US" sz="1400" b="0" i="0" u="none" strike="noStrike" dirty="0">
                          <a:solidFill>
                            <a:schemeClr val="bg1"/>
                          </a:solidFill>
                          <a:effectLst/>
                          <a:latin typeface="Calibri" panose="020F0502020204030204" pitchFamily="34" charset="0"/>
                        </a:rPr>
                        <a:t>Available  Resolutions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gradFill flip="none" rotWithShape="1">
                      <a:gsLst>
                        <a:gs pos="0">
                          <a:srgbClr val="575757">
                            <a:shade val="30000"/>
                            <a:satMod val="115000"/>
                          </a:srgbClr>
                        </a:gs>
                        <a:gs pos="50000">
                          <a:srgbClr val="575757">
                            <a:shade val="67500"/>
                            <a:satMod val="115000"/>
                          </a:srgbClr>
                        </a:gs>
                        <a:gs pos="100000">
                          <a:srgbClr val="575757">
                            <a:shade val="100000"/>
                            <a:satMod val="115000"/>
                          </a:srgbClr>
                        </a:gs>
                      </a:gsLst>
                      <a:path path="circle">
                        <a:fillToRect t="100000" r="100000"/>
                      </a:path>
                      <a:tileRect l="-100000" b="-100000"/>
                    </a:gradFill>
                  </a:tcPr>
                </a:tc>
                <a:tc gridSpan="3">
                  <a:txBody>
                    <a:bodyPr/>
                    <a:lstStyle/>
                    <a:p>
                      <a:pPr algn="ctr" fontAlgn="ctr"/>
                      <a:r>
                        <a:rPr lang="en-US" sz="1400" b="0" i="0" u="none" strike="noStrike" dirty="0">
                          <a:solidFill>
                            <a:srgbClr val="000000"/>
                          </a:solidFill>
                          <a:effectLst/>
                          <a:latin typeface="Calibri" panose="020F0502020204030204" pitchFamily="34" charset="0"/>
                        </a:rPr>
                        <a:t>1080p(2MP)/720p/D1/2CIF/CIF</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fontAlgn="ctr"/>
                      <a:endParaRPr lang="en-US" sz="1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fontAlgn="ctr"/>
                      <a:endParaRPr lang="en-US" sz="1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21322921"/>
                  </a:ext>
                </a:extLst>
              </a:tr>
              <a:tr h="289577">
                <a:tc>
                  <a:txBody>
                    <a:bodyPr/>
                    <a:lstStyle/>
                    <a:p>
                      <a:pPr algn="l" fontAlgn="ctr"/>
                      <a:r>
                        <a:rPr lang="en-US" sz="1400" b="0" i="0" u="none" strike="noStrike" dirty="0">
                          <a:solidFill>
                            <a:schemeClr val="bg1"/>
                          </a:solidFill>
                          <a:effectLst/>
                          <a:latin typeface="Calibri" panose="020F0502020204030204" pitchFamily="34" charset="0"/>
                        </a:rPr>
                        <a:t>Stream Profiles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gradFill flip="none" rotWithShape="1">
                      <a:gsLst>
                        <a:gs pos="0">
                          <a:srgbClr val="575757">
                            <a:shade val="30000"/>
                            <a:satMod val="115000"/>
                          </a:srgbClr>
                        </a:gs>
                        <a:gs pos="50000">
                          <a:srgbClr val="575757">
                            <a:shade val="67500"/>
                            <a:satMod val="115000"/>
                          </a:srgbClr>
                        </a:gs>
                        <a:gs pos="100000">
                          <a:srgbClr val="575757">
                            <a:shade val="100000"/>
                            <a:satMod val="115000"/>
                          </a:srgbClr>
                        </a:gs>
                      </a:gsLst>
                      <a:path path="circle">
                        <a:fillToRect t="100000" r="100000"/>
                      </a:path>
                      <a:tileRect l="-100000" b="-100000"/>
                    </a:gradFill>
                  </a:tcPr>
                </a:tc>
                <a:tc gridSpan="3">
                  <a:txBody>
                    <a:bodyPr/>
                    <a:lstStyle/>
                    <a:p>
                      <a:pPr lvl="0" algn="ctr" fontAlgn="t"/>
                      <a:r>
                        <a:rPr lang="en-US" sz="1400" b="1" i="0" u="none" strike="noStrike" dirty="0">
                          <a:solidFill>
                            <a:srgbClr val="000000"/>
                          </a:solidFill>
                          <a:effectLst/>
                          <a:latin typeface="Calibri" panose="020F0502020204030204" pitchFamily="34" charset="0"/>
                        </a:rPr>
                        <a:t>Four streams are supported </a:t>
                      </a:r>
                      <a:br>
                        <a:rPr lang="en-US" sz="1400" b="0" i="0" u="none" strike="noStrike" dirty="0">
                          <a:solidFill>
                            <a:srgbClr val="000000"/>
                          </a:solidFill>
                          <a:effectLst/>
                          <a:latin typeface="Calibri" panose="020F0502020204030204" pitchFamily="34" charset="0"/>
                        </a:rPr>
                      </a:br>
                      <a:r>
                        <a:rPr lang="en-US" sz="1400" b="1" i="0" u="none" strike="noStrike" dirty="0">
                          <a:solidFill>
                            <a:srgbClr val="000000"/>
                          </a:solidFill>
                          <a:effectLst/>
                          <a:latin typeface="Calibri" panose="020F0502020204030204" pitchFamily="34" charset="0"/>
                        </a:rPr>
                        <a:t>Profile 1: </a:t>
                      </a:r>
                      <a:r>
                        <a:rPr lang="en-US" sz="1400" b="0" i="0" u="none" strike="noStrike" dirty="0">
                          <a:solidFill>
                            <a:srgbClr val="000000"/>
                          </a:solidFill>
                          <a:effectLst/>
                          <a:latin typeface="Calibri" panose="020F0502020204030204" pitchFamily="34" charset="0"/>
                        </a:rPr>
                        <a:t>2MP up to 30fps (H.265/H.264) </a:t>
                      </a:r>
                      <a:br>
                        <a:rPr lang="en-US" sz="1400" b="0" i="0" u="none" strike="noStrike" dirty="0">
                          <a:solidFill>
                            <a:srgbClr val="000000"/>
                          </a:solidFill>
                          <a:effectLst/>
                          <a:latin typeface="Calibri" panose="020F0502020204030204" pitchFamily="34" charset="0"/>
                        </a:rPr>
                      </a:br>
                      <a:r>
                        <a:rPr lang="en-US" sz="1400" b="1" i="0" u="none" strike="noStrike" dirty="0">
                          <a:solidFill>
                            <a:srgbClr val="000000"/>
                          </a:solidFill>
                          <a:effectLst/>
                          <a:latin typeface="Calibri" panose="020F0502020204030204" pitchFamily="34" charset="0"/>
                        </a:rPr>
                        <a:t>Profile 2: </a:t>
                      </a:r>
                      <a:r>
                        <a:rPr lang="en-US" sz="1400" b="0" i="0" u="none" strike="noStrike" dirty="0">
                          <a:solidFill>
                            <a:srgbClr val="000000"/>
                          </a:solidFill>
                          <a:effectLst/>
                          <a:latin typeface="Calibri" panose="020F0502020204030204" pitchFamily="34" charset="0"/>
                        </a:rPr>
                        <a:t>D1 up to 5fps (MJPEG)</a:t>
                      </a:r>
                      <a:br>
                        <a:rPr lang="en-US" sz="1400" b="0" i="0" u="none" strike="noStrike" dirty="0">
                          <a:solidFill>
                            <a:srgbClr val="000000"/>
                          </a:solidFill>
                          <a:effectLst/>
                          <a:latin typeface="Calibri" panose="020F0502020204030204" pitchFamily="34" charset="0"/>
                        </a:rPr>
                      </a:br>
                      <a:r>
                        <a:rPr lang="en-US" sz="1400" b="1" i="0" u="none" strike="noStrike" dirty="0">
                          <a:solidFill>
                            <a:srgbClr val="000000"/>
                          </a:solidFill>
                          <a:effectLst/>
                          <a:latin typeface="Calibri" panose="020F0502020204030204" pitchFamily="34" charset="0"/>
                        </a:rPr>
                        <a:t>Profile 3: </a:t>
                      </a:r>
                      <a:r>
                        <a:rPr lang="en-US" sz="1400" b="0" i="0" u="none" strike="noStrike" dirty="0">
                          <a:solidFill>
                            <a:srgbClr val="000000"/>
                          </a:solidFill>
                          <a:effectLst/>
                          <a:latin typeface="Calibri" panose="020F0502020204030204" pitchFamily="34" charset="0"/>
                        </a:rPr>
                        <a:t>D1 up to 30fps (H.265/H.264)  </a:t>
                      </a:r>
                      <a:br>
                        <a:rPr lang="en-US" sz="1400" b="0" i="0" u="none" strike="noStrike" dirty="0">
                          <a:solidFill>
                            <a:srgbClr val="000000"/>
                          </a:solidFill>
                          <a:effectLst/>
                          <a:latin typeface="Calibri" panose="020F0502020204030204" pitchFamily="34" charset="0"/>
                        </a:rPr>
                      </a:br>
                      <a:r>
                        <a:rPr lang="en-US" sz="1400" b="1" i="0" u="none" strike="noStrike" dirty="0">
                          <a:solidFill>
                            <a:srgbClr val="000000"/>
                          </a:solidFill>
                          <a:effectLst/>
                          <a:latin typeface="Calibri" panose="020F0502020204030204" pitchFamily="34" charset="0"/>
                        </a:rPr>
                        <a:t>Profile 4: </a:t>
                      </a:r>
                      <a:r>
                        <a:rPr lang="en-US" sz="1400" b="0" i="0" u="none" strike="noStrike" dirty="0">
                          <a:solidFill>
                            <a:srgbClr val="000000"/>
                          </a:solidFill>
                          <a:effectLst/>
                          <a:latin typeface="Calibri" panose="020F0502020204030204" pitchFamily="34" charset="0"/>
                        </a:rPr>
                        <a:t>720p up to 30fps (H.265/H.264/MJPEG)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lvl="0" algn="l" defTabSz="914400" rtl="0" eaLnBrk="1" fontAlgn="t" latinLnBrk="0" hangingPunct="1"/>
                      <a:endParaRPr lang="en-US" sz="1400" b="0" i="0" u="none" strike="noStrike" kern="1200" dirty="0">
                        <a:solidFill>
                          <a:srgbClr val="000000"/>
                        </a:solidFill>
                        <a:effectLst/>
                        <a:latin typeface="Calibri" panose="020F0502020204030204" pitchFamily="34"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l" fontAlgn="ctr"/>
                      <a:endParaRPr lang="en-US" sz="1400" b="0" i="0" u="none" strike="noStrike" kern="1200" dirty="0">
                        <a:solidFill>
                          <a:srgbClr val="000000"/>
                        </a:solidFill>
                        <a:effectLst/>
                        <a:latin typeface="Calibri" panose="020F0502020204030204" pitchFamily="34"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39303065"/>
                  </a:ext>
                </a:extLst>
              </a:tr>
              <a:tr h="289577">
                <a:tc>
                  <a:txBody>
                    <a:bodyPr/>
                    <a:lstStyle/>
                    <a:p>
                      <a:pPr algn="l" fontAlgn="ctr"/>
                      <a:r>
                        <a:rPr lang="en-US" sz="1400" b="0" i="0" u="none" strike="noStrike" dirty="0">
                          <a:solidFill>
                            <a:schemeClr val="bg1"/>
                          </a:solidFill>
                          <a:effectLst/>
                          <a:latin typeface="Calibri" panose="020F0502020204030204" pitchFamily="34" charset="0"/>
                        </a:rPr>
                        <a:t>Max. Number of Simultaneous Streams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gradFill flip="none" rotWithShape="1">
                      <a:gsLst>
                        <a:gs pos="0">
                          <a:srgbClr val="575757">
                            <a:shade val="30000"/>
                            <a:satMod val="115000"/>
                          </a:srgbClr>
                        </a:gs>
                        <a:gs pos="50000">
                          <a:srgbClr val="575757">
                            <a:shade val="67500"/>
                            <a:satMod val="115000"/>
                          </a:srgbClr>
                        </a:gs>
                        <a:gs pos="100000">
                          <a:srgbClr val="575757">
                            <a:shade val="100000"/>
                            <a:satMod val="115000"/>
                          </a:srgbClr>
                        </a:gs>
                      </a:gsLst>
                      <a:path path="circle">
                        <a:fillToRect t="100000" r="100000"/>
                      </a:path>
                      <a:tileRect l="-100000" b="-100000"/>
                    </a:gradFill>
                  </a:tcPr>
                </a:tc>
                <a:tc gridSpan="3">
                  <a:txBody>
                    <a:bodyPr/>
                    <a:lstStyle/>
                    <a:p>
                      <a:pPr algn="ctr" fontAlgn="t"/>
                      <a:r>
                        <a:rPr lang="en-US" sz="1400" b="0" i="0" u="none" strike="noStrike" dirty="0">
                          <a:solidFill>
                            <a:srgbClr val="000000"/>
                          </a:solidFill>
                          <a:effectLst/>
                          <a:latin typeface="Calibri" panose="020F0502020204030204"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fontAlgn="ctr"/>
                      <a:endParaRPr lang="en-US" sz="1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fontAlgn="ctr"/>
                      <a:endParaRPr lang="en-US" sz="1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61876100"/>
                  </a:ext>
                </a:extLst>
              </a:tr>
              <a:tr h="289577">
                <a:tc>
                  <a:txBody>
                    <a:bodyPr/>
                    <a:lstStyle/>
                    <a:p>
                      <a:pPr algn="l" fontAlgn="ctr"/>
                      <a:r>
                        <a:rPr lang="en-US" sz="1400" b="0" i="0" u="none" strike="noStrike" dirty="0">
                          <a:solidFill>
                            <a:schemeClr val="bg1"/>
                          </a:solidFill>
                          <a:effectLst/>
                          <a:latin typeface="Calibri" panose="020F0502020204030204" pitchFamily="34" charset="0"/>
                        </a:rPr>
                        <a:t>Bitrate Type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gradFill flip="none" rotWithShape="1">
                      <a:gsLst>
                        <a:gs pos="0">
                          <a:srgbClr val="575757">
                            <a:shade val="30000"/>
                            <a:satMod val="115000"/>
                          </a:srgbClr>
                        </a:gs>
                        <a:gs pos="50000">
                          <a:srgbClr val="575757">
                            <a:shade val="67500"/>
                            <a:satMod val="115000"/>
                          </a:srgbClr>
                        </a:gs>
                        <a:gs pos="100000">
                          <a:srgbClr val="575757">
                            <a:shade val="100000"/>
                            <a:satMod val="115000"/>
                          </a:srgbClr>
                        </a:gs>
                      </a:gsLst>
                      <a:path path="circle">
                        <a:fillToRect t="100000" r="100000"/>
                      </a:path>
                      <a:tileRect l="-100000" b="-100000"/>
                    </a:gradFill>
                  </a:tcPr>
                </a:tc>
                <a:tc gridSpan="3">
                  <a:txBody>
                    <a:bodyPr/>
                    <a:lstStyle/>
                    <a:p>
                      <a:pPr algn="ctr" fontAlgn="t"/>
                      <a:r>
                        <a:rPr lang="en-US" sz="1400" b="0" i="0" u="none" strike="noStrike" dirty="0">
                          <a:solidFill>
                            <a:srgbClr val="000000"/>
                          </a:solidFill>
                          <a:effectLst/>
                          <a:latin typeface="Calibri" panose="020F0502020204030204" pitchFamily="34" charset="0"/>
                        </a:rPr>
                        <a:t>CBR/VBR</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fontAlgn="ctr"/>
                      <a:endParaRPr lang="en-US" sz="1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fontAlgn="ctr"/>
                      <a:endParaRPr lang="en-US" sz="1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55831510"/>
                  </a:ext>
                </a:extLst>
              </a:tr>
              <a:tr h="289577">
                <a:tc>
                  <a:txBody>
                    <a:bodyPr/>
                    <a:lstStyle/>
                    <a:p>
                      <a:pPr algn="l" fontAlgn="ctr"/>
                      <a:r>
                        <a:rPr lang="en-US" sz="1400" b="0" i="0" u="none" strike="noStrike" dirty="0">
                          <a:solidFill>
                            <a:schemeClr val="bg1"/>
                          </a:solidFill>
                          <a:effectLst/>
                          <a:latin typeface="Calibri" panose="020F0502020204030204" pitchFamily="34" charset="0"/>
                        </a:rPr>
                        <a:t>Bitrate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gradFill flip="none" rotWithShape="1">
                      <a:gsLst>
                        <a:gs pos="0">
                          <a:srgbClr val="575757">
                            <a:shade val="30000"/>
                            <a:satMod val="115000"/>
                          </a:srgbClr>
                        </a:gs>
                        <a:gs pos="50000">
                          <a:srgbClr val="575757">
                            <a:shade val="67500"/>
                            <a:satMod val="115000"/>
                          </a:srgbClr>
                        </a:gs>
                        <a:gs pos="100000">
                          <a:srgbClr val="575757">
                            <a:shade val="100000"/>
                            <a:satMod val="115000"/>
                          </a:srgbClr>
                        </a:gs>
                      </a:gsLst>
                      <a:path path="circle">
                        <a:fillToRect t="100000" r="100000"/>
                      </a:path>
                      <a:tileRect l="-100000" b="-100000"/>
                    </a:gradFill>
                  </a:tcPr>
                </a:tc>
                <a:tc gridSpan="3">
                  <a:txBody>
                    <a:bodyPr/>
                    <a:lstStyle/>
                    <a:p>
                      <a:pPr algn="ctr" fontAlgn="t"/>
                      <a:r>
                        <a:rPr lang="en-US" sz="1400" b="0" i="0" u="none" strike="noStrike" dirty="0">
                          <a:solidFill>
                            <a:srgbClr val="000000"/>
                          </a:solidFill>
                          <a:effectLst/>
                          <a:latin typeface="Calibri" panose="020F0502020204030204" pitchFamily="34" charset="0"/>
                        </a:rPr>
                        <a:t>512Kbps - 4Mbps</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fontAlgn="ctr"/>
                      <a:endParaRPr lang="en-US" sz="1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fontAlgn="ctr"/>
                      <a:endParaRPr lang="en-US" sz="1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2065631"/>
                  </a:ext>
                </a:extLst>
              </a:tr>
              <a:tr h="289577">
                <a:tc>
                  <a:txBody>
                    <a:bodyPr/>
                    <a:lstStyle/>
                    <a:p>
                      <a:pPr algn="l" fontAlgn="ctr"/>
                      <a:r>
                        <a:rPr lang="en-US" sz="1400" b="0" i="0" u="none" strike="noStrike" dirty="0">
                          <a:solidFill>
                            <a:schemeClr val="bg1"/>
                          </a:solidFill>
                          <a:effectLst/>
                          <a:latin typeface="Calibri" panose="020F0502020204030204" pitchFamily="34" charset="0"/>
                        </a:rPr>
                        <a:t>Video Compression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gradFill flip="none" rotWithShape="1">
                      <a:gsLst>
                        <a:gs pos="0">
                          <a:srgbClr val="575757">
                            <a:shade val="30000"/>
                            <a:satMod val="115000"/>
                          </a:srgbClr>
                        </a:gs>
                        <a:gs pos="50000">
                          <a:srgbClr val="575757">
                            <a:shade val="67500"/>
                            <a:satMod val="115000"/>
                          </a:srgbClr>
                        </a:gs>
                        <a:gs pos="100000">
                          <a:srgbClr val="575757">
                            <a:shade val="100000"/>
                            <a:satMod val="115000"/>
                          </a:srgbClr>
                        </a:gs>
                      </a:gsLst>
                      <a:path path="circle">
                        <a:fillToRect t="100000" r="100000"/>
                      </a:path>
                      <a:tileRect l="-100000" b="-100000"/>
                    </a:gradFill>
                  </a:tcPr>
                </a:tc>
                <a:tc gridSpan="3">
                  <a:txBody>
                    <a:bodyPr/>
                    <a:lstStyle/>
                    <a:p>
                      <a:pPr algn="ctr" fontAlgn="ctr"/>
                      <a:r>
                        <a:rPr lang="nn-NO" sz="1400" b="0" i="0" u="none" strike="noStrike" dirty="0">
                          <a:solidFill>
                            <a:srgbClr val="000000"/>
                          </a:solidFill>
                          <a:effectLst/>
                          <a:latin typeface="Calibri" panose="020F0502020204030204" pitchFamily="34" charset="0"/>
                        </a:rPr>
                        <a:t>H.265/H.264/MJPEG</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fontAlgn="ctr"/>
                      <a:endParaRPr lang="nn-NO" sz="1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fontAlgn="ctr"/>
                      <a:endParaRPr lang="nn-NO" sz="1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70421544"/>
                  </a:ext>
                </a:extLst>
              </a:tr>
              <a:tr h="289577">
                <a:tc>
                  <a:txBody>
                    <a:bodyPr/>
                    <a:lstStyle/>
                    <a:p>
                      <a:pPr algn="l" fontAlgn="ctr"/>
                      <a:r>
                        <a:rPr lang="en-US" sz="1400" b="0" i="0" u="none" strike="noStrike" dirty="0">
                          <a:solidFill>
                            <a:schemeClr val="bg1"/>
                          </a:solidFill>
                          <a:effectLst/>
                          <a:latin typeface="Calibri" panose="020F0502020204030204" pitchFamily="34" charset="0"/>
                        </a:rPr>
                        <a:t>Frame Rate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gradFill flip="none" rotWithShape="1">
                      <a:gsLst>
                        <a:gs pos="0">
                          <a:srgbClr val="575757">
                            <a:shade val="30000"/>
                            <a:satMod val="115000"/>
                          </a:srgbClr>
                        </a:gs>
                        <a:gs pos="50000">
                          <a:srgbClr val="575757">
                            <a:shade val="67500"/>
                            <a:satMod val="115000"/>
                          </a:srgbClr>
                        </a:gs>
                        <a:gs pos="100000">
                          <a:srgbClr val="575757">
                            <a:shade val="100000"/>
                            <a:satMod val="115000"/>
                          </a:srgbClr>
                        </a:gs>
                      </a:gsLst>
                      <a:path path="circle">
                        <a:fillToRect t="100000" r="100000"/>
                      </a:path>
                      <a:tileRect l="-100000" b="-100000"/>
                    </a:gradFill>
                  </a:tcPr>
                </a:tc>
                <a:tc gridSpan="3">
                  <a:txBody>
                    <a:bodyPr/>
                    <a:lstStyle/>
                    <a:p>
                      <a:pPr algn="ctr" fontAlgn="ctr"/>
                      <a:r>
                        <a:rPr lang="en-US" sz="1400" b="0" i="0" u="none" strike="noStrike" dirty="0">
                          <a:solidFill>
                            <a:srgbClr val="000000"/>
                          </a:solidFill>
                          <a:effectLst/>
                          <a:latin typeface="Calibri" panose="020F0502020204030204" pitchFamily="34" charset="0"/>
                        </a:rPr>
                        <a:t>1 - 30fps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fontAlgn="ctr"/>
                      <a:endParaRPr lang="en-US" sz="1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fontAlgn="ctr"/>
                      <a:endParaRPr lang="en-US" sz="1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52434949"/>
                  </a:ext>
                </a:extLst>
              </a:tr>
              <a:tr h="289577">
                <a:tc>
                  <a:txBody>
                    <a:bodyPr/>
                    <a:lstStyle/>
                    <a:p>
                      <a:pPr algn="l" fontAlgn="ctr"/>
                      <a:r>
                        <a:rPr lang="en-US" sz="1400" b="0" i="0" u="none" strike="noStrike" dirty="0">
                          <a:solidFill>
                            <a:schemeClr val="bg1"/>
                          </a:solidFill>
                          <a:effectLst/>
                          <a:latin typeface="Calibri" panose="020F0502020204030204" pitchFamily="34" charset="0"/>
                        </a:rPr>
                        <a:t>GOP</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gradFill flip="none" rotWithShape="1">
                      <a:gsLst>
                        <a:gs pos="0">
                          <a:srgbClr val="575757">
                            <a:shade val="30000"/>
                            <a:satMod val="115000"/>
                          </a:srgbClr>
                        </a:gs>
                        <a:gs pos="50000">
                          <a:srgbClr val="575757">
                            <a:shade val="67500"/>
                            <a:satMod val="115000"/>
                          </a:srgbClr>
                        </a:gs>
                        <a:gs pos="100000">
                          <a:srgbClr val="575757">
                            <a:shade val="100000"/>
                            <a:satMod val="115000"/>
                          </a:srgbClr>
                        </a:gs>
                      </a:gsLst>
                      <a:path path="circle">
                        <a:fillToRect t="100000" r="100000"/>
                      </a:path>
                      <a:tileRect l="-100000" b="-100000"/>
                    </a:gradFill>
                  </a:tcPr>
                </a:tc>
                <a:tc gridSpan="3">
                  <a:txBody>
                    <a:bodyPr/>
                    <a:lstStyle/>
                    <a:p>
                      <a:pPr algn="ctr" fontAlgn="ctr"/>
                      <a:r>
                        <a:rPr lang="en-US" sz="1400" b="0" i="0" u="none" strike="noStrike" dirty="0">
                          <a:solidFill>
                            <a:srgbClr val="000000"/>
                          </a:solidFill>
                          <a:effectLst/>
                          <a:latin typeface="Calibri" panose="020F0502020204030204" pitchFamily="34" charset="0"/>
                        </a:rPr>
                        <a:t>1 - 100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fontAlgn="ctr"/>
                      <a:endParaRPr lang="en-US" sz="1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fontAlgn="ctr"/>
                      <a:endParaRPr lang="en-US" sz="1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77252902"/>
                  </a:ext>
                </a:extLst>
              </a:tr>
              <a:tr h="289577">
                <a:tc>
                  <a:txBody>
                    <a:bodyPr/>
                    <a:lstStyle/>
                    <a:p>
                      <a:pPr algn="l" fontAlgn="ctr"/>
                      <a:r>
                        <a:rPr lang="en-US" sz="1400" b="0" i="0" u="none" strike="noStrike" dirty="0">
                          <a:solidFill>
                            <a:schemeClr val="bg1"/>
                          </a:solidFill>
                          <a:effectLst/>
                          <a:latin typeface="Calibri" panose="020F0502020204030204" pitchFamily="34" charset="0"/>
                        </a:rPr>
                        <a:t>Shutter Speed</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gradFill flip="none" rotWithShape="1">
                      <a:gsLst>
                        <a:gs pos="0">
                          <a:srgbClr val="575757">
                            <a:shade val="30000"/>
                            <a:satMod val="115000"/>
                          </a:srgbClr>
                        </a:gs>
                        <a:gs pos="50000">
                          <a:srgbClr val="575757">
                            <a:shade val="67500"/>
                            <a:satMod val="115000"/>
                          </a:srgbClr>
                        </a:gs>
                        <a:gs pos="100000">
                          <a:srgbClr val="575757">
                            <a:shade val="100000"/>
                            <a:satMod val="115000"/>
                          </a:srgbClr>
                        </a:gs>
                      </a:gsLst>
                      <a:path path="circle">
                        <a:fillToRect t="100000" r="100000"/>
                      </a:path>
                      <a:tileRect l="-100000" b="-100000"/>
                    </a:gradFill>
                  </a:tcPr>
                </a:tc>
                <a:tc gridSpan="3">
                  <a:txBody>
                    <a:bodyPr/>
                    <a:lstStyle/>
                    <a:p>
                      <a:pPr algn="ctr" fontAlgn="ctr"/>
                      <a:r>
                        <a:rPr lang="en-US" sz="1400" b="0" i="0" u="none" strike="noStrike" dirty="0">
                          <a:solidFill>
                            <a:srgbClr val="000000"/>
                          </a:solidFill>
                          <a:effectLst/>
                          <a:latin typeface="Calibri" panose="020F0502020204030204" pitchFamily="34" charset="0"/>
                        </a:rPr>
                        <a:t>1/12500s to 1/25s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fontAlgn="ctr"/>
                      <a:endParaRPr lang="en-US" sz="1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fontAlgn="ctr"/>
                      <a:endParaRPr lang="en-US" sz="1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62636111"/>
                  </a:ext>
                </a:extLst>
              </a:tr>
              <a:tr h="289577">
                <a:tc>
                  <a:txBody>
                    <a:bodyPr/>
                    <a:lstStyle/>
                    <a:p>
                      <a:pPr algn="l" fontAlgn="ctr"/>
                      <a:r>
                        <a:rPr lang="en-US" sz="1400" b="0" i="0" u="none" strike="noStrike" dirty="0">
                          <a:solidFill>
                            <a:schemeClr val="bg1"/>
                          </a:solidFill>
                          <a:effectLst/>
                          <a:latin typeface="Calibri" panose="020F0502020204030204" pitchFamily="34" charset="0"/>
                        </a:rPr>
                        <a:t>Adaptive Stream</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gradFill flip="none" rotWithShape="1">
                      <a:gsLst>
                        <a:gs pos="0">
                          <a:srgbClr val="575757">
                            <a:shade val="30000"/>
                            <a:satMod val="115000"/>
                          </a:srgbClr>
                        </a:gs>
                        <a:gs pos="50000">
                          <a:srgbClr val="575757">
                            <a:shade val="67500"/>
                            <a:satMod val="115000"/>
                          </a:srgbClr>
                        </a:gs>
                        <a:gs pos="100000">
                          <a:srgbClr val="575757">
                            <a:shade val="100000"/>
                            <a:satMod val="115000"/>
                          </a:srgbClr>
                        </a:gs>
                      </a:gsLst>
                      <a:path path="circle">
                        <a:fillToRect t="100000" r="100000"/>
                      </a:path>
                      <a:tileRect l="-100000" b="-100000"/>
                    </a:gradFill>
                  </a:tcPr>
                </a:tc>
                <a:tc gridSpan="3">
                  <a:txBody>
                    <a:bodyPr/>
                    <a:lstStyle/>
                    <a:p>
                      <a:pPr algn="ctr" fontAlgn="t"/>
                      <a:r>
                        <a:rPr lang="en-US" sz="1400" b="0" i="0" u="none" strike="noStrike" dirty="0">
                          <a:solidFill>
                            <a:srgbClr val="000000"/>
                          </a:solidFill>
                          <a:effectLst/>
                          <a:latin typeface="Calibri" panose="020F0502020204030204" pitchFamily="34" charset="0"/>
                        </a:rPr>
                        <a:t>Yes</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fontAlgn="ctr"/>
                      <a:endParaRPr lang="en-US" sz="1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fontAlgn="ctr"/>
                      <a:endParaRPr lang="en-US" sz="1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65854149"/>
                  </a:ext>
                </a:extLst>
              </a:tr>
              <a:tr h="289577">
                <a:tc>
                  <a:txBody>
                    <a:bodyPr/>
                    <a:lstStyle/>
                    <a:p>
                      <a:pPr algn="l" fontAlgn="ctr"/>
                      <a:r>
                        <a:rPr lang="en-US" sz="1400" b="0" i="0" u="none" strike="noStrike" dirty="0">
                          <a:solidFill>
                            <a:schemeClr val="bg1"/>
                          </a:solidFill>
                          <a:effectLst/>
                          <a:latin typeface="Calibri" panose="020F0502020204030204" pitchFamily="34" charset="0"/>
                        </a:rPr>
                        <a:t>Smart Stream</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gradFill flip="none" rotWithShape="1">
                      <a:gsLst>
                        <a:gs pos="0">
                          <a:srgbClr val="575757">
                            <a:shade val="30000"/>
                            <a:satMod val="115000"/>
                          </a:srgbClr>
                        </a:gs>
                        <a:gs pos="50000">
                          <a:srgbClr val="575757">
                            <a:shade val="67500"/>
                            <a:satMod val="115000"/>
                          </a:srgbClr>
                        </a:gs>
                        <a:gs pos="100000">
                          <a:srgbClr val="575757">
                            <a:shade val="100000"/>
                            <a:satMod val="115000"/>
                          </a:srgbClr>
                        </a:gs>
                      </a:gsLst>
                      <a:path path="circle">
                        <a:fillToRect t="100000" r="100000"/>
                      </a:path>
                      <a:tileRect l="-100000" b="-100000"/>
                    </a:gradFill>
                  </a:tcPr>
                </a:tc>
                <a:tc gridSpan="3">
                  <a:txBody>
                    <a:bodyPr/>
                    <a:lstStyle/>
                    <a:p>
                      <a:pPr algn="ctr" fontAlgn="t"/>
                      <a:r>
                        <a:rPr lang="en-US" sz="1400" b="0" i="0" u="none" strike="noStrike" dirty="0">
                          <a:solidFill>
                            <a:srgbClr val="000000"/>
                          </a:solidFill>
                          <a:effectLst/>
                          <a:latin typeface="Calibri" panose="020F0502020204030204" pitchFamily="34" charset="0"/>
                        </a:rPr>
                        <a:t>Yes (Max. 3 Windows)</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fontAlgn="ctr"/>
                      <a:endParaRPr lang="en-US" sz="1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fontAlgn="ctr"/>
                      <a:endParaRPr lang="en-US" sz="1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25903520"/>
                  </a:ext>
                </a:extLst>
              </a:tr>
              <a:tr h="289577">
                <a:tc>
                  <a:txBody>
                    <a:bodyPr/>
                    <a:lstStyle/>
                    <a:p>
                      <a:pPr algn="l" fontAlgn="ctr"/>
                      <a:r>
                        <a:rPr lang="en-US" sz="1400" b="0" i="0" u="none" strike="noStrike" dirty="0">
                          <a:solidFill>
                            <a:schemeClr val="bg1"/>
                          </a:solidFill>
                          <a:effectLst/>
                          <a:latin typeface="Calibri" panose="020F0502020204030204" pitchFamily="34" charset="0"/>
                        </a:rPr>
                        <a:t>ONVIF Profile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gradFill flip="none" rotWithShape="1">
                      <a:gsLst>
                        <a:gs pos="0">
                          <a:srgbClr val="575757">
                            <a:shade val="30000"/>
                            <a:satMod val="115000"/>
                          </a:srgbClr>
                        </a:gs>
                        <a:gs pos="50000">
                          <a:srgbClr val="575757">
                            <a:shade val="67500"/>
                            <a:satMod val="115000"/>
                          </a:srgbClr>
                        </a:gs>
                        <a:gs pos="100000">
                          <a:srgbClr val="575757">
                            <a:shade val="100000"/>
                            <a:satMod val="115000"/>
                          </a:srgbClr>
                        </a:gs>
                      </a:gsLst>
                      <a:path path="circle">
                        <a:fillToRect t="100000" r="100000"/>
                      </a:path>
                      <a:tileRect l="-100000" b="-100000"/>
                    </a:gradFill>
                  </a:tcPr>
                </a:tc>
                <a:tc gridSpan="3">
                  <a:txBody>
                    <a:bodyPr/>
                    <a:lstStyle/>
                    <a:p>
                      <a:pPr algn="ctr" fontAlgn="ctr"/>
                      <a:r>
                        <a:rPr lang="en-US" sz="1400" b="0" i="0" u="none" strike="noStrike" dirty="0">
                          <a:solidFill>
                            <a:srgbClr val="000000"/>
                          </a:solidFill>
                          <a:effectLst/>
                          <a:latin typeface="Calibri" panose="020F0502020204030204" pitchFamily="34" charset="0"/>
                        </a:rPr>
                        <a:t>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fontAlgn="ctr"/>
                      <a:endParaRPr lang="en-US" sz="1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fontAlgn="ctr"/>
                      <a:endParaRPr lang="en-US" sz="1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9455489"/>
                  </a:ext>
                </a:extLst>
              </a:tr>
            </a:tbl>
          </a:graphicData>
        </a:graphic>
      </p:graphicFrame>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 y="1370114"/>
            <a:ext cx="1143000" cy="448310"/>
          </a:xfrm>
          <a:prstGeom prst="rect">
            <a:avLst/>
          </a:prstGeom>
        </p:spPr>
      </p:pic>
      <p:sp>
        <p:nvSpPr>
          <p:cNvPr id="5" name="Shape 162"/>
          <p:cNvSpPr txBox="1">
            <a:spLocks/>
          </p:cNvSpPr>
          <p:nvPr/>
        </p:nvSpPr>
        <p:spPr>
          <a:xfrm>
            <a:off x="152400" y="0"/>
            <a:ext cx="6624320" cy="762000"/>
          </a:xfrm>
          <a:prstGeom prst="rect">
            <a:avLst/>
          </a:prstGeom>
          <a:noFill/>
          <a:ln>
            <a:noFill/>
          </a:ln>
        </p:spPr>
        <p:txBody>
          <a:bodyPr vert="horz" lIns="91425" tIns="45700" rIns="91425" bIns="45700" rtlCol="0"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ts val="0"/>
              </a:spcBef>
              <a:buClr>
                <a:schemeClr val="dk1"/>
              </a:buClr>
              <a:buSzPct val="25000"/>
              <a:buFont typeface="Calibri"/>
              <a:buNone/>
            </a:pPr>
            <a:r>
              <a:rPr lang="en-US" sz="2800" b="1" dirty="0">
                <a:solidFill>
                  <a:schemeClr val="dk1"/>
                </a:solidFill>
                <a:latin typeface="Calibri"/>
                <a:ea typeface="Calibri"/>
                <a:cs typeface="Calibri"/>
                <a:sym typeface="Calibri"/>
              </a:rPr>
              <a:t>2MP BULLET CAMERA</a:t>
            </a:r>
          </a:p>
        </p:txBody>
      </p:sp>
    </p:spTree>
    <p:extLst>
      <p:ext uri="{BB962C8B-B14F-4D97-AF65-F5344CB8AC3E}">
        <p14:creationId xmlns:p14="http://schemas.microsoft.com/office/powerpoint/2010/main" val="38449158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436904560"/>
              </p:ext>
            </p:extLst>
          </p:nvPr>
        </p:nvGraphicFramePr>
        <p:xfrm>
          <a:off x="304800" y="1220483"/>
          <a:ext cx="8534402" cy="3733800"/>
        </p:xfrm>
        <a:graphic>
          <a:graphicData uri="http://schemas.openxmlformats.org/drawingml/2006/table">
            <a:tbl>
              <a:tblPr>
                <a:tableStyleId>{5C22544A-7EE6-4342-B048-85BDC9FD1C3A}</a:tableStyleId>
              </a:tblPr>
              <a:tblGrid>
                <a:gridCol w="1634699">
                  <a:extLst>
                    <a:ext uri="{9D8B030D-6E8A-4147-A177-3AD203B41FA5}">
                      <a16:colId xmlns:a16="http://schemas.microsoft.com/office/drawing/2014/main" val="1502694788"/>
                    </a:ext>
                  </a:extLst>
                </a:gridCol>
                <a:gridCol w="2285747">
                  <a:extLst>
                    <a:ext uri="{9D8B030D-6E8A-4147-A177-3AD203B41FA5}">
                      <a16:colId xmlns:a16="http://schemas.microsoft.com/office/drawing/2014/main" val="2494870631"/>
                    </a:ext>
                  </a:extLst>
                </a:gridCol>
                <a:gridCol w="2311696">
                  <a:extLst>
                    <a:ext uri="{9D8B030D-6E8A-4147-A177-3AD203B41FA5}">
                      <a16:colId xmlns:a16="http://schemas.microsoft.com/office/drawing/2014/main" val="247685299"/>
                    </a:ext>
                  </a:extLst>
                </a:gridCol>
                <a:gridCol w="2302260">
                  <a:extLst>
                    <a:ext uri="{9D8B030D-6E8A-4147-A177-3AD203B41FA5}">
                      <a16:colId xmlns:a16="http://schemas.microsoft.com/office/drawing/2014/main" val="95188996"/>
                    </a:ext>
                  </a:extLst>
                </a:gridCol>
              </a:tblGrid>
              <a:tr h="321085">
                <a:tc rowSpan="2">
                  <a:txBody>
                    <a:bodyPr/>
                    <a:lstStyle/>
                    <a:p>
                      <a:pPr algn="l" fontAlgn="ctr"/>
                      <a:endParaRPr lang="en-US" sz="1400" b="1" i="0" u="none" strike="noStrike" dirty="0">
                        <a:solidFill>
                          <a:schemeClr val="bg1"/>
                        </a:solidFill>
                        <a:effectLst/>
                        <a:latin typeface="Calibri" panose="020F0502020204030204" pitchFamily="34" charset="0"/>
                      </a:endParaRPr>
                    </a:p>
                  </a:txBody>
                  <a:tcPr marL="6828" marR="6828" marT="6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ctr" fontAlgn="t"/>
                      <a:r>
                        <a:rPr lang="en-US" sz="1400" b="1" u="none" strike="noStrike" dirty="0">
                          <a:solidFill>
                            <a:schemeClr val="bg1"/>
                          </a:solidFill>
                          <a:effectLst/>
                        </a:rPr>
                        <a:t>SATATYA CIBR20FL36CW-S </a:t>
                      </a:r>
                      <a:endParaRPr lang="en-US" sz="1400" b="1" i="0" u="none" strike="noStrike" dirty="0">
                        <a:solidFill>
                          <a:schemeClr val="bg1"/>
                        </a:solidFill>
                        <a:effectLst/>
                        <a:latin typeface="Calibri" panose="020F0502020204030204" pitchFamily="34" charset="0"/>
                      </a:endParaRPr>
                    </a:p>
                  </a:txBody>
                  <a:tcPr marL="6828" marR="6828" marT="6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026F98">
                            <a:shade val="30000"/>
                            <a:satMod val="115000"/>
                          </a:srgbClr>
                        </a:gs>
                        <a:gs pos="50000">
                          <a:srgbClr val="026F98">
                            <a:shade val="67500"/>
                            <a:satMod val="115000"/>
                          </a:srgbClr>
                        </a:gs>
                        <a:gs pos="100000">
                          <a:srgbClr val="026F98">
                            <a:shade val="100000"/>
                            <a:satMod val="115000"/>
                          </a:srgbClr>
                        </a:gs>
                      </a:gsLst>
                      <a:path path="circle">
                        <a:fillToRect l="50000" t="50000" r="50000" b="50000"/>
                      </a:path>
                      <a:tileRect/>
                    </a:gradFill>
                  </a:tcPr>
                </a:tc>
                <a:tc>
                  <a:txBody>
                    <a:bodyPr/>
                    <a:lstStyle/>
                    <a:p>
                      <a:pPr algn="ctr" fontAlgn="ctr"/>
                      <a:r>
                        <a:rPr lang="en-US" sz="1400" b="1" u="none" strike="noStrike" dirty="0">
                          <a:solidFill>
                            <a:schemeClr val="bg1"/>
                          </a:solidFill>
                          <a:effectLst/>
                        </a:rPr>
                        <a:t>SATATYA CIBR20FL60CW-S </a:t>
                      </a:r>
                      <a:endParaRPr lang="en-US" sz="1400" b="1" i="0" u="none" strike="noStrike" dirty="0">
                        <a:solidFill>
                          <a:schemeClr val="bg1"/>
                        </a:solidFill>
                        <a:effectLst/>
                        <a:latin typeface="Calibri" panose="020F0502020204030204" pitchFamily="34" charset="0"/>
                      </a:endParaRPr>
                    </a:p>
                  </a:txBody>
                  <a:tcPr marL="6828" marR="6828" marT="6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026F98">
                            <a:shade val="30000"/>
                            <a:satMod val="115000"/>
                          </a:srgbClr>
                        </a:gs>
                        <a:gs pos="50000">
                          <a:srgbClr val="026F98">
                            <a:shade val="67500"/>
                            <a:satMod val="115000"/>
                          </a:srgbClr>
                        </a:gs>
                        <a:gs pos="100000">
                          <a:srgbClr val="026F98">
                            <a:shade val="100000"/>
                            <a:satMod val="115000"/>
                          </a:srgbClr>
                        </a:gs>
                      </a:gsLst>
                      <a:path path="circle">
                        <a:fillToRect l="50000" t="50000" r="50000" b="50000"/>
                      </a:path>
                      <a:tileRect/>
                    </a:gradFill>
                  </a:tcPr>
                </a:tc>
                <a:tc>
                  <a:txBody>
                    <a:bodyPr/>
                    <a:lstStyle/>
                    <a:p>
                      <a:pPr algn="ctr" fontAlgn="ctr"/>
                      <a:r>
                        <a:rPr lang="en-US" sz="1400" b="1" u="none" strike="noStrike" dirty="0">
                          <a:solidFill>
                            <a:schemeClr val="bg1"/>
                          </a:solidFill>
                          <a:effectLst/>
                        </a:rPr>
                        <a:t>SATATYA CIBR20VL12CW-S</a:t>
                      </a:r>
                      <a:endParaRPr lang="en-US" sz="1400" b="1" i="0" u="none" strike="noStrike" dirty="0">
                        <a:solidFill>
                          <a:schemeClr val="bg1"/>
                        </a:solidFill>
                        <a:effectLst/>
                        <a:latin typeface="Calibri" panose="020F0502020204030204" pitchFamily="34" charset="0"/>
                      </a:endParaRPr>
                    </a:p>
                  </a:txBody>
                  <a:tcPr marL="6828" marR="6828" marT="6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026F98">
                            <a:shade val="30000"/>
                            <a:satMod val="115000"/>
                          </a:srgbClr>
                        </a:gs>
                        <a:gs pos="50000">
                          <a:srgbClr val="026F98">
                            <a:shade val="67500"/>
                            <a:satMod val="115000"/>
                          </a:srgbClr>
                        </a:gs>
                        <a:gs pos="100000">
                          <a:srgbClr val="026F98">
                            <a:shade val="100000"/>
                            <a:satMod val="115000"/>
                          </a:srgbClr>
                        </a:gs>
                      </a:gsLst>
                      <a:path path="circle">
                        <a:fillToRect l="50000" t="50000" r="50000" b="50000"/>
                      </a:path>
                      <a:tileRect/>
                    </a:gradFill>
                  </a:tcPr>
                </a:tc>
                <a:extLst>
                  <a:ext uri="{0D108BD9-81ED-4DB2-BD59-A6C34878D82A}">
                    <a16:rowId xmlns:a16="http://schemas.microsoft.com/office/drawing/2014/main" val="1461154634"/>
                  </a:ext>
                </a:extLst>
              </a:tr>
              <a:tr h="321085">
                <a:tc vMerge="1">
                  <a:txBody>
                    <a:bodyPr/>
                    <a:lstStyle/>
                    <a:p>
                      <a:pPr algn="ctr" fontAlgn="ctr"/>
                      <a:endParaRPr lang="en-US" sz="1400" b="1" i="0" u="none" strike="noStrike" dirty="0">
                        <a:solidFill>
                          <a:schemeClr val="bg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gradFill flip="none" rotWithShape="1">
                      <a:gsLst>
                        <a:gs pos="0">
                          <a:srgbClr val="026F98">
                            <a:shade val="30000"/>
                            <a:satMod val="115000"/>
                          </a:srgbClr>
                        </a:gs>
                        <a:gs pos="50000">
                          <a:srgbClr val="026F98">
                            <a:shade val="67500"/>
                            <a:satMod val="115000"/>
                          </a:srgbClr>
                        </a:gs>
                        <a:gs pos="100000">
                          <a:srgbClr val="026F98">
                            <a:shade val="100000"/>
                            <a:satMod val="115000"/>
                          </a:srgbClr>
                        </a:gs>
                      </a:gsLst>
                      <a:path path="circle">
                        <a:fillToRect l="50000" t="50000" r="50000" b="50000"/>
                      </a:path>
                      <a:tileRect/>
                    </a:gradFill>
                  </a:tcPr>
                </a:tc>
                <a:tc gridSpan="3">
                  <a:txBody>
                    <a:bodyPr/>
                    <a:lstStyle/>
                    <a:p>
                      <a:pPr algn="ctr"/>
                      <a:r>
                        <a:rPr lang="en-US" sz="1400" b="1" i="0" u="none" strike="noStrike" kern="1200" dirty="0">
                          <a:solidFill>
                            <a:schemeClr val="bg1"/>
                          </a:solidFill>
                          <a:effectLst/>
                          <a:latin typeface="Calibri" panose="020F0502020204030204" pitchFamily="34" charset="0"/>
                          <a:ea typeface="+mn-ea"/>
                          <a:cs typeface="+mn-cs"/>
                        </a:rPr>
                        <a:t>Image Parameters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026F98">
                            <a:shade val="30000"/>
                            <a:satMod val="115000"/>
                          </a:srgbClr>
                        </a:gs>
                        <a:gs pos="50000">
                          <a:srgbClr val="026F98">
                            <a:shade val="67500"/>
                            <a:satMod val="115000"/>
                          </a:srgbClr>
                        </a:gs>
                        <a:gs pos="100000">
                          <a:srgbClr val="026F98">
                            <a:shade val="100000"/>
                            <a:satMod val="115000"/>
                          </a:srgbClr>
                        </a:gs>
                      </a:gsLst>
                      <a:path path="circle">
                        <a:fillToRect l="50000" t="50000" r="50000" b="50000"/>
                      </a:path>
                      <a:tileRect/>
                    </a:grad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33651645"/>
                  </a:ext>
                </a:extLst>
              </a:tr>
              <a:tr h="240814">
                <a:tc>
                  <a:txBody>
                    <a:bodyPr/>
                    <a:lstStyle/>
                    <a:p>
                      <a:pPr algn="l" fontAlgn="ctr"/>
                      <a:r>
                        <a:rPr lang="en-US" sz="1400" b="0" i="0" u="none" strike="noStrike" dirty="0">
                          <a:solidFill>
                            <a:schemeClr val="bg1"/>
                          </a:solidFill>
                          <a:effectLst/>
                          <a:latin typeface="Calibri" panose="020F0502020204030204" pitchFamily="34" charset="0"/>
                        </a:rPr>
                        <a:t>ROI</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gradFill flip="none" rotWithShape="1">
                      <a:gsLst>
                        <a:gs pos="0">
                          <a:srgbClr val="575757">
                            <a:shade val="30000"/>
                            <a:satMod val="115000"/>
                          </a:srgbClr>
                        </a:gs>
                        <a:gs pos="50000">
                          <a:srgbClr val="575757">
                            <a:shade val="67500"/>
                            <a:satMod val="115000"/>
                          </a:srgbClr>
                        </a:gs>
                        <a:gs pos="100000">
                          <a:srgbClr val="575757">
                            <a:shade val="100000"/>
                            <a:satMod val="115000"/>
                          </a:srgbClr>
                        </a:gs>
                      </a:gsLst>
                      <a:path path="circle">
                        <a:fillToRect t="100000" r="100000"/>
                      </a:path>
                      <a:tileRect l="-100000" b="-100000"/>
                    </a:gradFill>
                  </a:tcPr>
                </a:tc>
                <a:tc gridSpan="3">
                  <a:txBody>
                    <a:bodyPr/>
                    <a:lstStyle/>
                    <a:p>
                      <a:pPr algn="ctr" fontAlgn="t"/>
                      <a:r>
                        <a:rPr lang="en-US" sz="1400" b="0" i="0" u="none" strike="noStrike" dirty="0">
                          <a:solidFill>
                            <a:schemeClr val="tx1"/>
                          </a:solidFill>
                          <a:effectLst/>
                          <a:latin typeface="Calibri" panose="020F0502020204030204" pitchFamily="34" charset="0"/>
                        </a:rPr>
                        <a:t>Yes</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fontAlgn="ctr"/>
                      <a:endParaRPr lang="en-US" sz="1400" b="0"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fontAlgn="ctr"/>
                      <a:endParaRPr lang="en-US" sz="1400" b="0"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47639321"/>
                  </a:ext>
                </a:extLst>
              </a:tr>
              <a:tr h="237568">
                <a:tc>
                  <a:txBody>
                    <a:bodyPr/>
                    <a:lstStyle/>
                    <a:p>
                      <a:pPr algn="l" fontAlgn="ctr"/>
                      <a:r>
                        <a:rPr lang="en-US" sz="1400" b="0" i="0" u="none" strike="noStrike" dirty="0">
                          <a:solidFill>
                            <a:schemeClr val="bg1"/>
                          </a:solidFill>
                          <a:effectLst/>
                          <a:latin typeface="Calibri" panose="020F0502020204030204" pitchFamily="34" charset="0"/>
                        </a:rPr>
                        <a:t>BLC</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gradFill flip="none" rotWithShape="1">
                      <a:gsLst>
                        <a:gs pos="0">
                          <a:srgbClr val="575757">
                            <a:shade val="30000"/>
                            <a:satMod val="115000"/>
                          </a:srgbClr>
                        </a:gs>
                        <a:gs pos="50000">
                          <a:srgbClr val="575757">
                            <a:shade val="67500"/>
                            <a:satMod val="115000"/>
                          </a:srgbClr>
                        </a:gs>
                        <a:gs pos="100000">
                          <a:srgbClr val="575757">
                            <a:shade val="100000"/>
                            <a:satMod val="115000"/>
                          </a:srgbClr>
                        </a:gs>
                      </a:gsLst>
                      <a:path path="circle">
                        <a:fillToRect t="100000" r="100000"/>
                      </a:path>
                      <a:tileRect l="-100000" b="-100000"/>
                    </a:gradFill>
                  </a:tcPr>
                </a:tc>
                <a:tc gridSpan="3">
                  <a:txBody>
                    <a:bodyPr/>
                    <a:lstStyle/>
                    <a:p>
                      <a:pPr algn="ctr" fontAlgn="t"/>
                      <a:r>
                        <a:rPr lang="en-US" sz="1400" b="0" i="0" u="none" strike="noStrike" dirty="0">
                          <a:solidFill>
                            <a:schemeClr val="tx1"/>
                          </a:solidFill>
                          <a:effectLst/>
                          <a:latin typeface="Calibri" panose="020F0502020204030204" pitchFamily="34" charset="0"/>
                        </a:rPr>
                        <a:t>Yes</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fontAlgn="ctr"/>
                      <a:endParaRPr lang="en-US" sz="1400" b="0"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fontAlgn="ctr"/>
                      <a:endParaRPr lang="en-US" sz="1400" b="0"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08348273"/>
                  </a:ext>
                </a:extLst>
              </a:tr>
              <a:tr h="237568">
                <a:tc>
                  <a:txBody>
                    <a:bodyPr/>
                    <a:lstStyle/>
                    <a:p>
                      <a:pPr algn="l" fontAlgn="ctr"/>
                      <a:r>
                        <a:rPr lang="en-US" sz="1400" b="0" i="0" u="none" strike="noStrike" dirty="0">
                          <a:solidFill>
                            <a:schemeClr val="bg1"/>
                          </a:solidFill>
                          <a:effectLst/>
                          <a:latin typeface="Calibri" panose="020F0502020204030204" pitchFamily="34" charset="0"/>
                        </a:rPr>
                        <a:t>White Balance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gradFill flip="none" rotWithShape="1">
                      <a:gsLst>
                        <a:gs pos="0">
                          <a:srgbClr val="575757">
                            <a:shade val="30000"/>
                            <a:satMod val="115000"/>
                          </a:srgbClr>
                        </a:gs>
                        <a:gs pos="50000">
                          <a:srgbClr val="575757">
                            <a:shade val="67500"/>
                            <a:satMod val="115000"/>
                          </a:srgbClr>
                        </a:gs>
                        <a:gs pos="100000">
                          <a:srgbClr val="575757">
                            <a:shade val="100000"/>
                            <a:satMod val="115000"/>
                          </a:srgbClr>
                        </a:gs>
                      </a:gsLst>
                      <a:path path="circle">
                        <a:fillToRect t="100000" r="100000"/>
                      </a:path>
                      <a:tileRect l="-100000" b="-100000"/>
                    </a:gradFill>
                  </a:tcPr>
                </a:tc>
                <a:tc gridSpan="3">
                  <a:txBody>
                    <a:bodyPr/>
                    <a:lstStyle/>
                    <a:p>
                      <a:pPr algn="ctr" fontAlgn="ctr"/>
                      <a:r>
                        <a:rPr lang="en-US" sz="1400" b="0" i="0" u="none" strike="noStrike" dirty="0">
                          <a:solidFill>
                            <a:schemeClr val="tx1"/>
                          </a:solidFill>
                          <a:effectLst/>
                          <a:latin typeface="Calibri" panose="020F0502020204030204" pitchFamily="34" charset="0"/>
                        </a:rPr>
                        <a:t>Auto/Fluorescent/Incandescent/Sunny</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fontAlgn="ctr"/>
                      <a:endParaRPr lang="en-US" sz="1400" b="0"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fontAlgn="ctr"/>
                      <a:endParaRPr lang="en-US" sz="1400" b="0"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21325611"/>
                  </a:ext>
                </a:extLst>
              </a:tr>
              <a:tr h="237568">
                <a:tc>
                  <a:txBody>
                    <a:bodyPr/>
                    <a:lstStyle/>
                    <a:p>
                      <a:pPr algn="l" fontAlgn="ctr"/>
                      <a:r>
                        <a:rPr lang="en-US" sz="1400" b="0" i="0" u="none" strike="noStrike" dirty="0">
                          <a:solidFill>
                            <a:schemeClr val="bg1"/>
                          </a:solidFill>
                          <a:effectLst/>
                          <a:latin typeface="Calibri" panose="020F0502020204030204" pitchFamily="34" charset="0"/>
                        </a:rPr>
                        <a:t>Digital Zoom</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gradFill flip="none" rotWithShape="1">
                      <a:gsLst>
                        <a:gs pos="0">
                          <a:srgbClr val="575757">
                            <a:shade val="30000"/>
                            <a:satMod val="115000"/>
                          </a:srgbClr>
                        </a:gs>
                        <a:gs pos="50000">
                          <a:srgbClr val="575757">
                            <a:shade val="67500"/>
                            <a:satMod val="115000"/>
                          </a:srgbClr>
                        </a:gs>
                        <a:gs pos="100000">
                          <a:srgbClr val="575757">
                            <a:shade val="100000"/>
                            <a:satMod val="115000"/>
                          </a:srgbClr>
                        </a:gs>
                      </a:gsLst>
                      <a:path path="circle">
                        <a:fillToRect t="100000" r="100000"/>
                      </a:path>
                      <a:tileRect l="-100000" b="-100000"/>
                    </a:gradFill>
                  </a:tcPr>
                </a:tc>
                <a:tc gridSpan="3">
                  <a:txBody>
                    <a:bodyPr/>
                    <a:lstStyle/>
                    <a:p>
                      <a:pPr algn="ctr" fontAlgn="ctr"/>
                      <a:r>
                        <a:rPr lang="en-US" sz="1400" b="0" i="0" u="none" strike="noStrike" dirty="0">
                          <a:solidFill>
                            <a:schemeClr val="tx1"/>
                          </a:solidFill>
                          <a:effectLst/>
                          <a:latin typeface="Calibri" panose="020F0502020204030204" pitchFamily="34" charset="0"/>
                        </a:rPr>
                        <a:t>Yes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fontAlgn="ctr"/>
                      <a:endParaRPr lang="en-US" sz="1400" b="0"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fontAlgn="ctr"/>
                      <a:endParaRPr lang="en-US" sz="1400" b="0"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41562261"/>
                  </a:ext>
                </a:extLst>
              </a:tr>
              <a:tr h="237568">
                <a:tc>
                  <a:txBody>
                    <a:bodyPr/>
                    <a:lstStyle/>
                    <a:p>
                      <a:pPr algn="l" fontAlgn="ctr"/>
                      <a:r>
                        <a:rPr lang="en-US" sz="1400" b="0" i="0" u="none" strike="noStrike" dirty="0">
                          <a:solidFill>
                            <a:schemeClr val="bg1"/>
                          </a:solidFill>
                          <a:effectLst/>
                          <a:latin typeface="Calibri" panose="020F0502020204030204" pitchFamily="34" charset="0"/>
                        </a:rPr>
                        <a:t>E-PTZ</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gradFill flip="none" rotWithShape="1">
                      <a:gsLst>
                        <a:gs pos="0">
                          <a:srgbClr val="575757">
                            <a:shade val="30000"/>
                            <a:satMod val="115000"/>
                          </a:srgbClr>
                        </a:gs>
                        <a:gs pos="50000">
                          <a:srgbClr val="575757">
                            <a:shade val="67500"/>
                            <a:satMod val="115000"/>
                          </a:srgbClr>
                        </a:gs>
                        <a:gs pos="100000">
                          <a:srgbClr val="575757">
                            <a:shade val="100000"/>
                            <a:satMod val="115000"/>
                          </a:srgbClr>
                        </a:gs>
                      </a:gsLst>
                      <a:path path="circle">
                        <a:fillToRect t="100000" r="100000"/>
                      </a:path>
                      <a:tileRect l="-100000" b="-100000"/>
                    </a:gradFill>
                  </a:tcPr>
                </a:tc>
                <a:tc gridSpan="3">
                  <a:txBody>
                    <a:bodyPr/>
                    <a:lstStyle/>
                    <a:p>
                      <a:pPr algn="ctr" fontAlgn="ctr"/>
                      <a:r>
                        <a:rPr lang="en-US" sz="1400" b="0" i="0" u="none" strike="noStrike" dirty="0">
                          <a:solidFill>
                            <a:schemeClr val="tx1"/>
                          </a:solidFill>
                          <a:effectLst/>
                          <a:latin typeface="Calibri" panose="020F0502020204030204" pitchFamily="34" charset="0"/>
                        </a:rPr>
                        <a:t>Yes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fontAlgn="ctr"/>
                      <a:endParaRPr lang="en-US" sz="1400" b="0"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fontAlgn="ctr"/>
                      <a:endParaRPr lang="en-US" sz="1400" b="0"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09193770"/>
                  </a:ext>
                </a:extLst>
              </a:tr>
              <a:tr h="237568">
                <a:tc>
                  <a:txBody>
                    <a:bodyPr/>
                    <a:lstStyle/>
                    <a:p>
                      <a:pPr algn="l" fontAlgn="ctr"/>
                      <a:r>
                        <a:rPr lang="en-US" sz="1400" b="0" i="0" u="none" strike="noStrike" dirty="0">
                          <a:solidFill>
                            <a:schemeClr val="bg1"/>
                          </a:solidFill>
                          <a:effectLst/>
                          <a:latin typeface="Calibri" panose="020F0502020204030204" pitchFamily="34" charset="0"/>
                        </a:rPr>
                        <a:t>Digital WDR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gradFill flip="none" rotWithShape="1">
                      <a:gsLst>
                        <a:gs pos="0">
                          <a:srgbClr val="575757">
                            <a:shade val="30000"/>
                            <a:satMod val="115000"/>
                          </a:srgbClr>
                        </a:gs>
                        <a:gs pos="50000">
                          <a:srgbClr val="575757">
                            <a:shade val="67500"/>
                            <a:satMod val="115000"/>
                          </a:srgbClr>
                        </a:gs>
                        <a:gs pos="100000">
                          <a:srgbClr val="575757">
                            <a:shade val="100000"/>
                            <a:satMod val="115000"/>
                          </a:srgbClr>
                        </a:gs>
                      </a:gsLst>
                      <a:path path="circle">
                        <a:fillToRect t="100000" r="100000"/>
                      </a:path>
                      <a:tileRect l="-100000" b="-100000"/>
                    </a:gradFill>
                  </a:tcPr>
                </a:tc>
                <a:tc gridSpan="3">
                  <a:txBody>
                    <a:bodyPr/>
                    <a:lstStyle/>
                    <a:p>
                      <a:pPr algn="ctr" fontAlgn="ctr"/>
                      <a:r>
                        <a:rPr lang="en-US" sz="1400" b="0" i="0" u="none" strike="noStrike" dirty="0">
                          <a:solidFill>
                            <a:schemeClr val="tx1"/>
                          </a:solidFill>
                          <a:effectLst/>
                          <a:latin typeface="Calibri" panose="020F0502020204030204" pitchFamily="34" charset="0"/>
                        </a:rPr>
                        <a:t>Yes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fontAlgn="ctr"/>
                      <a:endParaRPr lang="en-US" sz="1400" b="0"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fontAlgn="ctr"/>
                      <a:endParaRPr lang="en-US" sz="1400" b="0"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36350028"/>
                  </a:ext>
                </a:extLst>
              </a:tr>
              <a:tr h="237568">
                <a:tc>
                  <a:txBody>
                    <a:bodyPr/>
                    <a:lstStyle/>
                    <a:p>
                      <a:pPr algn="l" fontAlgn="ctr"/>
                      <a:r>
                        <a:rPr lang="en-US" sz="1400" b="0" i="0" u="none" strike="noStrike" dirty="0">
                          <a:solidFill>
                            <a:schemeClr val="bg1"/>
                          </a:solidFill>
                          <a:effectLst/>
                          <a:latin typeface="Calibri" panose="020F0502020204030204" pitchFamily="34" charset="0"/>
                        </a:rPr>
                        <a:t>True WDR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gradFill flip="none" rotWithShape="1">
                      <a:gsLst>
                        <a:gs pos="0">
                          <a:srgbClr val="575757">
                            <a:shade val="30000"/>
                            <a:satMod val="115000"/>
                          </a:srgbClr>
                        </a:gs>
                        <a:gs pos="50000">
                          <a:srgbClr val="575757">
                            <a:shade val="67500"/>
                            <a:satMod val="115000"/>
                          </a:srgbClr>
                        </a:gs>
                        <a:gs pos="100000">
                          <a:srgbClr val="575757">
                            <a:shade val="100000"/>
                            <a:satMod val="115000"/>
                          </a:srgbClr>
                        </a:gs>
                      </a:gsLst>
                      <a:path path="circle">
                        <a:fillToRect t="100000" r="100000"/>
                      </a:path>
                      <a:tileRect l="-100000" b="-100000"/>
                    </a:gradFill>
                  </a:tcPr>
                </a:tc>
                <a:tc gridSpan="3">
                  <a:txBody>
                    <a:bodyPr/>
                    <a:lstStyle/>
                    <a:p>
                      <a:pPr algn="ctr" fontAlgn="ctr"/>
                      <a:r>
                        <a:rPr lang="en-US" sz="1400" b="0" i="0" u="none" strike="noStrike" dirty="0">
                          <a:solidFill>
                            <a:schemeClr val="tx1"/>
                          </a:solidFill>
                          <a:effectLst/>
                          <a:latin typeface="Calibri" panose="020F0502020204030204" pitchFamily="34" charset="0"/>
                        </a:rPr>
                        <a:t>Yes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fontAlgn="ctr"/>
                      <a:endParaRPr lang="en-US" sz="1400" b="0"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fontAlgn="ctr"/>
                      <a:endParaRPr lang="en-US" sz="1400" b="0"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1809787"/>
                  </a:ext>
                </a:extLst>
              </a:tr>
              <a:tr h="237568">
                <a:tc>
                  <a:txBody>
                    <a:bodyPr/>
                    <a:lstStyle/>
                    <a:p>
                      <a:pPr algn="l" fontAlgn="ctr"/>
                      <a:r>
                        <a:rPr lang="en-US" sz="1400" b="0" i="0" u="none" strike="noStrike">
                          <a:solidFill>
                            <a:schemeClr val="bg1"/>
                          </a:solidFill>
                          <a:effectLst/>
                          <a:latin typeface="Calibri" panose="020F0502020204030204" pitchFamily="34" charset="0"/>
                        </a:rPr>
                        <a:t>Noise Filter(2DNR)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gradFill flip="none" rotWithShape="1">
                      <a:gsLst>
                        <a:gs pos="0">
                          <a:srgbClr val="575757">
                            <a:shade val="30000"/>
                            <a:satMod val="115000"/>
                          </a:srgbClr>
                        </a:gs>
                        <a:gs pos="50000">
                          <a:srgbClr val="575757">
                            <a:shade val="67500"/>
                            <a:satMod val="115000"/>
                          </a:srgbClr>
                        </a:gs>
                        <a:gs pos="100000">
                          <a:srgbClr val="575757">
                            <a:shade val="100000"/>
                            <a:satMod val="115000"/>
                          </a:srgbClr>
                        </a:gs>
                      </a:gsLst>
                      <a:path path="circle">
                        <a:fillToRect t="100000" r="100000"/>
                      </a:path>
                      <a:tileRect l="-100000" b="-100000"/>
                    </a:gradFill>
                  </a:tcPr>
                </a:tc>
                <a:tc gridSpan="3">
                  <a:txBody>
                    <a:bodyPr/>
                    <a:lstStyle/>
                    <a:p>
                      <a:pPr algn="ctr" fontAlgn="ctr"/>
                      <a:r>
                        <a:rPr lang="en-US" sz="1400" b="0" i="0" u="none" strike="noStrike" dirty="0">
                          <a:solidFill>
                            <a:schemeClr val="tx1"/>
                          </a:solidFill>
                          <a:effectLst/>
                          <a:latin typeface="Calibri" panose="020F0502020204030204" pitchFamily="34" charset="0"/>
                        </a:rPr>
                        <a:t>Yes (Auto/Manual)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fontAlgn="ctr"/>
                      <a:endParaRPr lang="en-US" sz="1400" b="0"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fontAlgn="ctr"/>
                      <a:endParaRPr lang="en-US" sz="1400" b="0"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9289640"/>
                  </a:ext>
                </a:extLst>
              </a:tr>
              <a:tr h="237568">
                <a:tc>
                  <a:txBody>
                    <a:bodyPr/>
                    <a:lstStyle/>
                    <a:p>
                      <a:pPr algn="l" fontAlgn="ctr"/>
                      <a:r>
                        <a:rPr lang="en-US" sz="1400" b="0" i="0" u="none" strike="noStrike" dirty="0">
                          <a:solidFill>
                            <a:schemeClr val="bg1"/>
                          </a:solidFill>
                          <a:effectLst/>
                          <a:latin typeface="Calibri" panose="020F0502020204030204" pitchFamily="34" charset="0"/>
                        </a:rPr>
                        <a:t>3DNR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gradFill flip="none" rotWithShape="1">
                      <a:gsLst>
                        <a:gs pos="0">
                          <a:srgbClr val="575757">
                            <a:shade val="30000"/>
                            <a:satMod val="115000"/>
                          </a:srgbClr>
                        </a:gs>
                        <a:gs pos="50000">
                          <a:srgbClr val="575757">
                            <a:shade val="67500"/>
                            <a:satMod val="115000"/>
                          </a:srgbClr>
                        </a:gs>
                        <a:gs pos="100000">
                          <a:srgbClr val="575757">
                            <a:shade val="100000"/>
                            <a:satMod val="115000"/>
                          </a:srgbClr>
                        </a:gs>
                      </a:gsLst>
                      <a:path path="circle">
                        <a:fillToRect t="100000" r="100000"/>
                      </a:path>
                      <a:tileRect l="-100000" b="-100000"/>
                    </a:gradFill>
                  </a:tcPr>
                </a:tc>
                <a:tc gridSpan="3">
                  <a:txBody>
                    <a:bodyPr/>
                    <a:lstStyle/>
                    <a:p>
                      <a:pPr algn="ctr" fontAlgn="ctr"/>
                      <a:r>
                        <a:rPr lang="en-US" sz="1400" b="0" i="0" u="none" strike="noStrike" dirty="0">
                          <a:solidFill>
                            <a:schemeClr val="tx1"/>
                          </a:solidFill>
                          <a:effectLst/>
                          <a:latin typeface="Calibri" panose="020F0502020204030204" pitchFamily="34" charset="0"/>
                        </a:rPr>
                        <a:t>Yes (Auto/Manual)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fontAlgn="ctr"/>
                      <a:endParaRPr lang="en-US" sz="1400" b="0"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fontAlgn="ctr"/>
                      <a:endParaRPr lang="en-US" sz="1400" b="0"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83747052"/>
                  </a:ext>
                </a:extLst>
              </a:tr>
              <a:tr h="237568">
                <a:tc>
                  <a:txBody>
                    <a:bodyPr/>
                    <a:lstStyle/>
                    <a:p>
                      <a:pPr algn="l" fontAlgn="ctr"/>
                      <a:r>
                        <a:rPr lang="en-US" sz="1400" b="0" i="0" u="none" strike="noStrike" dirty="0">
                          <a:solidFill>
                            <a:schemeClr val="bg1"/>
                          </a:solidFill>
                          <a:effectLst/>
                          <a:latin typeface="Calibri" panose="020F0502020204030204" pitchFamily="34" charset="0"/>
                        </a:rPr>
                        <a:t>Image Enhancement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gradFill flip="none" rotWithShape="1">
                      <a:gsLst>
                        <a:gs pos="0">
                          <a:srgbClr val="575757">
                            <a:shade val="30000"/>
                            <a:satMod val="115000"/>
                          </a:srgbClr>
                        </a:gs>
                        <a:gs pos="50000">
                          <a:srgbClr val="575757">
                            <a:shade val="67500"/>
                            <a:satMod val="115000"/>
                          </a:srgbClr>
                        </a:gs>
                        <a:gs pos="100000">
                          <a:srgbClr val="575757">
                            <a:shade val="100000"/>
                            <a:satMod val="115000"/>
                          </a:srgbClr>
                        </a:gs>
                      </a:gsLst>
                      <a:path path="circle">
                        <a:fillToRect t="100000" r="100000"/>
                      </a:path>
                      <a:tileRect l="-100000" b="-100000"/>
                    </a:gradFill>
                  </a:tcPr>
                </a:tc>
                <a:tc gridSpan="3">
                  <a:txBody>
                    <a:bodyPr/>
                    <a:lstStyle/>
                    <a:p>
                      <a:pPr algn="ctr" fontAlgn="ctr"/>
                      <a:r>
                        <a:rPr lang="en-US" sz="1400" b="0" i="0" u="none" strike="noStrike" dirty="0">
                          <a:solidFill>
                            <a:schemeClr val="tx1"/>
                          </a:solidFill>
                          <a:effectLst/>
                          <a:latin typeface="Calibri" panose="020F0502020204030204" pitchFamily="34" charset="0"/>
                        </a:rPr>
                        <a:t>Saturation/ Contrast/Brightness/Hue/Sharpness/Rotate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fontAlgn="ctr"/>
                      <a:endParaRPr lang="en-US" sz="1400" b="0"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fontAlgn="ctr"/>
                      <a:endParaRPr lang="en-US" sz="1400" b="0"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74195909"/>
                  </a:ext>
                </a:extLst>
              </a:tr>
              <a:tr h="237568">
                <a:tc>
                  <a:txBody>
                    <a:bodyPr/>
                    <a:lstStyle/>
                    <a:p>
                      <a:pPr algn="l" fontAlgn="ctr"/>
                      <a:r>
                        <a:rPr lang="en-US" sz="1400" b="0" i="0" u="none" strike="noStrike" dirty="0">
                          <a:solidFill>
                            <a:schemeClr val="bg1"/>
                          </a:solidFill>
                          <a:effectLst/>
                          <a:latin typeface="Calibri" panose="020F0502020204030204" pitchFamily="34" charset="0"/>
                        </a:rPr>
                        <a:t>Edge Recording</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gradFill flip="none" rotWithShape="1">
                      <a:gsLst>
                        <a:gs pos="0">
                          <a:srgbClr val="575757">
                            <a:shade val="30000"/>
                            <a:satMod val="115000"/>
                          </a:srgbClr>
                        </a:gs>
                        <a:gs pos="50000">
                          <a:srgbClr val="575757">
                            <a:shade val="67500"/>
                            <a:satMod val="115000"/>
                          </a:srgbClr>
                        </a:gs>
                        <a:gs pos="100000">
                          <a:srgbClr val="575757">
                            <a:shade val="100000"/>
                            <a:satMod val="115000"/>
                          </a:srgbClr>
                        </a:gs>
                      </a:gsLst>
                      <a:path path="circle">
                        <a:fillToRect t="100000" r="100000"/>
                      </a:path>
                      <a:tileRect l="-100000" b="-100000"/>
                    </a:gradFill>
                  </a:tcPr>
                </a:tc>
                <a:tc gridSpan="3">
                  <a:txBody>
                    <a:bodyPr/>
                    <a:lstStyle/>
                    <a:p>
                      <a:pPr algn="ctr" fontAlgn="ctr"/>
                      <a:r>
                        <a:rPr lang="en-US" sz="1400" b="0" i="0" u="none" strike="noStrike" dirty="0">
                          <a:solidFill>
                            <a:schemeClr val="tx1"/>
                          </a:solidFill>
                          <a:effectLst/>
                          <a:latin typeface="Calibri" panose="020F0502020204030204" pitchFamily="34" charset="0"/>
                        </a:rPr>
                        <a:t>Yes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fontAlgn="ctr"/>
                      <a:endParaRPr lang="en-US" sz="1400" b="0"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fontAlgn="ctr"/>
                      <a:endParaRPr lang="en-US" sz="1400" b="0"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98898452"/>
                  </a:ext>
                </a:extLst>
              </a:tr>
              <a:tr h="237568">
                <a:tc>
                  <a:txBody>
                    <a:bodyPr/>
                    <a:lstStyle/>
                    <a:p>
                      <a:pPr algn="l" fontAlgn="ctr"/>
                      <a:r>
                        <a:rPr lang="en-US" sz="1400" b="0" i="0" u="none" strike="noStrike" dirty="0">
                          <a:solidFill>
                            <a:schemeClr val="bg1"/>
                          </a:solidFill>
                          <a:effectLst/>
                          <a:latin typeface="Calibri" panose="020F0502020204030204" pitchFamily="34" charset="0"/>
                        </a:rPr>
                        <a:t>Network Recording</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gradFill flip="none" rotWithShape="1">
                      <a:gsLst>
                        <a:gs pos="0">
                          <a:srgbClr val="575757">
                            <a:shade val="30000"/>
                            <a:satMod val="115000"/>
                          </a:srgbClr>
                        </a:gs>
                        <a:gs pos="50000">
                          <a:srgbClr val="575757">
                            <a:shade val="67500"/>
                            <a:satMod val="115000"/>
                          </a:srgbClr>
                        </a:gs>
                        <a:gs pos="100000">
                          <a:srgbClr val="575757">
                            <a:shade val="100000"/>
                            <a:satMod val="115000"/>
                          </a:srgbClr>
                        </a:gs>
                      </a:gsLst>
                      <a:path path="circle">
                        <a:fillToRect t="100000" r="100000"/>
                      </a:path>
                      <a:tileRect l="-100000" b="-100000"/>
                    </a:gradFill>
                  </a:tcPr>
                </a:tc>
                <a:tc gridSpan="3">
                  <a:txBody>
                    <a:bodyPr/>
                    <a:lstStyle/>
                    <a:p>
                      <a:pPr algn="ctr" fontAlgn="ctr"/>
                      <a:r>
                        <a:rPr lang="en-US" sz="1400" b="0" i="0" u="none" strike="noStrike" dirty="0">
                          <a:solidFill>
                            <a:schemeClr val="tx1"/>
                          </a:solidFill>
                          <a:effectLst/>
                          <a:latin typeface="Calibri" panose="020F0502020204030204" pitchFamily="34" charset="0"/>
                        </a:rPr>
                        <a:t>Yes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fontAlgn="ctr"/>
                      <a:endParaRPr lang="en-US" sz="1400" b="0"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fontAlgn="ctr"/>
                      <a:endParaRPr lang="en-US" sz="1400" b="0"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25139801"/>
                  </a:ext>
                </a:extLst>
              </a:tr>
              <a:tr h="237568">
                <a:tc>
                  <a:txBody>
                    <a:bodyPr/>
                    <a:lstStyle/>
                    <a:p>
                      <a:pPr algn="l" fontAlgn="ctr"/>
                      <a:r>
                        <a:rPr lang="en-US" sz="1400" b="0" i="0" u="none" strike="noStrike" dirty="0">
                          <a:solidFill>
                            <a:schemeClr val="bg1"/>
                          </a:solidFill>
                          <a:effectLst/>
                          <a:latin typeface="Calibri" panose="020F0502020204030204" pitchFamily="34" charset="0"/>
                        </a:rPr>
                        <a:t>Image-Snapshots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gradFill flip="none" rotWithShape="1">
                      <a:gsLst>
                        <a:gs pos="0">
                          <a:srgbClr val="575757">
                            <a:shade val="30000"/>
                            <a:satMod val="115000"/>
                          </a:srgbClr>
                        </a:gs>
                        <a:gs pos="50000">
                          <a:srgbClr val="575757">
                            <a:shade val="67500"/>
                            <a:satMod val="115000"/>
                          </a:srgbClr>
                        </a:gs>
                        <a:gs pos="100000">
                          <a:srgbClr val="575757">
                            <a:shade val="100000"/>
                            <a:satMod val="115000"/>
                          </a:srgbClr>
                        </a:gs>
                      </a:gsLst>
                      <a:path path="circle">
                        <a:fillToRect t="100000" r="100000"/>
                      </a:path>
                      <a:tileRect l="-100000" b="-100000"/>
                    </a:gradFill>
                  </a:tcPr>
                </a:tc>
                <a:tc gridSpan="3">
                  <a:txBody>
                    <a:bodyPr/>
                    <a:lstStyle/>
                    <a:p>
                      <a:pPr algn="ctr" fontAlgn="ctr"/>
                      <a:r>
                        <a:rPr lang="en-US" sz="1400" b="0" i="0" u="none" strike="noStrike" dirty="0">
                          <a:solidFill>
                            <a:schemeClr val="tx1"/>
                          </a:solidFill>
                          <a:effectLst/>
                          <a:latin typeface="Calibri" panose="020F0502020204030204" pitchFamily="34" charset="0"/>
                        </a:rPr>
                        <a:t>Yes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fontAlgn="ctr"/>
                      <a:endParaRPr lang="en-US" sz="1400" b="0"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fontAlgn="ctr"/>
                      <a:endParaRPr lang="en-US" sz="1400" b="0"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96037911"/>
                  </a:ext>
                </a:extLst>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2568600687"/>
              </p:ext>
            </p:extLst>
          </p:nvPr>
        </p:nvGraphicFramePr>
        <p:xfrm>
          <a:off x="304800" y="4968138"/>
          <a:ext cx="8534401" cy="1737462"/>
        </p:xfrm>
        <a:graphic>
          <a:graphicData uri="http://schemas.openxmlformats.org/drawingml/2006/table">
            <a:tbl>
              <a:tblPr>
                <a:tableStyleId>{5C22544A-7EE6-4342-B048-85BDC9FD1C3A}</a:tableStyleId>
              </a:tblPr>
              <a:tblGrid>
                <a:gridCol w="1634699">
                  <a:extLst>
                    <a:ext uri="{9D8B030D-6E8A-4147-A177-3AD203B41FA5}">
                      <a16:colId xmlns:a16="http://schemas.microsoft.com/office/drawing/2014/main" val="2155802122"/>
                    </a:ext>
                  </a:extLst>
                </a:gridCol>
                <a:gridCol w="6899702">
                  <a:extLst>
                    <a:ext uri="{9D8B030D-6E8A-4147-A177-3AD203B41FA5}">
                      <a16:colId xmlns:a16="http://schemas.microsoft.com/office/drawing/2014/main" val="2526609201"/>
                    </a:ext>
                  </a:extLst>
                </a:gridCol>
              </a:tblGrid>
              <a:tr h="289577">
                <a:tc gridSpan="2">
                  <a:txBody>
                    <a:bodyPr/>
                    <a:lstStyle/>
                    <a:p>
                      <a:pPr algn="ctr" fontAlgn="ctr"/>
                      <a:r>
                        <a:rPr lang="en-US" sz="1400" b="1" i="0" u="none" strike="noStrike" dirty="0">
                          <a:solidFill>
                            <a:schemeClr val="bg1"/>
                          </a:solidFill>
                          <a:effectLst/>
                          <a:latin typeface="Calibri" panose="020F0502020204030204" pitchFamily="34" charset="0"/>
                        </a:rPr>
                        <a:t>                                               Hardware Parameters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026F98">
                            <a:shade val="30000"/>
                            <a:satMod val="115000"/>
                          </a:srgbClr>
                        </a:gs>
                        <a:gs pos="50000">
                          <a:srgbClr val="026F98">
                            <a:shade val="67500"/>
                            <a:satMod val="115000"/>
                          </a:srgbClr>
                        </a:gs>
                        <a:gs pos="100000">
                          <a:srgbClr val="026F98">
                            <a:shade val="100000"/>
                            <a:satMod val="115000"/>
                          </a:srgbClr>
                        </a:gs>
                      </a:gsLst>
                      <a:path path="circle">
                        <a:fillToRect l="50000" t="50000" r="50000" b="50000"/>
                      </a:path>
                      <a:tileRect/>
                    </a:gradFill>
                  </a:tcPr>
                </a:tc>
                <a:tc hMerge="1">
                  <a:txBody>
                    <a:bodyPr/>
                    <a:lstStyle/>
                    <a:p>
                      <a:endParaRPr lang="en-US"/>
                    </a:p>
                  </a:txBody>
                  <a:tcPr/>
                </a:tc>
                <a:extLst>
                  <a:ext uri="{0D108BD9-81ED-4DB2-BD59-A6C34878D82A}">
                    <a16:rowId xmlns:a16="http://schemas.microsoft.com/office/drawing/2014/main" val="1799428607"/>
                  </a:ext>
                </a:extLst>
              </a:tr>
              <a:tr h="289577">
                <a:tc>
                  <a:txBody>
                    <a:bodyPr/>
                    <a:lstStyle/>
                    <a:p>
                      <a:pPr algn="l" fontAlgn="ctr"/>
                      <a:r>
                        <a:rPr lang="en-US" sz="1400" b="0" i="0" u="none" strike="noStrike" dirty="0">
                          <a:solidFill>
                            <a:schemeClr val="bg1"/>
                          </a:solidFill>
                          <a:effectLst/>
                          <a:latin typeface="Calibri" panose="020F0502020204030204" pitchFamily="34" charset="0"/>
                        </a:rPr>
                        <a:t>Standard POE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gradFill flip="none" rotWithShape="1">
                      <a:gsLst>
                        <a:gs pos="0">
                          <a:srgbClr val="575757">
                            <a:shade val="30000"/>
                            <a:satMod val="115000"/>
                          </a:srgbClr>
                        </a:gs>
                        <a:gs pos="50000">
                          <a:srgbClr val="575757">
                            <a:shade val="67500"/>
                            <a:satMod val="115000"/>
                          </a:srgbClr>
                        </a:gs>
                        <a:gs pos="100000">
                          <a:srgbClr val="575757">
                            <a:shade val="100000"/>
                            <a:satMod val="115000"/>
                          </a:srgbClr>
                        </a:gs>
                      </a:gsLst>
                      <a:path path="circle">
                        <a:fillToRect t="100000" r="100000"/>
                      </a:path>
                      <a:tileRect l="-100000" b="-100000"/>
                    </a:gradFill>
                  </a:tcPr>
                </a:tc>
                <a:tc>
                  <a:txBody>
                    <a:bodyPr/>
                    <a:lstStyle/>
                    <a:p>
                      <a:pPr algn="ctr" fontAlgn="ctr"/>
                      <a:r>
                        <a:rPr lang="en-US" sz="1400" b="0" i="0" u="none" strike="noStrike" dirty="0">
                          <a:solidFill>
                            <a:srgbClr val="000000"/>
                          </a:solidFill>
                          <a:effectLst/>
                          <a:latin typeface="Calibri" panose="020F0502020204030204" pitchFamily="34" charset="0"/>
                        </a:rPr>
                        <a:t>802.3af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31142916"/>
                  </a:ext>
                </a:extLst>
              </a:tr>
              <a:tr h="289577">
                <a:tc>
                  <a:txBody>
                    <a:bodyPr/>
                    <a:lstStyle/>
                    <a:p>
                      <a:pPr algn="l" fontAlgn="ctr"/>
                      <a:r>
                        <a:rPr lang="en-US" sz="1400" b="0" i="0" u="none" strike="noStrike" dirty="0">
                          <a:solidFill>
                            <a:schemeClr val="bg1"/>
                          </a:solidFill>
                          <a:effectLst/>
                          <a:latin typeface="Calibri" panose="020F0502020204030204" pitchFamily="34" charset="0"/>
                        </a:rPr>
                        <a:t>SD card</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gradFill flip="none" rotWithShape="1">
                      <a:gsLst>
                        <a:gs pos="0">
                          <a:srgbClr val="575757">
                            <a:shade val="30000"/>
                            <a:satMod val="115000"/>
                          </a:srgbClr>
                        </a:gs>
                        <a:gs pos="50000">
                          <a:srgbClr val="575757">
                            <a:shade val="67500"/>
                            <a:satMod val="115000"/>
                          </a:srgbClr>
                        </a:gs>
                        <a:gs pos="100000">
                          <a:srgbClr val="575757">
                            <a:shade val="100000"/>
                            <a:satMod val="115000"/>
                          </a:srgbClr>
                        </a:gs>
                      </a:gsLst>
                      <a:path path="circle">
                        <a:fillToRect t="100000" r="100000"/>
                      </a:path>
                      <a:tileRect l="-100000" b="-100000"/>
                    </a:gradFill>
                  </a:tcPr>
                </a:tc>
                <a:tc>
                  <a:txBody>
                    <a:bodyPr/>
                    <a:lstStyle/>
                    <a:p>
                      <a:pPr algn="ctr" fontAlgn="ctr"/>
                      <a:r>
                        <a:rPr lang="en-US" sz="1400" b="0" i="0" u="none" strike="noStrike" dirty="0">
                          <a:solidFill>
                            <a:srgbClr val="000000"/>
                          </a:solidFill>
                          <a:effectLst/>
                          <a:latin typeface="Calibri" panose="020F0502020204030204" pitchFamily="34" charset="0"/>
                        </a:rPr>
                        <a:t>Yes (Up to 64 GB)</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97638105"/>
                  </a:ext>
                </a:extLst>
              </a:tr>
              <a:tr h="289577">
                <a:tc>
                  <a:txBody>
                    <a:bodyPr/>
                    <a:lstStyle/>
                    <a:p>
                      <a:pPr algn="l" fontAlgn="ctr"/>
                      <a:r>
                        <a:rPr lang="en-US" sz="1400" b="0" i="0" u="none" strike="noStrike" dirty="0">
                          <a:solidFill>
                            <a:schemeClr val="bg1"/>
                          </a:solidFill>
                          <a:effectLst/>
                          <a:latin typeface="Calibri" panose="020F0502020204030204" pitchFamily="34" charset="0"/>
                        </a:rPr>
                        <a:t>Power Supply</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gradFill flip="none" rotWithShape="1">
                      <a:gsLst>
                        <a:gs pos="0">
                          <a:srgbClr val="575757">
                            <a:shade val="30000"/>
                            <a:satMod val="115000"/>
                          </a:srgbClr>
                        </a:gs>
                        <a:gs pos="50000">
                          <a:srgbClr val="575757">
                            <a:shade val="67500"/>
                            <a:satMod val="115000"/>
                          </a:srgbClr>
                        </a:gs>
                        <a:gs pos="100000">
                          <a:srgbClr val="575757">
                            <a:shade val="100000"/>
                            <a:satMod val="115000"/>
                          </a:srgbClr>
                        </a:gs>
                      </a:gsLst>
                      <a:path path="circle">
                        <a:fillToRect t="100000" r="100000"/>
                      </a:path>
                      <a:tileRect l="-100000" b="-100000"/>
                    </a:gradFill>
                  </a:tcPr>
                </a:tc>
                <a:tc>
                  <a:txBody>
                    <a:bodyPr/>
                    <a:lstStyle/>
                    <a:p>
                      <a:pPr algn="ctr" fontAlgn="t"/>
                      <a:r>
                        <a:rPr lang="en-US" sz="1400" b="0" i="0" u="none" strike="noStrike" dirty="0">
                          <a:solidFill>
                            <a:srgbClr val="000000"/>
                          </a:solidFill>
                          <a:effectLst/>
                          <a:latin typeface="Calibri" panose="020F0502020204030204" pitchFamily="34" charset="0"/>
                        </a:rPr>
                        <a:t>12V/2A</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51798572"/>
                  </a:ext>
                </a:extLst>
              </a:tr>
              <a:tr h="289577">
                <a:tc>
                  <a:txBody>
                    <a:bodyPr/>
                    <a:lstStyle/>
                    <a:p>
                      <a:pPr algn="l" fontAlgn="ctr"/>
                      <a:r>
                        <a:rPr lang="en-US" sz="1400" b="0" i="0" u="none" strike="noStrike" dirty="0">
                          <a:solidFill>
                            <a:schemeClr val="bg1"/>
                          </a:solidFill>
                          <a:effectLst/>
                          <a:latin typeface="Calibri" panose="020F0502020204030204" pitchFamily="34" charset="0"/>
                        </a:rPr>
                        <a:t>Power Consumption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gradFill flip="none" rotWithShape="1">
                      <a:gsLst>
                        <a:gs pos="0">
                          <a:srgbClr val="575757">
                            <a:shade val="30000"/>
                            <a:satMod val="115000"/>
                          </a:srgbClr>
                        </a:gs>
                        <a:gs pos="50000">
                          <a:srgbClr val="575757">
                            <a:shade val="67500"/>
                            <a:satMod val="115000"/>
                          </a:srgbClr>
                        </a:gs>
                        <a:gs pos="100000">
                          <a:srgbClr val="575757">
                            <a:shade val="100000"/>
                            <a:satMod val="115000"/>
                          </a:srgbClr>
                        </a:gs>
                      </a:gsLst>
                      <a:path path="circle">
                        <a:fillToRect t="100000" r="100000"/>
                      </a:path>
                      <a:tileRect l="-100000" b="-100000"/>
                    </a:gradFill>
                  </a:tcPr>
                </a:tc>
                <a:tc>
                  <a:txBody>
                    <a:bodyPr/>
                    <a:lstStyle/>
                    <a:p>
                      <a:pPr algn="ctr" fontAlgn="t"/>
                      <a:r>
                        <a:rPr lang="en-US" sz="1400" b="0" i="0" u="none" strike="noStrike" dirty="0">
                          <a:solidFill>
                            <a:srgbClr val="000000"/>
                          </a:solidFill>
                          <a:effectLst/>
                          <a:latin typeface="Calibri" panose="020F0502020204030204" pitchFamily="34" charset="0"/>
                        </a:rPr>
                        <a:t>Less than 7W</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76841240"/>
                  </a:ext>
                </a:extLst>
              </a:tr>
              <a:tr h="289577">
                <a:tc>
                  <a:txBody>
                    <a:bodyPr/>
                    <a:lstStyle/>
                    <a:p>
                      <a:pPr algn="l" fontAlgn="ctr"/>
                      <a:r>
                        <a:rPr lang="en-US" sz="1400" b="0" i="0" u="none" strike="noStrike" dirty="0">
                          <a:solidFill>
                            <a:schemeClr val="bg1"/>
                          </a:solidFill>
                          <a:effectLst/>
                          <a:latin typeface="Calibri" panose="020F0502020204030204" pitchFamily="34" charset="0"/>
                        </a:rPr>
                        <a:t>LAN Port Speed</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gradFill flip="none" rotWithShape="1">
                      <a:gsLst>
                        <a:gs pos="0">
                          <a:srgbClr val="575757">
                            <a:shade val="30000"/>
                            <a:satMod val="115000"/>
                          </a:srgbClr>
                        </a:gs>
                        <a:gs pos="50000">
                          <a:srgbClr val="575757">
                            <a:shade val="67500"/>
                            <a:satMod val="115000"/>
                          </a:srgbClr>
                        </a:gs>
                        <a:gs pos="100000">
                          <a:srgbClr val="575757">
                            <a:shade val="100000"/>
                            <a:satMod val="115000"/>
                          </a:srgbClr>
                        </a:gs>
                      </a:gsLst>
                      <a:path path="circle">
                        <a:fillToRect t="100000" r="100000"/>
                      </a:path>
                      <a:tileRect l="-100000" b="-100000"/>
                    </a:gradFill>
                  </a:tcPr>
                </a:tc>
                <a:tc>
                  <a:txBody>
                    <a:bodyPr/>
                    <a:lstStyle/>
                    <a:p>
                      <a:pPr algn="ctr" fontAlgn="t"/>
                      <a:r>
                        <a:rPr lang="en-US" sz="1400" b="0" i="0" u="none" strike="noStrike" dirty="0">
                          <a:solidFill>
                            <a:srgbClr val="000000"/>
                          </a:solidFill>
                          <a:effectLst/>
                          <a:latin typeface="Calibri" panose="020F0502020204030204" pitchFamily="34" charset="0"/>
                        </a:rPr>
                        <a:t>10/100 </a:t>
                      </a:r>
                      <a:r>
                        <a:rPr lang="en-US" sz="1400" b="0" i="0" u="none" strike="noStrike" dirty="0" err="1">
                          <a:solidFill>
                            <a:srgbClr val="000000"/>
                          </a:solidFill>
                          <a:effectLst/>
                          <a:latin typeface="Calibri" panose="020F0502020204030204" pitchFamily="34" charset="0"/>
                        </a:rPr>
                        <a:t>Mbps</a:t>
                      </a:r>
                      <a:endParaRPr lang="en-US" sz="1400" b="0"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37160479"/>
                  </a:ext>
                </a:extLst>
              </a:tr>
            </a:tbl>
          </a:graphicData>
        </a:graphic>
      </p:graphicFrame>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 y="1305573"/>
            <a:ext cx="1143000" cy="448310"/>
          </a:xfrm>
          <a:prstGeom prst="rect">
            <a:avLst/>
          </a:prstGeom>
        </p:spPr>
      </p:pic>
      <p:sp>
        <p:nvSpPr>
          <p:cNvPr id="5" name="Shape 162"/>
          <p:cNvSpPr txBox="1">
            <a:spLocks/>
          </p:cNvSpPr>
          <p:nvPr/>
        </p:nvSpPr>
        <p:spPr>
          <a:xfrm>
            <a:off x="152400" y="0"/>
            <a:ext cx="6624320" cy="762000"/>
          </a:xfrm>
          <a:prstGeom prst="rect">
            <a:avLst/>
          </a:prstGeom>
          <a:noFill/>
          <a:ln>
            <a:noFill/>
          </a:ln>
        </p:spPr>
        <p:txBody>
          <a:bodyPr vert="horz" lIns="91425" tIns="45700" rIns="91425" bIns="45700" rtlCol="0"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ts val="0"/>
              </a:spcBef>
              <a:buClr>
                <a:schemeClr val="dk1"/>
              </a:buClr>
              <a:buSzPct val="25000"/>
              <a:buFont typeface="Calibri"/>
              <a:buNone/>
            </a:pPr>
            <a:r>
              <a:rPr lang="en-US" sz="2800" b="1" dirty="0">
                <a:solidFill>
                  <a:schemeClr val="dk1"/>
                </a:solidFill>
                <a:latin typeface="Calibri"/>
                <a:ea typeface="Calibri"/>
                <a:cs typeface="Calibri"/>
                <a:sym typeface="Calibri"/>
              </a:rPr>
              <a:t>2MP BULLET CAMERA</a:t>
            </a:r>
          </a:p>
        </p:txBody>
      </p:sp>
    </p:spTree>
    <p:extLst>
      <p:ext uri="{BB962C8B-B14F-4D97-AF65-F5344CB8AC3E}">
        <p14:creationId xmlns:p14="http://schemas.microsoft.com/office/powerpoint/2010/main" val="34724188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551050607"/>
              </p:ext>
            </p:extLst>
          </p:nvPr>
        </p:nvGraphicFramePr>
        <p:xfrm>
          <a:off x="304800" y="1067185"/>
          <a:ext cx="8575042" cy="5638415"/>
        </p:xfrm>
        <a:graphic>
          <a:graphicData uri="http://schemas.openxmlformats.org/drawingml/2006/table">
            <a:tbl>
              <a:tblPr>
                <a:tableStyleId>{5C22544A-7EE6-4342-B048-85BDC9FD1C3A}</a:tableStyleId>
              </a:tblPr>
              <a:tblGrid>
                <a:gridCol w="2133600">
                  <a:extLst>
                    <a:ext uri="{9D8B030D-6E8A-4147-A177-3AD203B41FA5}">
                      <a16:colId xmlns:a16="http://schemas.microsoft.com/office/drawing/2014/main" val="1502694788"/>
                    </a:ext>
                  </a:extLst>
                </a:gridCol>
                <a:gridCol w="2133600">
                  <a:extLst>
                    <a:ext uri="{9D8B030D-6E8A-4147-A177-3AD203B41FA5}">
                      <a16:colId xmlns:a16="http://schemas.microsoft.com/office/drawing/2014/main" val="2494870631"/>
                    </a:ext>
                  </a:extLst>
                </a:gridCol>
                <a:gridCol w="2250441">
                  <a:extLst>
                    <a:ext uri="{9D8B030D-6E8A-4147-A177-3AD203B41FA5}">
                      <a16:colId xmlns:a16="http://schemas.microsoft.com/office/drawing/2014/main" val="247685299"/>
                    </a:ext>
                  </a:extLst>
                </a:gridCol>
                <a:gridCol w="2057401">
                  <a:extLst>
                    <a:ext uri="{9D8B030D-6E8A-4147-A177-3AD203B41FA5}">
                      <a16:colId xmlns:a16="http://schemas.microsoft.com/office/drawing/2014/main" val="95188996"/>
                    </a:ext>
                  </a:extLst>
                </a:gridCol>
              </a:tblGrid>
              <a:tr h="310282">
                <a:tc rowSpan="2">
                  <a:txBody>
                    <a:bodyPr/>
                    <a:lstStyle/>
                    <a:p>
                      <a:pPr algn="ctr" fontAlgn="ctr"/>
                      <a:endParaRPr lang="en-US" sz="1400" b="1" i="0" u="none" strike="noStrike" dirty="0">
                        <a:solidFill>
                          <a:schemeClr val="bg1"/>
                        </a:solidFill>
                        <a:effectLst/>
                        <a:latin typeface="Calibri" panose="020F0502020204030204" pitchFamily="34" charset="0"/>
                      </a:endParaRPr>
                    </a:p>
                  </a:txBody>
                  <a:tcPr marL="6828" marR="6828" marT="6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ctr" fontAlgn="t"/>
                      <a:r>
                        <a:rPr lang="en-US" sz="1400" b="1" u="none" strike="noStrike" dirty="0">
                          <a:solidFill>
                            <a:schemeClr val="bg1"/>
                          </a:solidFill>
                          <a:effectLst/>
                        </a:rPr>
                        <a:t>SATATYA CIBR20FL36CW-S </a:t>
                      </a:r>
                      <a:endParaRPr lang="en-US" sz="1400" b="1" i="0" u="none" strike="noStrike" dirty="0">
                        <a:solidFill>
                          <a:schemeClr val="bg1"/>
                        </a:solidFill>
                        <a:effectLst/>
                        <a:latin typeface="Calibri" panose="020F0502020204030204" pitchFamily="34" charset="0"/>
                      </a:endParaRPr>
                    </a:p>
                  </a:txBody>
                  <a:tcPr marL="6828" marR="6828" marT="6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026F98">
                            <a:shade val="30000"/>
                            <a:satMod val="115000"/>
                          </a:srgbClr>
                        </a:gs>
                        <a:gs pos="50000">
                          <a:srgbClr val="026F98">
                            <a:shade val="67500"/>
                            <a:satMod val="115000"/>
                          </a:srgbClr>
                        </a:gs>
                        <a:gs pos="100000">
                          <a:srgbClr val="026F98">
                            <a:shade val="100000"/>
                            <a:satMod val="115000"/>
                          </a:srgbClr>
                        </a:gs>
                      </a:gsLst>
                      <a:path path="circle">
                        <a:fillToRect l="50000" t="50000" r="50000" b="50000"/>
                      </a:path>
                      <a:tileRect/>
                    </a:gradFill>
                  </a:tcPr>
                </a:tc>
                <a:tc>
                  <a:txBody>
                    <a:bodyPr/>
                    <a:lstStyle/>
                    <a:p>
                      <a:pPr algn="ctr" fontAlgn="ctr"/>
                      <a:r>
                        <a:rPr lang="en-US" sz="1400" b="1" u="none" strike="noStrike" dirty="0">
                          <a:solidFill>
                            <a:schemeClr val="bg1"/>
                          </a:solidFill>
                          <a:effectLst/>
                        </a:rPr>
                        <a:t>SATATYA CIBR20FL60CWS </a:t>
                      </a:r>
                      <a:endParaRPr lang="en-US" sz="1400" b="1" i="0" u="none" strike="noStrike" dirty="0">
                        <a:solidFill>
                          <a:schemeClr val="bg1"/>
                        </a:solidFill>
                        <a:effectLst/>
                        <a:latin typeface="Calibri" panose="020F0502020204030204" pitchFamily="34" charset="0"/>
                      </a:endParaRPr>
                    </a:p>
                  </a:txBody>
                  <a:tcPr marL="6828" marR="6828" marT="6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026F98">
                            <a:shade val="30000"/>
                            <a:satMod val="115000"/>
                          </a:srgbClr>
                        </a:gs>
                        <a:gs pos="50000">
                          <a:srgbClr val="026F98">
                            <a:shade val="67500"/>
                            <a:satMod val="115000"/>
                          </a:srgbClr>
                        </a:gs>
                        <a:gs pos="100000">
                          <a:srgbClr val="026F98">
                            <a:shade val="100000"/>
                            <a:satMod val="115000"/>
                          </a:srgbClr>
                        </a:gs>
                      </a:gsLst>
                      <a:path path="circle">
                        <a:fillToRect l="50000" t="50000" r="50000" b="50000"/>
                      </a:path>
                      <a:tileRect/>
                    </a:gradFill>
                  </a:tcPr>
                </a:tc>
                <a:tc>
                  <a:txBody>
                    <a:bodyPr/>
                    <a:lstStyle/>
                    <a:p>
                      <a:pPr algn="ctr" fontAlgn="ctr"/>
                      <a:r>
                        <a:rPr lang="en-US" sz="1400" b="1" u="none" strike="noStrike" dirty="0">
                          <a:solidFill>
                            <a:schemeClr val="bg1"/>
                          </a:solidFill>
                          <a:effectLst/>
                        </a:rPr>
                        <a:t>SATATYA CIBR20VL12CWS</a:t>
                      </a:r>
                      <a:endParaRPr lang="en-US" sz="1400" b="1" i="0" u="none" strike="noStrike" dirty="0">
                        <a:solidFill>
                          <a:schemeClr val="bg1"/>
                        </a:solidFill>
                        <a:effectLst/>
                        <a:latin typeface="Calibri" panose="020F0502020204030204" pitchFamily="34" charset="0"/>
                      </a:endParaRPr>
                    </a:p>
                  </a:txBody>
                  <a:tcPr marL="6828" marR="6828" marT="6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026F98">
                            <a:shade val="30000"/>
                            <a:satMod val="115000"/>
                          </a:srgbClr>
                        </a:gs>
                        <a:gs pos="50000">
                          <a:srgbClr val="026F98">
                            <a:shade val="67500"/>
                            <a:satMod val="115000"/>
                          </a:srgbClr>
                        </a:gs>
                        <a:gs pos="100000">
                          <a:srgbClr val="026F98">
                            <a:shade val="100000"/>
                            <a:satMod val="115000"/>
                          </a:srgbClr>
                        </a:gs>
                      </a:gsLst>
                      <a:path path="circle">
                        <a:fillToRect l="50000" t="50000" r="50000" b="50000"/>
                      </a:path>
                      <a:tileRect/>
                    </a:gradFill>
                  </a:tcPr>
                </a:tc>
                <a:extLst>
                  <a:ext uri="{0D108BD9-81ED-4DB2-BD59-A6C34878D82A}">
                    <a16:rowId xmlns:a16="http://schemas.microsoft.com/office/drawing/2014/main" val="1461154634"/>
                  </a:ext>
                </a:extLst>
              </a:tr>
              <a:tr h="229575">
                <a:tc vMerge="1">
                  <a:txBody>
                    <a:bodyPr/>
                    <a:lstStyle/>
                    <a:p>
                      <a:pPr algn="ctr" fontAlgn="ctr"/>
                      <a:endParaRPr lang="en-US" sz="1400" b="1" i="0" u="none" strike="noStrike" dirty="0">
                        <a:solidFill>
                          <a:schemeClr val="bg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gradFill flip="none" rotWithShape="1">
                      <a:gsLst>
                        <a:gs pos="0">
                          <a:srgbClr val="026F98">
                            <a:shade val="30000"/>
                            <a:satMod val="115000"/>
                          </a:srgbClr>
                        </a:gs>
                        <a:gs pos="50000">
                          <a:srgbClr val="026F98">
                            <a:shade val="67500"/>
                            <a:satMod val="115000"/>
                          </a:srgbClr>
                        </a:gs>
                        <a:gs pos="100000">
                          <a:srgbClr val="026F98">
                            <a:shade val="100000"/>
                            <a:satMod val="115000"/>
                          </a:srgbClr>
                        </a:gs>
                      </a:gsLst>
                      <a:path path="circle">
                        <a:fillToRect l="50000" t="50000" r="50000" b="50000"/>
                      </a:path>
                      <a:tileRect/>
                    </a:gradFill>
                  </a:tcPr>
                </a:tc>
                <a:tc gridSpan="3">
                  <a:txBody>
                    <a:bodyPr/>
                    <a:lstStyle/>
                    <a:p>
                      <a:pPr algn="ctr" fontAlgn="ctr"/>
                      <a:r>
                        <a:rPr lang="en-US" sz="1400" b="1" i="0" u="none" strike="noStrike" dirty="0">
                          <a:solidFill>
                            <a:schemeClr val="bg1"/>
                          </a:solidFill>
                          <a:effectLst/>
                          <a:latin typeface="Calibri" panose="020F0502020204030204" pitchFamily="34" charset="0"/>
                        </a:rPr>
                        <a:t>Video Analytics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026F98">
                            <a:shade val="30000"/>
                            <a:satMod val="115000"/>
                          </a:srgbClr>
                        </a:gs>
                        <a:gs pos="50000">
                          <a:srgbClr val="026F98">
                            <a:shade val="67500"/>
                            <a:satMod val="115000"/>
                          </a:srgbClr>
                        </a:gs>
                        <a:gs pos="100000">
                          <a:srgbClr val="026F98">
                            <a:shade val="100000"/>
                            <a:satMod val="115000"/>
                          </a:srgbClr>
                        </a:gs>
                      </a:gsLst>
                      <a:path path="circle">
                        <a:fillToRect l="50000" t="50000" r="50000" b="50000"/>
                      </a:path>
                      <a:tileRect/>
                    </a:gradFill>
                  </a:tcPr>
                </a:tc>
                <a:tc hMerge="1">
                  <a:txBody>
                    <a:bodyPr/>
                    <a:lstStyle/>
                    <a:p>
                      <a:pPr algn="ctr" fontAlgn="ctr"/>
                      <a:endParaRPr lang="en-US" sz="1400" b="1" i="0" u="none" strike="noStrike" dirty="0">
                        <a:solidFill>
                          <a:schemeClr val="bg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gradFill flip="none" rotWithShape="1">
                      <a:gsLst>
                        <a:gs pos="0">
                          <a:srgbClr val="026F98">
                            <a:shade val="30000"/>
                            <a:satMod val="115000"/>
                          </a:srgbClr>
                        </a:gs>
                        <a:gs pos="50000">
                          <a:srgbClr val="026F98">
                            <a:shade val="67500"/>
                            <a:satMod val="115000"/>
                          </a:srgbClr>
                        </a:gs>
                        <a:gs pos="100000">
                          <a:srgbClr val="026F98">
                            <a:shade val="100000"/>
                            <a:satMod val="115000"/>
                          </a:srgbClr>
                        </a:gs>
                      </a:gsLst>
                      <a:path path="circle">
                        <a:fillToRect l="50000" t="50000" r="50000" b="50000"/>
                      </a:path>
                      <a:tileRect/>
                    </a:grad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33651645"/>
                  </a:ext>
                </a:extLst>
              </a:tr>
              <a:tr h="229575">
                <a:tc>
                  <a:txBody>
                    <a:bodyPr/>
                    <a:lstStyle/>
                    <a:p>
                      <a:pPr algn="l" fontAlgn="ctr"/>
                      <a:r>
                        <a:rPr lang="en-US" sz="1400" b="0" i="0" u="none" strike="noStrike" dirty="0">
                          <a:solidFill>
                            <a:schemeClr val="bg1"/>
                          </a:solidFill>
                          <a:effectLst/>
                          <a:latin typeface="Calibri" panose="020F0502020204030204" pitchFamily="34" charset="0"/>
                        </a:rPr>
                        <a:t>Motion Detection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gradFill flip="none" rotWithShape="1">
                      <a:gsLst>
                        <a:gs pos="0">
                          <a:srgbClr val="575757">
                            <a:shade val="30000"/>
                            <a:satMod val="115000"/>
                          </a:srgbClr>
                        </a:gs>
                        <a:gs pos="50000">
                          <a:srgbClr val="575757">
                            <a:shade val="67500"/>
                            <a:satMod val="115000"/>
                          </a:srgbClr>
                        </a:gs>
                        <a:gs pos="100000">
                          <a:srgbClr val="575757">
                            <a:shade val="100000"/>
                            <a:satMod val="115000"/>
                          </a:srgbClr>
                        </a:gs>
                      </a:gsLst>
                      <a:path path="circle">
                        <a:fillToRect t="100000" r="100000"/>
                      </a:path>
                      <a:tileRect l="-100000" b="-100000"/>
                    </a:gradFill>
                  </a:tcPr>
                </a:tc>
                <a:tc gridSpan="3">
                  <a:txBody>
                    <a:bodyPr/>
                    <a:lstStyle/>
                    <a:p>
                      <a:pPr algn="ctr" fontAlgn="ctr"/>
                      <a:r>
                        <a:rPr lang="en-US" sz="1400" b="0" i="0" u="none" strike="noStrike" dirty="0">
                          <a:solidFill>
                            <a:srgbClr val="000000"/>
                          </a:solidFill>
                          <a:effectLst/>
                          <a:latin typeface="Calibri" panose="020F0502020204030204" pitchFamily="34" charset="0"/>
                        </a:rPr>
                        <a:t>Yes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fontAlgn="ctr"/>
                      <a:endParaRPr lang="en-US" sz="1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fontAlgn="ctr"/>
                      <a:endParaRPr lang="en-US" sz="1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11447105"/>
                  </a:ext>
                </a:extLst>
              </a:tr>
              <a:tr h="229575">
                <a:tc>
                  <a:txBody>
                    <a:bodyPr/>
                    <a:lstStyle/>
                    <a:p>
                      <a:pPr algn="l" fontAlgn="ctr"/>
                      <a:r>
                        <a:rPr lang="en-US" sz="1400" b="0" i="0" u="none" strike="noStrike" dirty="0">
                          <a:solidFill>
                            <a:schemeClr val="bg1"/>
                          </a:solidFill>
                          <a:effectLst/>
                          <a:latin typeface="Calibri" panose="020F0502020204030204" pitchFamily="34" charset="0"/>
                        </a:rPr>
                        <a:t>View Tamper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gradFill flip="none" rotWithShape="1">
                      <a:gsLst>
                        <a:gs pos="0">
                          <a:srgbClr val="575757">
                            <a:shade val="30000"/>
                            <a:satMod val="115000"/>
                          </a:srgbClr>
                        </a:gs>
                        <a:gs pos="50000">
                          <a:srgbClr val="575757">
                            <a:shade val="67500"/>
                            <a:satMod val="115000"/>
                          </a:srgbClr>
                        </a:gs>
                        <a:gs pos="100000">
                          <a:srgbClr val="575757">
                            <a:shade val="100000"/>
                            <a:satMod val="115000"/>
                          </a:srgbClr>
                        </a:gs>
                      </a:gsLst>
                      <a:path path="circle">
                        <a:fillToRect t="100000" r="100000"/>
                      </a:path>
                      <a:tileRect l="-100000" b="-100000"/>
                    </a:gradFill>
                  </a:tcPr>
                </a:tc>
                <a:tc gridSpan="3">
                  <a:txBody>
                    <a:bodyPr/>
                    <a:lstStyle/>
                    <a:p>
                      <a:pPr algn="ctr" fontAlgn="ctr"/>
                      <a:r>
                        <a:rPr lang="en-US" sz="1400" b="0" i="0" u="none" strike="noStrike" dirty="0">
                          <a:solidFill>
                            <a:srgbClr val="000000"/>
                          </a:solidFill>
                          <a:effectLst/>
                          <a:latin typeface="Calibri" panose="020F0502020204030204" pitchFamily="34" charset="0"/>
                        </a:rPr>
                        <a:t>Yes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fontAlgn="ctr"/>
                      <a:endParaRPr lang="en-US" sz="1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fontAlgn="ctr"/>
                      <a:endParaRPr lang="en-US" sz="1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21489233"/>
                  </a:ext>
                </a:extLst>
              </a:tr>
              <a:tr h="444091">
                <a:tc>
                  <a:txBody>
                    <a:bodyPr/>
                    <a:lstStyle/>
                    <a:p>
                      <a:pPr algn="l" fontAlgn="ctr"/>
                      <a:r>
                        <a:rPr lang="en-US" sz="1400" b="0" i="0" u="none" strike="noStrike" dirty="0">
                          <a:solidFill>
                            <a:schemeClr val="bg1"/>
                          </a:solidFill>
                          <a:effectLst/>
                          <a:latin typeface="Calibri" panose="020F0502020204030204" pitchFamily="34" charset="0"/>
                        </a:rPr>
                        <a:t>Line intrusion/ Directional motion/ Trip Wire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gradFill flip="none" rotWithShape="1">
                      <a:gsLst>
                        <a:gs pos="0">
                          <a:srgbClr val="575757">
                            <a:shade val="30000"/>
                            <a:satMod val="115000"/>
                          </a:srgbClr>
                        </a:gs>
                        <a:gs pos="50000">
                          <a:srgbClr val="575757">
                            <a:shade val="67500"/>
                            <a:satMod val="115000"/>
                          </a:srgbClr>
                        </a:gs>
                        <a:gs pos="100000">
                          <a:srgbClr val="575757">
                            <a:shade val="100000"/>
                            <a:satMod val="115000"/>
                          </a:srgbClr>
                        </a:gs>
                      </a:gsLst>
                      <a:path path="circle">
                        <a:fillToRect t="100000" r="100000"/>
                      </a:path>
                      <a:tileRect l="-100000" b="-100000"/>
                    </a:gradFill>
                  </a:tcPr>
                </a:tc>
                <a:tc gridSpan="3">
                  <a:txBody>
                    <a:bodyPr/>
                    <a:lstStyle/>
                    <a:p>
                      <a:pPr algn="ctr" fontAlgn="ctr"/>
                      <a:r>
                        <a:rPr lang="en-US" sz="1400" b="0" i="0" u="none" strike="noStrike" dirty="0">
                          <a:solidFill>
                            <a:srgbClr val="000000"/>
                          </a:solidFill>
                          <a:effectLst/>
                          <a:latin typeface="Calibri" panose="020F0502020204030204" pitchFamily="34" charset="0"/>
                        </a:rPr>
                        <a:t>Yes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fontAlgn="ctr"/>
                      <a:endParaRPr lang="en-US" sz="1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fontAlgn="ctr"/>
                      <a:endParaRPr lang="en-US" sz="1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88593836"/>
                  </a:ext>
                </a:extLst>
              </a:tr>
              <a:tr h="229575">
                <a:tc>
                  <a:txBody>
                    <a:bodyPr/>
                    <a:lstStyle/>
                    <a:p>
                      <a:pPr algn="l" fontAlgn="ctr"/>
                      <a:r>
                        <a:rPr lang="en-US" sz="1400" b="0" i="0" u="none" strike="noStrike" dirty="0">
                          <a:solidFill>
                            <a:schemeClr val="bg1"/>
                          </a:solidFill>
                          <a:effectLst/>
                          <a:latin typeface="Calibri" panose="020F0502020204030204" pitchFamily="34" charset="0"/>
                        </a:rPr>
                        <a:t>Zone Intrusion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gradFill flip="none" rotWithShape="1">
                      <a:gsLst>
                        <a:gs pos="0">
                          <a:srgbClr val="575757">
                            <a:shade val="30000"/>
                            <a:satMod val="115000"/>
                          </a:srgbClr>
                        </a:gs>
                        <a:gs pos="50000">
                          <a:srgbClr val="575757">
                            <a:shade val="67500"/>
                            <a:satMod val="115000"/>
                          </a:srgbClr>
                        </a:gs>
                        <a:gs pos="100000">
                          <a:srgbClr val="575757">
                            <a:shade val="100000"/>
                            <a:satMod val="115000"/>
                          </a:srgbClr>
                        </a:gs>
                      </a:gsLst>
                      <a:path path="circle">
                        <a:fillToRect t="100000" r="100000"/>
                      </a:path>
                      <a:tileRect l="-100000" b="-100000"/>
                    </a:gradFill>
                  </a:tcPr>
                </a:tc>
                <a:tc gridSpan="3">
                  <a:txBody>
                    <a:bodyPr/>
                    <a:lstStyle/>
                    <a:p>
                      <a:pPr algn="ctr" fontAlgn="ctr"/>
                      <a:r>
                        <a:rPr lang="en-US" sz="1400" b="0" i="0" u="none" strike="noStrike" dirty="0">
                          <a:solidFill>
                            <a:srgbClr val="000000"/>
                          </a:solidFill>
                          <a:effectLst/>
                          <a:latin typeface="Calibri" panose="020F0502020204030204" pitchFamily="34" charset="0"/>
                        </a:rPr>
                        <a:t>Yes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fontAlgn="ctr"/>
                      <a:endParaRPr lang="en-US" sz="1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fontAlgn="ctr"/>
                      <a:endParaRPr lang="en-US" sz="1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31399648"/>
                  </a:ext>
                </a:extLst>
              </a:tr>
              <a:tr h="229575">
                <a:tc>
                  <a:txBody>
                    <a:bodyPr/>
                    <a:lstStyle/>
                    <a:p>
                      <a:pPr algn="l" fontAlgn="ctr"/>
                      <a:r>
                        <a:rPr lang="en-US" sz="1400" b="0" i="0" u="none" strike="noStrike" dirty="0">
                          <a:solidFill>
                            <a:schemeClr val="bg1"/>
                          </a:solidFill>
                          <a:effectLst/>
                          <a:latin typeface="Calibri" panose="020F0502020204030204" pitchFamily="34" charset="0"/>
                        </a:rPr>
                        <a:t>IP-Conflict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gradFill flip="none" rotWithShape="1">
                      <a:gsLst>
                        <a:gs pos="0">
                          <a:srgbClr val="575757">
                            <a:shade val="30000"/>
                            <a:satMod val="115000"/>
                          </a:srgbClr>
                        </a:gs>
                        <a:gs pos="50000">
                          <a:srgbClr val="575757">
                            <a:shade val="67500"/>
                            <a:satMod val="115000"/>
                          </a:srgbClr>
                        </a:gs>
                        <a:gs pos="100000">
                          <a:srgbClr val="575757">
                            <a:shade val="100000"/>
                            <a:satMod val="115000"/>
                          </a:srgbClr>
                        </a:gs>
                      </a:gsLst>
                      <a:path path="circle">
                        <a:fillToRect t="100000" r="100000"/>
                      </a:path>
                      <a:tileRect l="-100000" b="-100000"/>
                    </a:gradFill>
                  </a:tcPr>
                </a:tc>
                <a:tc gridSpan="3">
                  <a:txBody>
                    <a:bodyPr/>
                    <a:lstStyle/>
                    <a:p>
                      <a:pPr algn="ctr" fontAlgn="b"/>
                      <a:r>
                        <a:rPr lang="en-US" sz="1400" b="0" i="0" u="none" strike="noStrike" dirty="0">
                          <a:solidFill>
                            <a:srgbClr val="000000"/>
                          </a:solidFill>
                          <a:effectLst/>
                          <a:latin typeface="Calibri" panose="020F0502020204030204" pitchFamily="34" charset="0"/>
                        </a:rPr>
                        <a:t>Yes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fontAlgn="ctr"/>
                      <a:endParaRPr lang="en-US" sz="1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fontAlgn="ctr"/>
                      <a:endParaRPr lang="en-US" sz="1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53675231"/>
                  </a:ext>
                </a:extLst>
              </a:tr>
              <a:tr h="229575">
                <a:tc>
                  <a:txBody>
                    <a:bodyPr/>
                    <a:lstStyle/>
                    <a:p>
                      <a:pPr algn="l" fontAlgn="ctr"/>
                      <a:r>
                        <a:rPr lang="en-US" sz="1400" b="0" i="0" u="none" strike="noStrike" dirty="0">
                          <a:solidFill>
                            <a:schemeClr val="bg1"/>
                          </a:solidFill>
                          <a:effectLst/>
                          <a:latin typeface="Calibri" panose="020F0502020204030204" pitchFamily="34" charset="0"/>
                        </a:rPr>
                        <a:t>Network-Disconnect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gradFill flip="none" rotWithShape="1">
                      <a:gsLst>
                        <a:gs pos="0">
                          <a:srgbClr val="575757">
                            <a:shade val="30000"/>
                            <a:satMod val="115000"/>
                          </a:srgbClr>
                        </a:gs>
                        <a:gs pos="50000">
                          <a:srgbClr val="575757">
                            <a:shade val="67500"/>
                            <a:satMod val="115000"/>
                          </a:srgbClr>
                        </a:gs>
                        <a:gs pos="100000">
                          <a:srgbClr val="575757">
                            <a:shade val="100000"/>
                            <a:satMod val="115000"/>
                          </a:srgbClr>
                        </a:gs>
                      </a:gsLst>
                      <a:path path="circle">
                        <a:fillToRect t="100000" r="100000"/>
                      </a:path>
                      <a:tileRect l="-100000" b="-100000"/>
                    </a:gradFill>
                  </a:tcPr>
                </a:tc>
                <a:tc gridSpan="3">
                  <a:txBody>
                    <a:bodyPr/>
                    <a:lstStyle/>
                    <a:p>
                      <a:pPr algn="ctr" fontAlgn="b"/>
                      <a:r>
                        <a:rPr lang="en-US" sz="1400" b="0" i="0" u="none" strike="noStrike" dirty="0">
                          <a:solidFill>
                            <a:srgbClr val="000000"/>
                          </a:solidFill>
                          <a:effectLst/>
                          <a:latin typeface="Calibri" panose="020F0502020204030204" pitchFamily="34" charset="0"/>
                        </a:rPr>
                        <a:t>Yes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fontAlgn="ctr"/>
                      <a:endParaRPr lang="en-US" sz="1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fontAlgn="ctr"/>
                      <a:endParaRPr lang="en-US" sz="1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55695499"/>
                  </a:ext>
                </a:extLst>
              </a:tr>
              <a:tr h="229575">
                <a:tc>
                  <a:txBody>
                    <a:bodyPr/>
                    <a:lstStyle/>
                    <a:p>
                      <a:pPr algn="l" fontAlgn="ctr"/>
                      <a:r>
                        <a:rPr lang="en-US" sz="1400" b="0" i="0" u="none" strike="noStrike" dirty="0">
                          <a:solidFill>
                            <a:schemeClr val="bg1"/>
                          </a:solidFill>
                          <a:effectLst/>
                          <a:latin typeface="Calibri" panose="020F0502020204030204" pitchFamily="34" charset="0"/>
                        </a:rPr>
                        <a:t>Storage Alert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gradFill flip="none" rotWithShape="1">
                      <a:gsLst>
                        <a:gs pos="0">
                          <a:srgbClr val="575757">
                            <a:shade val="30000"/>
                            <a:satMod val="115000"/>
                          </a:srgbClr>
                        </a:gs>
                        <a:gs pos="50000">
                          <a:srgbClr val="575757">
                            <a:shade val="67500"/>
                            <a:satMod val="115000"/>
                          </a:srgbClr>
                        </a:gs>
                        <a:gs pos="100000">
                          <a:srgbClr val="575757">
                            <a:shade val="100000"/>
                            <a:satMod val="115000"/>
                          </a:srgbClr>
                        </a:gs>
                      </a:gsLst>
                      <a:path path="circle">
                        <a:fillToRect t="100000" r="100000"/>
                      </a:path>
                      <a:tileRect l="-100000" b="-100000"/>
                    </a:gradFill>
                  </a:tcPr>
                </a:tc>
                <a:tc gridSpan="3">
                  <a:txBody>
                    <a:bodyPr/>
                    <a:lstStyle/>
                    <a:p>
                      <a:pPr algn="ctr" fontAlgn="b"/>
                      <a:r>
                        <a:rPr lang="en-US" sz="1400" b="0" i="0" u="none" strike="noStrike" dirty="0">
                          <a:solidFill>
                            <a:srgbClr val="000000"/>
                          </a:solidFill>
                          <a:effectLst/>
                          <a:latin typeface="Calibri" panose="020F0502020204030204" pitchFamily="34" charset="0"/>
                        </a:rPr>
                        <a:t>Yes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47931688"/>
                  </a:ext>
                </a:extLst>
              </a:tr>
              <a:tr h="310282">
                <a:tc>
                  <a:txBody>
                    <a:bodyPr/>
                    <a:lstStyle/>
                    <a:p>
                      <a:pPr algn="l" fontAlgn="ctr"/>
                      <a:r>
                        <a:rPr lang="en-US" sz="1400" b="0" i="0" u="none" strike="noStrike" dirty="0">
                          <a:solidFill>
                            <a:schemeClr val="bg1"/>
                          </a:solidFill>
                          <a:effectLst/>
                          <a:latin typeface="Calibri" panose="020F0502020204030204" pitchFamily="34" charset="0"/>
                        </a:rPr>
                        <a:t>Actions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gradFill flip="none" rotWithShape="1">
                      <a:gsLst>
                        <a:gs pos="0">
                          <a:srgbClr val="575757">
                            <a:shade val="30000"/>
                            <a:satMod val="115000"/>
                          </a:srgbClr>
                        </a:gs>
                        <a:gs pos="50000">
                          <a:srgbClr val="575757">
                            <a:shade val="67500"/>
                            <a:satMod val="115000"/>
                          </a:srgbClr>
                        </a:gs>
                        <a:gs pos="100000">
                          <a:srgbClr val="575757">
                            <a:shade val="100000"/>
                            <a:satMod val="115000"/>
                          </a:srgbClr>
                        </a:gs>
                      </a:gsLst>
                      <a:path path="circle">
                        <a:fillToRect t="100000" r="100000"/>
                      </a:path>
                      <a:tileRect l="-100000" b="-100000"/>
                    </a:gradFill>
                  </a:tcPr>
                </a:tc>
                <a:tc gridSpan="3">
                  <a:txBody>
                    <a:bodyPr/>
                    <a:lstStyle/>
                    <a:p>
                      <a:pPr lvl="0" algn="ctr" fontAlgn="t"/>
                      <a:r>
                        <a:rPr lang="en-US" sz="1400" b="0" i="0" u="none" strike="noStrike" dirty="0">
                          <a:solidFill>
                            <a:srgbClr val="000000"/>
                          </a:solidFill>
                          <a:effectLst/>
                          <a:latin typeface="Calibri" panose="020F0502020204030204" pitchFamily="34" charset="0"/>
                        </a:rPr>
                        <a:t>Email/TCP/ SMS Notifications , Alarm Recording &amp; Image/Clip Upload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lvl="0" algn="l" fontAlgn="t"/>
                      <a:endParaRPr lang="en-US" sz="1400" b="0" i="0" u="none" strike="noStrike" dirty="0">
                        <a:solidFill>
                          <a:srgbClr val="000000"/>
                        </a:solidFill>
                        <a:effectLst/>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lvl="0" algn="l" fontAlgn="t"/>
                      <a:endParaRPr lang="en-US" sz="1400" b="0" i="0" u="none" strike="noStrike" dirty="0">
                        <a:solidFill>
                          <a:srgbClr val="000000"/>
                        </a:solidFill>
                        <a:effectLst/>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86282733"/>
                  </a:ext>
                </a:extLst>
              </a:tr>
              <a:tr h="229575">
                <a:tc gridSpan="4">
                  <a:txBody>
                    <a:bodyPr/>
                    <a:lstStyle/>
                    <a:p>
                      <a:pPr algn="ctr" fontAlgn="ctr"/>
                      <a:r>
                        <a:rPr lang="en-US" sz="1400" b="1" i="0" u="none" strike="noStrike" dirty="0">
                          <a:solidFill>
                            <a:schemeClr val="bg1"/>
                          </a:solidFill>
                          <a:effectLst/>
                          <a:latin typeface="Calibri" panose="020F0502020204030204" pitchFamily="34" charset="0"/>
                        </a:rPr>
                        <a:t>                                                     Environmental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gradFill flip="none" rotWithShape="1">
                      <a:gsLst>
                        <a:gs pos="0">
                          <a:srgbClr val="026F98">
                            <a:shade val="30000"/>
                            <a:satMod val="115000"/>
                          </a:srgbClr>
                        </a:gs>
                        <a:gs pos="50000">
                          <a:srgbClr val="026F98">
                            <a:shade val="67500"/>
                            <a:satMod val="115000"/>
                          </a:srgbClr>
                        </a:gs>
                        <a:gs pos="100000">
                          <a:srgbClr val="026F98">
                            <a:shade val="100000"/>
                            <a:satMod val="115000"/>
                          </a:srgbClr>
                        </a:gs>
                      </a:gsLst>
                      <a:path path="circle">
                        <a:fillToRect l="50000" t="50000" r="50000" b="50000"/>
                      </a:path>
                      <a:tileRect/>
                    </a:gradFill>
                  </a:tcPr>
                </a:tc>
                <a:tc hMerge="1">
                  <a:txBody>
                    <a:bodyPr/>
                    <a:lstStyle/>
                    <a:p>
                      <a:endParaRPr lang="en-US" dirty="0"/>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31925272"/>
                  </a:ext>
                </a:extLst>
              </a:tr>
              <a:tr h="444091">
                <a:tc>
                  <a:txBody>
                    <a:bodyPr/>
                    <a:lstStyle/>
                    <a:p>
                      <a:pPr algn="l" fontAlgn="ctr"/>
                      <a:r>
                        <a:rPr lang="en-US" sz="1400" b="0" i="0" u="none" strike="noStrike" dirty="0">
                          <a:solidFill>
                            <a:schemeClr val="bg1"/>
                          </a:solidFill>
                          <a:effectLst/>
                          <a:latin typeface="Calibri" panose="020F0502020204030204" pitchFamily="34" charset="0"/>
                        </a:rPr>
                        <a:t>Operating Temperature/Humidity</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gradFill flip="none" rotWithShape="1">
                      <a:gsLst>
                        <a:gs pos="0">
                          <a:srgbClr val="575757">
                            <a:shade val="30000"/>
                            <a:satMod val="115000"/>
                          </a:srgbClr>
                        </a:gs>
                        <a:gs pos="50000">
                          <a:srgbClr val="575757">
                            <a:shade val="67500"/>
                            <a:satMod val="115000"/>
                          </a:srgbClr>
                        </a:gs>
                        <a:gs pos="100000">
                          <a:srgbClr val="575757">
                            <a:shade val="100000"/>
                            <a:satMod val="115000"/>
                          </a:srgbClr>
                        </a:gs>
                      </a:gsLst>
                      <a:path path="circle">
                        <a:fillToRect t="100000" r="100000"/>
                      </a:path>
                      <a:tileRect l="-100000" b="-100000"/>
                    </a:gradFill>
                  </a:tcPr>
                </a:tc>
                <a:tc gridSpan="3">
                  <a:txBody>
                    <a:bodyPr/>
                    <a:lstStyle/>
                    <a:p>
                      <a:pPr algn="ctr" fontAlgn="t"/>
                      <a:r>
                        <a:rPr lang="en-US" sz="1400" b="0" i="0" u="none" strike="noStrike" dirty="0">
                          <a:solidFill>
                            <a:srgbClr val="000000"/>
                          </a:solidFill>
                          <a:effectLst/>
                          <a:latin typeface="Calibri" panose="020F0502020204030204" pitchFamily="34" charset="0"/>
                        </a:rPr>
                        <a:t>0 to 50 Degree Celsius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fontAlgn="t"/>
                      <a:endParaRPr lang="en-US" sz="1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fontAlgn="t"/>
                      <a:endParaRPr lang="en-US" sz="1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06971429"/>
                  </a:ext>
                </a:extLst>
              </a:tr>
              <a:tr h="226894">
                <a:tc>
                  <a:txBody>
                    <a:bodyPr/>
                    <a:lstStyle/>
                    <a:p>
                      <a:pPr algn="l" fontAlgn="ctr"/>
                      <a:r>
                        <a:rPr lang="en-US" sz="1400" b="0" i="0" u="none" strike="noStrike" dirty="0">
                          <a:solidFill>
                            <a:schemeClr val="bg1"/>
                          </a:solidFill>
                          <a:effectLst/>
                          <a:latin typeface="Calibri" panose="020F0502020204030204" pitchFamily="34" charset="0"/>
                        </a:rPr>
                        <a:t>Storage Temperature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gradFill flip="none" rotWithShape="1">
                      <a:gsLst>
                        <a:gs pos="0">
                          <a:srgbClr val="575757">
                            <a:shade val="30000"/>
                            <a:satMod val="115000"/>
                          </a:srgbClr>
                        </a:gs>
                        <a:gs pos="50000">
                          <a:srgbClr val="575757">
                            <a:shade val="67500"/>
                            <a:satMod val="115000"/>
                          </a:srgbClr>
                        </a:gs>
                        <a:gs pos="100000">
                          <a:srgbClr val="575757">
                            <a:shade val="100000"/>
                            <a:satMod val="115000"/>
                          </a:srgbClr>
                        </a:gs>
                      </a:gsLst>
                      <a:path path="circle">
                        <a:fillToRect t="100000" r="100000"/>
                      </a:path>
                      <a:tileRect l="-100000" b="-100000"/>
                    </a:gradFill>
                  </a:tcPr>
                </a:tc>
                <a:tc gridSpan="3">
                  <a:txBody>
                    <a:bodyPr/>
                    <a:lstStyle/>
                    <a:p>
                      <a:pPr algn="ctr" fontAlgn="t"/>
                      <a:r>
                        <a:rPr lang="en-US" sz="1400" b="0" i="0" u="none" strike="noStrike" dirty="0">
                          <a:solidFill>
                            <a:srgbClr val="000000"/>
                          </a:solidFill>
                          <a:effectLst/>
                          <a:latin typeface="Calibri" panose="020F0502020204030204" pitchFamily="34" charset="0"/>
                        </a:rPr>
                        <a:t>(-)20 to 60 Degree Celsius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fontAlgn="t"/>
                      <a:endParaRPr lang="en-US" sz="1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fontAlgn="t"/>
                      <a:endParaRPr lang="en-US" sz="1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47639321"/>
                  </a:ext>
                </a:extLst>
              </a:tr>
              <a:tr h="229575">
                <a:tc gridSpan="4">
                  <a:txBody>
                    <a:bodyPr/>
                    <a:lstStyle/>
                    <a:p>
                      <a:pPr algn="ctr" fontAlgn="ctr"/>
                      <a:r>
                        <a:rPr lang="en-US" sz="1400" b="1" i="0" u="none" strike="noStrike" dirty="0">
                          <a:solidFill>
                            <a:schemeClr val="bg1"/>
                          </a:solidFill>
                          <a:effectLst/>
                          <a:latin typeface="Calibri" panose="020F0502020204030204" pitchFamily="34" charset="0"/>
                        </a:rPr>
                        <a:t>                                                      Certification(In-House)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gradFill flip="none" rotWithShape="1">
                      <a:gsLst>
                        <a:gs pos="0">
                          <a:srgbClr val="026F98">
                            <a:shade val="30000"/>
                            <a:satMod val="115000"/>
                          </a:srgbClr>
                        </a:gs>
                        <a:gs pos="50000">
                          <a:srgbClr val="026F98">
                            <a:shade val="67500"/>
                            <a:satMod val="115000"/>
                          </a:srgbClr>
                        </a:gs>
                        <a:gs pos="100000">
                          <a:srgbClr val="026F98">
                            <a:shade val="100000"/>
                            <a:satMod val="115000"/>
                          </a:srgbClr>
                        </a:gs>
                      </a:gsLst>
                      <a:path path="circle">
                        <a:fillToRect l="50000" t="50000" r="50000" b="50000"/>
                      </a:path>
                      <a:tileRect/>
                    </a:grad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08348273"/>
                  </a:ext>
                </a:extLst>
              </a:tr>
              <a:tr h="229575">
                <a:tc>
                  <a:txBody>
                    <a:bodyPr/>
                    <a:lstStyle/>
                    <a:p>
                      <a:pPr algn="l" fontAlgn="ctr"/>
                      <a:r>
                        <a:rPr lang="en-US" sz="1400" b="0" i="0" u="none" strike="noStrike" dirty="0">
                          <a:solidFill>
                            <a:schemeClr val="bg1"/>
                          </a:solidFill>
                          <a:effectLst/>
                          <a:latin typeface="Calibri" panose="020F0502020204030204" pitchFamily="34" charset="0"/>
                        </a:rPr>
                        <a:t>CE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gradFill flip="none" rotWithShape="1">
                      <a:gsLst>
                        <a:gs pos="0">
                          <a:srgbClr val="575757">
                            <a:shade val="30000"/>
                            <a:satMod val="115000"/>
                          </a:srgbClr>
                        </a:gs>
                        <a:gs pos="50000">
                          <a:srgbClr val="575757">
                            <a:shade val="67500"/>
                            <a:satMod val="115000"/>
                          </a:srgbClr>
                        </a:gs>
                        <a:gs pos="100000">
                          <a:srgbClr val="575757">
                            <a:shade val="100000"/>
                            <a:satMod val="115000"/>
                          </a:srgbClr>
                        </a:gs>
                      </a:gsLst>
                      <a:path path="circle">
                        <a:fillToRect t="100000" r="100000"/>
                      </a:path>
                      <a:tileRect l="-100000" b="-100000"/>
                    </a:gradFill>
                  </a:tcPr>
                </a:tc>
                <a:tc gridSpan="3">
                  <a:txBody>
                    <a:bodyPr/>
                    <a:lstStyle/>
                    <a:p>
                      <a:pPr algn="ctr" fontAlgn="t"/>
                      <a:r>
                        <a:rPr lang="en-US" sz="1400" b="0" i="0" u="none" strike="noStrike" dirty="0">
                          <a:solidFill>
                            <a:srgbClr val="000000"/>
                          </a:solidFill>
                          <a:effectLst/>
                          <a:latin typeface="Calibri" panose="020F0502020204030204" pitchFamily="34" charset="0"/>
                        </a:rPr>
                        <a:t>Yes</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fontAlgn="ctr"/>
                      <a:endParaRPr lang="en-US" sz="1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fontAlgn="ctr"/>
                      <a:endParaRPr lang="en-US" sz="1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21325611"/>
                  </a:ext>
                </a:extLst>
              </a:tr>
              <a:tr h="229575">
                <a:tc>
                  <a:txBody>
                    <a:bodyPr/>
                    <a:lstStyle/>
                    <a:p>
                      <a:pPr algn="l" fontAlgn="ctr"/>
                      <a:r>
                        <a:rPr lang="en-US" sz="1400" b="0" i="0" u="none" strike="noStrike" dirty="0">
                          <a:solidFill>
                            <a:schemeClr val="bg1"/>
                          </a:solidFill>
                          <a:effectLst/>
                          <a:latin typeface="Calibri" panose="020F0502020204030204" pitchFamily="34" charset="0"/>
                        </a:rPr>
                        <a:t>FCC Part-15 Class-B</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gradFill flip="none" rotWithShape="1">
                      <a:gsLst>
                        <a:gs pos="0">
                          <a:srgbClr val="575757">
                            <a:shade val="30000"/>
                            <a:satMod val="115000"/>
                          </a:srgbClr>
                        </a:gs>
                        <a:gs pos="50000">
                          <a:srgbClr val="575757">
                            <a:shade val="67500"/>
                            <a:satMod val="115000"/>
                          </a:srgbClr>
                        </a:gs>
                        <a:gs pos="100000">
                          <a:srgbClr val="575757">
                            <a:shade val="100000"/>
                            <a:satMod val="115000"/>
                          </a:srgbClr>
                        </a:gs>
                      </a:gsLst>
                      <a:path path="circle">
                        <a:fillToRect t="100000" r="100000"/>
                      </a:path>
                      <a:tileRect l="-100000" b="-100000"/>
                    </a:gradFill>
                  </a:tcPr>
                </a:tc>
                <a:tc gridSpan="3">
                  <a:txBody>
                    <a:bodyPr/>
                    <a:lstStyle/>
                    <a:p>
                      <a:pPr algn="ctr" fontAlgn="t"/>
                      <a:r>
                        <a:rPr lang="en-US" sz="1400" b="0" i="0" u="none" strike="noStrike" dirty="0">
                          <a:solidFill>
                            <a:srgbClr val="000000"/>
                          </a:solidFill>
                          <a:effectLst/>
                          <a:latin typeface="Calibri" panose="020F0502020204030204" pitchFamily="34" charset="0"/>
                        </a:rPr>
                        <a:t>Yes</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fontAlgn="ctr"/>
                      <a:endParaRPr lang="en-US" sz="1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fontAlgn="ctr"/>
                      <a:endParaRPr lang="en-US" sz="1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41562261"/>
                  </a:ext>
                </a:extLst>
              </a:tr>
              <a:tr h="229575">
                <a:tc>
                  <a:txBody>
                    <a:bodyPr/>
                    <a:lstStyle/>
                    <a:p>
                      <a:pPr algn="l" fontAlgn="ctr"/>
                      <a:r>
                        <a:rPr lang="en-US" sz="1400" b="0" i="0" u="none" strike="noStrike" dirty="0">
                          <a:solidFill>
                            <a:schemeClr val="bg1"/>
                          </a:solidFill>
                          <a:effectLst/>
                          <a:latin typeface="Calibri" panose="020F0502020204030204" pitchFamily="34" charset="0"/>
                        </a:rPr>
                        <a:t>Ingress Protection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gradFill flip="none" rotWithShape="1">
                      <a:gsLst>
                        <a:gs pos="0">
                          <a:srgbClr val="575757">
                            <a:shade val="30000"/>
                            <a:satMod val="115000"/>
                          </a:srgbClr>
                        </a:gs>
                        <a:gs pos="50000">
                          <a:srgbClr val="575757">
                            <a:shade val="67500"/>
                            <a:satMod val="115000"/>
                          </a:srgbClr>
                        </a:gs>
                        <a:gs pos="100000">
                          <a:srgbClr val="575757">
                            <a:shade val="100000"/>
                            <a:satMod val="115000"/>
                          </a:srgbClr>
                        </a:gs>
                      </a:gsLst>
                      <a:path path="circle">
                        <a:fillToRect t="100000" r="100000"/>
                      </a:path>
                      <a:tileRect l="-100000" b="-100000"/>
                    </a:gradFill>
                  </a:tcPr>
                </a:tc>
                <a:tc gridSpan="3">
                  <a:txBody>
                    <a:bodyPr/>
                    <a:lstStyle/>
                    <a:p>
                      <a:pPr algn="ctr" fontAlgn="t"/>
                      <a:r>
                        <a:rPr lang="en-US" sz="1400" b="0" i="0" u="none" strike="noStrike" dirty="0">
                          <a:solidFill>
                            <a:srgbClr val="000000"/>
                          </a:solidFill>
                          <a:effectLst/>
                          <a:latin typeface="Calibri" panose="020F0502020204030204" pitchFamily="34" charset="0"/>
                        </a:rPr>
                        <a:t>IP66</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fontAlgn="ctr"/>
                      <a:endParaRPr lang="en-US" sz="1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fontAlgn="ctr"/>
                      <a:endParaRPr lang="en-US" sz="1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09193770"/>
                  </a:ext>
                </a:extLst>
              </a:tr>
              <a:tr h="229575">
                <a:tc gridSpan="4">
                  <a:txBody>
                    <a:bodyPr/>
                    <a:lstStyle/>
                    <a:p>
                      <a:pPr algn="ctr" fontAlgn="ctr"/>
                      <a:r>
                        <a:rPr lang="en-US" sz="1400" b="1" i="0" u="none" strike="noStrike" dirty="0">
                          <a:solidFill>
                            <a:schemeClr val="bg1"/>
                          </a:solidFill>
                          <a:effectLst/>
                          <a:latin typeface="Calibri" panose="020F0502020204030204" pitchFamily="34" charset="0"/>
                        </a:rPr>
                        <a:t>                                                       Physical Dimensions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gradFill flip="none" rotWithShape="1">
                      <a:gsLst>
                        <a:gs pos="0">
                          <a:srgbClr val="026F98">
                            <a:shade val="30000"/>
                            <a:satMod val="115000"/>
                          </a:srgbClr>
                        </a:gs>
                        <a:gs pos="50000">
                          <a:srgbClr val="026F98">
                            <a:shade val="67500"/>
                            <a:satMod val="115000"/>
                          </a:srgbClr>
                        </a:gs>
                        <a:gs pos="100000">
                          <a:srgbClr val="026F98">
                            <a:shade val="100000"/>
                            <a:satMod val="115000"/>
                          </a:srgbClr>
                        </a:gs>
                      </a:gsLst>
                      <a:path path="circle">
                        <a:fillToRect l="50000" t="50000" r="50000" b="50000"/>
                      </a:path>
                      <a:tileRect/>
                    </a:grad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1809787"/>
                  </a:ext>
                </a:extLst>
              </a:tr>
              <a:tr h="229575">
                <a:tc>
                  <a:txBody>
                    <a:bodyPr/>
                    <a:lstStyle/>
                    <a:p>
                      <a:pPr algn="l" fontAlgn="ctr"/>
                      <a:r>
                        <a:rPr lang="en-US" sz="1400" b="0" i="0" u="none" strike="noStrike" dirty="0">
                          <a:solidFill>
                            <a:schemeClr val="bg1"/>
                          </a:solidFill>
                          <a:effectLst/>
                          <a:latin typeface="Calibri" panose="020F0502020204030204" pitchFamily="34" charset="0"/>
                        </a:rPr>
                        <a:t>Length</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gradFill flip="none" rotWithShape="1">
                      <a:gsLst>
                        <a:gs pos="0">
                          <a:srgbClr val="575757">
                            <a:shade val="30000"/>
                            <a:satMod val="115000"/>
                          </a:srgbClr>
                        </a:gs>
                        <a:gs pos="50000">
                          <a:srgbClr val="575757">
                            <a:shade val="67500"/>
                            <a:satMod val="115000"/>
                          </a:srgbClr>
                        </a:gs>
                        <a:gs pos="100000">
                          <a:srgbClr val="575757">
                            <a:shade val="100000"/>
                            <a:satMod val="115000"/>
                          </a:srgbClr>
                        </a:gs>
                      </a:gsLst>
                      <a:path path="circle">
                        <a:fillToRect t="100000" r="100000"/>
                      </a:path>
                      <a:tileRect l="-100000" b="-100000"/>
                    </a:gradFill>
                  </a:tcPr>
                </a:tc>
                <a:tc gridSpan="3">
                  <a:txBody>
                    <a:bodyPr/>
                    <a:lstStyle/>
                    <a:p>
                      <a:pPr algn="ctr" fontAlgn="t"/>
                      <a:r>
                        <a:rPr lang="en-US" sz="1400" b="0" i="0" u="none" strike="noStrike" dirty="0">
                          <a:solidFill>
                            <a:srgbClr val="000000"/>
                          </a:solidFill>
                          <a:effectLst/>
                          <a:latin typeface="Calibri" panose="020F0502020204030204" pitchFamily="34" charset="0"/>
                        </a:rPr>
                        <a:t>320mm</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fontAlgn="ctr"/>
                      <a:endParaRPr lang="en-US" sz="1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fontAlgn="ctr"/>
                      <a:endParaRPr lang="en-US" sz="1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9289640"/>
                  </a:ext>
                </a:extLst>
              </a:tr>
              <a:tr h="229575">
                <a:tc>
                  <a:txBody>
                    <a:bodyPr/>
                    <a:lstStyle/>
                    <a:p>
                      <a:pPr algn="l" fontAlgn="ctr"/>
                      <a:r>
                        <a:rPr lang="en-US" sz="1400" b="0" i="0" u="none" strike="noStrike" dirty="0">
                          <a:solidFill>
                            <a:schemeClr val="bg1"/>
                          </a:solidFill>
                          <a:effectLst/>
                          <a:latin typeface="Calibri" panose="020F0502020204030204" pitchFamily="34" charset="0"/>
                        </a:rPr>
                        <a:t>Height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gradFill flip="none" rotWithShape="1">
                      <a:gsLst>
                        <a:gs pos="0">
                          <a:srgbClr val="575757">
                            <a:shade val="30000"/>
                            <a:satMod val="115000"/>
                          </a:srgbClr>
                        </a:gs>
                        <a:gs pos="50000">
                          <a:srgbClr val="575757">
                            <a:shade val="67500"/>
                            <a:satMod val="115000"/>
                          </a:srgbClr>
                        </a:gs>
                        <a:gs pos="100000">
                          <a:srgbClr val="575757">
                            <a:shade val="100000"/>
                            <a:satMod val="115000"/>
                          </a:srgbClr>
                        </a:gs>
                      </a:gsLst>
                      <a:path path="circle">
                        <a:fillToRect t="100000" r="100000"/>
                      </a:path>
                      <a:tileRect l="-100000" b="-100000"/>
                    </a:gradFill>
                  </a:tcPr>
                </a:tc>
                <a:tc gridSpan="3">
                  <a:txBody>
                    <a:bodyPr/>
                    <a:lstStyle/>
                    <a:p>
                      <a:pPr algn="ctr" fontAlgn="t"/>
                      <a:r>
                        <a:rPr lang="en-US" sz="1400" b="0" i="0" u="none" strike="noStrike" dirty="0">
                          <a:solidFill>
                            <a:srgbClr val="000000"/>
                          </a:solidFill>
                          <a:effectLst/>
                          <a:latin typeface="Calibri" panose="020F0502020204030204" pitchFamily="34" charset="0"/>
                        </a:rPr>
                        <a:t>84.5mm</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fontAlgn="ctr"/>
                      <a:endParaRPr lang="en-US" sz="1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fontAlgn="ctr"/>
                      <a:endParaRPr lang="en-US" sz="1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83747052"/>
                  </a:ext>
                </a:extLst>
              </a:tr>
              <a:tr h="229575">
                <a:tc>
                  <a:txBody>
                    <a:bodyPr/>
                    <a:lstStyle/>
                    <a:p>
                      <a:pPr algn="l" fontAlgn="ctr"/>
                      <a:r>
                        <a:rPr lang="en-US" sz="1400" b="0" i="0" u="none" strike="noStrike" dirty="0">
                          <a:solidFill>
                            <a:schemeClr val="bg1"/>
                          </a:solidFill>
                          <a:effectLst/>
                          <a:latin typeface="Calibri" panose="020F0502020204030204" pitchFamily="34" charset="0"/>
                        </a:rPr>
                        <a:t>Width</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gradFill flip="none" rotWithShape="1">
                      <a:gsLst>
                        <a:gs pos="0">
                          <a:srgbClr val="575757">
                            <a:shade val="30000"/>
                            <a:satMod val="115000"/>
                          </a:srgbClr>
                        </a:gs>
                        <a:gs pos="50000">
                          <a:srgbClr val="575757">
                            <a:shade val="67500"/>
                            <a:satMod val="115000"/>
                          </a:srgbClr>
                        </a:gs>
                        <a:gs pos="100000">
                          <a:srgbClr val="575757">
                            <a:shade val="100000"/>
                            <a:satMod val="115000"/>
                          </a:srgbClr>
                        </a:gs>
                      </a:gsLst>
                      <a:path path="circle">
                        <a:fillToRect t="100000" r="100000"/>
                      </a:path>
                      <a:tileRect l="-100000" b="-100000"/>
                    </a:gradFill>
                  </a:tcPr>
                </a:tc>
                <a:tc gridSpan="3">
                  <a:txBody>
                    <a:bodyPr/>
                    <a:lstStyle/>
                    <a:p>
                      <a:pPr algn="ctr" fontAlgn="t"/>
                      <a:r>
                        <a:rPr lang="en-US" sz="1400" b="0" i="0" u="none" strike="noStrike" dirty="0">
                          <a:solidFill>
                            <a:srgbClr val="000000"/>
                          </a:solidFill>
                          <a:effectLst/>
                          <a:latin typeface="Calibri" panose="020F0502020204030204" pitchFamily="34" charset="0"/>
                        </a:rPr>
                        <a:t>92.5mm</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fontAlgn="ctr"/>
                      <a:endParaRPr lang="en-US" sz="1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fontAlgn="ctr"/>
                      <a:endParaRPr lang="en-US" sz="1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74195909"/>
                  </a:ext>
                </a:extLst>
              </a:tr>
              <a:tr h="229575">
                <a:tc>
                  <a:txBody>
                    <a:bodyPr/>
                    <a:lstStyle/>
                    <a:p>
                      <a:pPr algn="l" fontAlgn="ctr"/>
                      <a:r>
                        <a:rPr lang="en-US" sz="1400" b="0" i="0" u="none" strike="noStrike" dirty="0">
                          <a:solidFill>
                            <a:schemeClr val="bg1"/>
                          </a:solidFill>
                          <a:effectLst/>
                          <a:latin typeface="Calibri" panose="020F0502020204030204" pitchFamily="34" charset="0"/>
                        </a:rPr>
                        <a:t>Weight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gradFill flip="none" rotWithShape="1">
                      <a:gsLst>
                        <a:gs pos="0">
                          <a:srgbClr val="575757">
                            <a:shade val="30000"/>
                            <a:satMod val="115000"/>
                          </a:srgbClr>
                        </a:gs>
                        <a:gs pos="50000">
                          <a:srgbClr val="575757">
                            <a:shade val="67500"/>
                            <a:satMod val="115000"/>
                          </a:srgbClr>
                        </a:gs>
                        <a:gs pos="100000">
                          <a:srgbClr val="575757">
                            <a:shade val="100000"/>
                            <a:satMod val="115000"/>
                          </a:srgbClr>
                        </a:gs>
                      </a:gsLst>
                      <a:path path="circle">
                        <a:fillToRect t="100000" r="100000"/>
                      </a:path>
                      <a:tileRect l="-100000" b="-100000"/>
                    </a:gradFill>
                  </a:tcPr>
                </a:tc>
                <a:tc gridSpan="3">
                  <a:txBody>
                    <a:bodyPr/>
                    <a:lstStyle/>
                    <a:p>
                      <a:pPr algn="ctr" fontAlgn="t"/>
                      <a:r>
                        <a:rPr lang="en-US" sz="1400" b="0" i="0" u="none" strike="noStrike" dirty="0">
                          <a:solidFill>
                            <a:srgbClr val="000000"/>
                          </a:solidFill>
                          <a:effectLst/>
                          <a:latin typeface="Calibri" panose="020F0502020204030204" pitchFamily="34" charset="0"/>
                        </a:rPr>
                        <a:t>920gm</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fontAlgn="ctr"/>
                      <a:endParaRPr lang="en-US" sz="1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fontAlgn="ctr"/>
                      <a:endParaRPr lang="en-US" sz="1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98898452"/>
                  </a:ext>
                </a:extLst>
              </a:tr>
            </a:tbl>
          </a:graphicData>
        </a:graphic>
      </p:graphicFrame>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0" y="1094894"/>
            <a:ext cx="1143000" cy="448310"/>
          </a:xfrm>
          <a:prstGeom prst="rect">
            <a:avLst/>
          </a:prstGeom>
        </p:spPr>
      </p:pic>
      <p:sp>
        <p:nvSpPr>
          <p:cNvPr id="5" name="Shape 162"/>
          <p:cNvSpPr txBox="1">
            <a:spLocks/>
          </p:cNvSpPr>
          <p:nvPr/>
        </p:nvSpPr>
        <p:spPr>
          <a:xfrm>
            <a:off x="152400" y="0"/>
            <a:ext cx="6624320" cy="762000"/>
          </a:xfrm>
          <a:prstGeom prst="rect">
            <a:avLst/>
          </a:prstGeom>
          <a:noFill/>
          <a:ln>
            <a:noFill/>
          </a:ln>
        </p:spPr>
        <p:txBody>
          <a:bodyPr vert="horz" lIns="91425" tIns="45700" rIns="91425" bIns="45700" rtlCol="0"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ts val="0"/>
              </a:spcBef>
              <a:buClr>
                <a:schemeClr val="dk1"/>
              </a:buClr>
              <a:buSzPct val="25000"/>
              <a:buFont typeface="Calibri"/>
              <a:buNone/>
            </a:pPr>
            <a:r>
              <a:rPr lang="en-US" sz="2800" b="1" dirty="0">
                <a:solidFill>
                  <a:schemeClr val="dk1"/>
                </a:solidFill>
                <a:latin typeface="Calibri"/>
                <a:ea typeface="Calibri"/>
                <a:cs typeface="Calibri"/>
                <a:sym typeface="Calibri"/>
              </a:rPr>
              <a:t>2MP BULLET CAMERA</a:t>
            </a:r>
          </a:p>
        </p:txBody>
      </p:sp>
    </p:spTree>
    <p:extLst>
      <p:ext uri="{BB962C8B-B14F-4D97-AF65-F5344CB8AC3E}">
        <p14:creationId xmlns:p14="http://schemas.microsoft.com/office/powerpoint/2010/main" val="24144045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825796217"/>
              </p:ext>
            </p:extLst>
          </p:nvPr>
        </p:nvGraphicFramePr>
        <p:xfrm>
          <a:off x="304800" y="762000"/>
          <a:ext cx="8534402" cy="5845833"/>
        </p:xfrm>
        <a:graphic>
          <a:graphicData uri="http://schemas.openxmlformats.org/drawingml/2006/table">
            <a:tbl>
              <a:tblPr>
                <a:tableStyleId>{5C22544A-7EE6-4342-B048-85BDC9FD1C3A}</a:tableStyleId>
              </a:tblPr>
              <a:tblGrid>
                <a:gridCol w="1905000">
                  <a:extLst>
                    <a:ext uri="{9D8B030D-6E8A-4147-A177-3AD203B41FA5}">
                      <a16:colId xmlns:a16="http://schemas.microsoft.com/office/drawing/2014/main" val="1502694788"/>
                    </a:ext>
                  </a:extLst>
                </a:gridCol>
                <a:gridCol w="2015446">
                  <a:extLst>
                    <a:ext uri="{9D8B030D-6E8A-4147-A177-3AD203B41FA5}">
                      <a16:colId xmlns:a16="http://schemas.microsoft.com/office/drawing/2014/main" val="2494870631"/>
                    </a:ext>
                  </a:extLst>
                </a:gridCol>
                <a:gridCol w="2311696">
                  <a:extLst>
                    <a:ext uri="{9D8B030D-6E8A-4147-A177-3AD203B41FA5}">
                      <a16:colId xmlns:a16="http://schemas.microsoft.com/office/drawing/2014/main" val="247685299"/>
                    </a:ext>
                  </a:extLst>
                </a:gridCol>
                <a:gridCol w="2302260">
                  <a:extLst>
                    <a:ext uri="{9D8B030D-6E8A-4147-A177-3AD203B41FA5}">
                      <a16:colId xmlns:a16="http://schemas.microsoft.com/office/drawing/2014/main" val="95188996"/>
                    </a:ext>
                  </a:extLst>
                </a:gridCol>
              </a:tblGrid>
              <a:tr h="304800">
                <a:tc rowSpan="2">
                  <a:txBody>
                    <a:bodyPr/>
                    <a:lstStyle/>
                    <a:p>
                      <a:pPr algn="l" fontAlgn="ctr"/>
                      <a:endParaRPr lang="en-US" sz="1400" b="1" i="0" u="none" strike="noStrike" dirty="0">
                        <a:solidFill>
                          <a:schemeClr val="bg1"/>
                        </a:solidFill>
                        <a:effectLst/>
                        <a:latin typeface="Calibri" panose="020F0502020204030204" pitchFamily="34" charset="0"/>
                      </a:endParaRPr>
                    </a:p>
                  </a:txBody>
                  <a:tcPr marL="6828" marR="6828" marT="6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ctr" fontAlgn="t"/>
                      <a:r>
                        <a:rPr lang="en-US" sz="1400" b="1" u="none" strike="noStrike" dirty="0">
                          <a:solidFill>
                            <a:schemeClr val="bg1"/>
                          </a:solidFill>
                          <a:effectLst/>
                        </a:rPr>
                        <a:t>SATATYA CIBR20FL36CW-S </a:t>
                      </a:r>
                      <a:endParaRPr lang="en-US" sz="1400" b="1" i="0" u="none" strike="noStrike" dirty="0">
                        <a:solidFill>
                          <a:schemeClr val="bg1"/>
                        </a:solidFill>
                        <a:effectLst/>
                        <a:latin typeface="Calibri" panose="020F0502020204030204" pitchFamily="34" charset="0"/>
                      </a:endParaRPr>
                    </a:p>
                  </a:txBody>
                  <a:tcPr marL="6828" marR="6828" marT="6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026F98">
                            <a:shade val="30000"/>
                            <a:satMod val="115000"/>
                          </a:srgbClr>
                        </a:gs>
                        <a:gs pos="50000">
                          <a:srgbClr val="026F98">
                            <a:shade val="67500"/>
                            <a:satMod val="115000"/>
                          </a:srgbClr>
                        </a:gs>
                        <a:gs pos="100000">
                          <a:srgbClr val="026F98">
                            <a:shade val="100000"/>
                            <a:satMod val="115000"/>
                          </a:srgbClr>
                        </a:gs>
                      </a:gsLst>
                      <a:path path="circle">
                        <a:fillToRect l="50000" t="50000" r="50000" b="50000"/>
                      </a:path>
                      <a:tileRect/>
                    </a:gradFill>
                  </a:tcPr>
                </a:tc>
                <a:tc>
                  <a:txBody>
                    <a:bodyPr/>
                    <a:lstStyle/>
                    <a:p>
                      <a:pPr algn="ctr" fontAlgn="ctr"/>
                      <a:r>
                        <a:rPr lang="en-US" sz="1400" b="1" u="none" strike="noStrike" dirty="0">
                          <a:solidFill>
                            <a:schemeClr val="bg1"/>
                          </a:solidFill>
                          <a:effectLst/>
                        </a:rPr>
                        <a:t>SATATYA CIBR20FL60CW-S </a:t>
                      </a:r>
                      <a:endParaRPr lang="en-US" sz="1400" b="1" i="0" u="none" strike="noStrike" dirty="0">
                        <a:solidFill>
                          <a:schemeClr val="bg1"/>
                        </a:solidFill>
                        <a:effectLst/>
                        <a:latin typeface="Calibri" panose="020F0502020204030204" pitchFamily="34" charset="0"/>
                      </a:endParaRPr>
                    </a:p>
                  </a:txBody>
                  <a:tcPr marL="6828" marR="6828" marT="6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026F98">
                            <a:shade val="30000"/>
                            <a:satMod val="115000"/>
                          </a:srgbClr>
                        </a:gs>
                        <a:gs pos="50000">
                          <a:srgbClr val="026F98">
                            <a:shade val="67500"/>
                            <a:satMod val="115000"/>
                          </a:srgbClr>
                        </a:gs>
                        <a:gs pos="100000">
                          <a:srgbClr val="026F98">
                            <a:shade val="100000"/>
                            <a:satMod val="115000"/>
                          </a:srgbClr>
                        </a:gs>
                      </a:gsLst>
                      <a:path path="circle">
                        <a:fillToRect l="50000" t="50000" r="50000" b="50000"/>
                      </a:path>
                      <a:tileRect/>
                    </a:gradFill>
                  </a:tcPr>
                </a:tc>
                <a:tc>
                  <a:txBody>
                    <a:bodyPr/>
                    <a:lstStyle/>
                    <a:p>
                      <a:pPr algn="ctr" fontAlgn="ctr"/>
                      <a:r>
                        <a:rPr lang="en-US" sz="1400" b="1" u="none" strike="noStrike" dirty="0">
                          <a:solidFill>
                            <a:schemeClr val="bg1"/>
                          </a:solidFill>
                          <a:effectLst/>
                        </a:rPr>
                        <a:t>SATATYA CIBR20VL12CW-S</a:t>
                      </a:r>
                      <a:endParaRPr lang="en-US" sz="1400" b="1" i="0" u="none" strike="noStrike" dirty="0">
                        <a:solidFill>
                          <a:schemeClr val="bg1"/>
                        </a:solidFill>
                        <a:effectLst/>
                        <a:latin typeface="Calibri" panose="020F0502020204030204" pitchFamily="34" charset="0"/>
                      </a:endParaRPr>
                    </a:p>
                  </a:txBody>
                  <a:tcPr marL="6828" marR="6828" marT="6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026F98">
                            <a:shade val="30000"/>
                            <a:satMod val="115000"/>
                          </a:srgbClr>
                        </a:gs>
                        <a:gs pos="50000">
                          <a:srgbClr val="026F98">
                            <a:shade val="67500"/>
                            <a:satMod val="115000"/>
                          </a:srgbClr>
                        </a:gs>
                        <a:gs pos="100000">
                          <a:srgbClr val="026F98">
                            <a:shade val="100000"/>
                            <a:satMod val="115000"/>
                          </a:srgbClr>
                        </a:gs>
                      </a:gsLst>
                      <a:path path="circle">
                        <a:fillToRect l="50000" t="50000" r="50000" b="50000"/>
                      </a:path>
                      <a:tileRect/>
                    </a:gradFill>
                  </a:tcPr>
                </a:tc>
                <a:extLst>
                  <a:ext uri="{0D108BD9-81ED-4DB2-BD59-A6C34878D82A}">
                    <a16:rowId xmlns:a16="http://schemas.microsoft.com/office/drawing/2014/main" val="1461154634"/>
                  </a:ext>
                </a:extLst>
              </a:tr>
              <a:tr h="289577">
                <a:tc vMerge="1">
                  <a:txBody>
                    <a:bodyPr/>
                    <a:lstStyle/>
                    <a:p>
                      <a:pPr algn="ctr" fontAlgn="ctr"/>
                      <a:endParaRPr lang="en-US" sz="1400" b="1" i="0" u="none" strike="noStrike" dirty="0">
                        <a:solidFill>
                          <a:schemeClr val="bg1"/>
                        </a:solidFill>
                        <a:effectLst/>
                        <a:latin typeface="Calibri" panose="020F0502020204030204" pitchFamily="34" charset="0"/>
                      </a:endParaRPr>
                    </a:p>
                  </a:txBody>
                  <a:tcPr marL="6828" marR="6828" marT="6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gradFill flip="none" rotWithShape="1">
                      <a:gsLst>
                        <a:gs pos="0">
                          <a:srgbClr val="026F98">
                            <a:shade val="30000"/>
                            <a:satMod val="115000"/>
                          </a:srgbClr>
                        </a:gs>
                        <a:gs pos="50000">
                          <a:srgbClr val="026F98">
                            <a:shade val="67500"/>
                            <a:satMod val="115000"/>
                          </a:srgbClr>
                        </a:gs>
                        <a:gs pos="100000">
                          <a:srgbClr val="026F98">
                            <a:shade val="100000"/>
                            <a:satMod val="115000"/>
                          </a:srgbClr>
                        </a:gs>
                      </a:gsLst>
                      <a:path path="circle">
                        <a:fillToRect l="50000" t="50000" r="50000" b="50000"/>
                      </a:path>
                      <a:tileRect/>
                    </a:gradFill>
                  </a:tcPr>
                </a:tc>
                <a:tc gridSpan="3">
                  <a:txBody>
                    <a:bodyPr/>
                    <a:lstStyle/>
                    <a:p>
                      <a:pPr marL="0" algn="ctr" defTabSz="914400" rtl="0" eaLnBrk="1" fontAlgn="ctr" latinLnBrk="0" hangingPunct="1"/>
                      <a:r>
                        <a:rPr lang="en-US" sz="1400" b="1" u="none" strike="noStrike" kern="1200" dirty="0">
                          <a:solidFill>
                            <a:schemeClr val="bg1"/>
                          </a:solidFill>
                          <a:effectLst/>
                          <a:latin typeface="+mn-lt"/>
                          <a:ea typeface="+mn-ea"/>
                          <a:cs typeface="+mn-cs"/>
                        </a:rPr>
                        <a:t>Sensor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026F98">
                            <a:shade val="30000"/>
                            <a:satMod val="115000"/>
                          </a:srgbClr>
                        </a:gs>
                        <a:gs pos="50000">
                          <a:srgbClr val="026F98">
                            <a:shade val="67500"/>
                            <a:satMod val="115000"/>
                          </a:srgbClr>
                        </a:gs>
                        <a:gs pos="100000">
                          <a:srgbClr val="026F98">
                            <a:shade val="100000"/>
                            <a:satMod val="115000"/>
                          </a:srgbClr>
                        </a:gs>
                      </a:gsLst>
                      <a:path path="circle">
                        <a:fillToRect l="50000" t="50000" r="50000" b="50000"/>
                      </a:path>
                      <a:tileRect/>
                    </a:gra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43733952"/>
                  </a:ext>
                </a:extLst>
              </a:tr>
              <a:tr h="1318146">
                <a:tc>
                  <a:txBody>
                    <a:bodyPr/>
                    <a:lstStyle/>
                    <a:p>
                      <a:pPr algn="l" fontAlgn="ctr"/>
                      <a:r>
                        <a:rPr lang="en-US" sz="1400" u="none" strike="noStrike" dirty="0">
                          <a:solidFill>
                            <a:schemeClr val="bg1"/>
                          </a:solidFill>
                          <a:effectLst/>
                        </a:rPr>
                        <a:t>Sensor Type and Size</a:t>
                      </a:r>
                      <a:endParaRPr lang="en-US" sz="1400" b="0" i="0" u="none" strike="noStrike" dirty="0">
                        <a:solidFill>
                          <a:schemeClr val="bg1"/>
                        </a:solidFill>
                        <a:effectLst/>
                        <a:latin typeface="Calibri" panose="020F0502020204030204" pitchFamily="34" charset="0"/>
                      </a:endParaRPr>
                    </a:p>
                  </a:txBody>
                  <a:tcPr marL="6828" marR="6828" marT="6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gradFill flip="none" rotWithShape="1">
                      <a:gsLst>
                        <a:gs pos="0">
                          <a:srgbClr val="575757">
                            <a:shade val="30000"/>
                            <a:satMod val="115000"/>
                          </a:srgbClr>
                        </a:gs>
                        <a:gs pos="50000">
                          <a:srgbClr val="575757">
                            <a:shade val="67500"/>
                            <a:satMod val="115000"/>
                          </a:srgbClr>
                        </a:gs>
                        <a:gs pos="100000">
                          <a:srgbClr val="575757">
                            <a:shade val="100000"/>
                            <a:satMod val="115000"/>
                          </a:srgbClr>
                        </a:gs>
                      </a:gsLst>
                      <a:lin ang="2700000" scaled="1"/>
                      <a:tileRect/>
                    </a:gradFill>
                  </a:tcPr>
                </a:tc>
                <a:tc gridSpan="3">
                  <a:txBody>
                    <a:bodyPr/>
                    <a:lstStyle/>
                    <a:p>
                      <a:pPr algn="ctr" fontAlgn="ctr"/>
                      <a:r>
                        <a:rPr lang="en-US" sz="1400" u="none" strike="noStrike" dirty="0">
                          <a:solidFill>
                            <a:schemeClr val="tx1"/>
                          </a:solidFill>
                          <a:effectLst/>
                        </a:rPr>
                        <a:t>SONY - CMOS 2MP Active </a:t>
                      </a:r>
                    </a:p>
                    <a:p>
                      <a:pPr algn="ctr" fontAlgn="ctr"/>
                      <a:r>
                        <a:rPr lang="en-US" sz="1400" u="none" strike="noStrike" dirty="0">
                          <a:solidFill>
                            <a:schemeClr val="tx1"/>
                          </a:solidFill>
                          <a:effectLst/>
                        </a:rPr>
                        <a:t>Pixel Progressive Scan, </a:t>
                      </a:r>
                    </a:p>
                    <a:p>
                      <a:pPr algn="ctr" fontAlgn="ctr"/>
                      <a:r>
                        <a:rPr lang="en-US" sz="1400" u="none" strike="noStrike" dirty="0">
                          <a:solidFill>
                            <a:schemeClr val="tx1"/>
                          </a:solidFill>
                          <a:effectLst/>
                        </a:rPr>
                        <a:t>Back Illuminated Image sensor(</a:t>
                      </a:r>
                      <a:r>
                        <a:rPr lang="en-US" sz="1400" b="1" u="none" strike="noStrike" dirty="0" err="1">
                          <a:solidFill>
                            <a:schemeClr val="tx1"/>
                          </a:solidFill>
                          <a:effectLst/>
                        </a:rPr>
                        <a:t>Exmor</a:t>
                      </a:r>
                      <a:r>
                        <a:rPr lang="en-US" sz="1400" b="1" u="none" strike="noStrike" dirty="0">
                          <a:solidFill>
                            <a:schemeClr val="tx1"/>
                          </a:solidFill>
                          <a:effectLst/>
                        </a:rPr>
                        <a:t> Technology - STARVIS Series</a:t>
                      </a:r>
                      <a:r>
                        <a:rPr lang="en-US" sz="1400" u="none" strike="noStrike" dirty="0">
                          <a:solidFill>
                            <a:schemeClr val="tx1"/>
                          </a:solidFill>
                          <a:effectLst/>
                        </a:rPr>
                        <a:t>)</a:t>
                      </a:r>
                      <a:br>
                        <a:rPr lang="en-US" sz="1400" u="none" strike="noStrike" dirty="0">
                          <a:solidFill>
                            <a:schemeClr val="tx1"/>
                          </a:solidFill>
                          <a:effectLst/>
                        </a:rPr>
                      </a:br>
                      <a:r>
                        <a:rPr lang="en-US" sz="1400" b="1" u="none" strike="noStrike" dirty="0">
                          <a:solidFill>
                            <a:schemeClr val="tx1"/>
                          </a:solidFill>
                          <a:effectLst/>
                        </a:rPr>
                        <a:t>Size:</a:t>
                      </a:r>
                      <a:r>
                        <a:rPr lang="en-US" sz="1400" u="none" strike="noStrike" dirty="0">
                          <a:solidFill>
                            <a:schemeClr val="tx1"/>
                          </a:solidFill>
                          <a:effectLst/>
                        </a:rPr>
                        <a:t> 1/2.8"</a:t>
                      </a:r>
                      <a:endParaRPr lang="en-US" sz="1400" b="0" i="0" u="none" strike="noStrike" dirty="0">
                        <a:solidFill>
                          <a:schemeClr val="tx1"/>
                        </a:solidFill>
                        <a:effectLst/>
                        <a:latin typeface="Calibri" panose="020F0502020204030204" pitchFamily="34" charset="0"/>
                      </a:endParaRPr>
                    </a:p>
                  </a:txBody>
                  <a:tcPr marL="6828" marR="6828" marT="6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fontAlgn="ctr"/>
                      <a:endParaRPr lang="en-US" sz="1400" b="0" i="0" u="none" strike="noStrike" dirty="0">
                        <a:solidFill>
                          <a:schemeClr val="tx1"/>
                        </a:solidFill>
                        <a:effectLst/>
                        <a:latin typeface="Calibri" panose="020F0502020204030204" pitchFamily="34" charset="0"/>
                      </a:endParaRPr>
                    </a:p>
                  </a:txBody>
                  <a:tcPr marL="6828" marR="6828" marT="6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fontAlgn="ctr"/>
                      <a:endParaRPr lang="en-US" sz="1400" b="0" i="0" u="none" strike="noStrike" dirty="0">
                        <a:solidFill>
                          <a:schemeClr val="tx1"/>
                        </a:solidFill>
                        <a:effectLst/>
                        <a:latin typeface="Calibri" panose="020F0502020204030204" pitchFamily="34" charset="0"/>
                      </a:endParaRPr>
                    </a:p>
                  </a:txBody>
                  <a:tcPr marL="6828" marR="6828" marT="6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11779841"/>
                  </a:ext>
                </a:extLst>
              </a:tr>
              <a:tr h="225519">
                <a:tc>
                  <a:txBody>
                    <a:bodyPr/>
                    <a:lstStyle/>
                    <a:p>
                      <a:pPr algn="l" fontAlgn="ctr"/>
                      <a:r>
                        <a:rPr lang="en-US" sz="1400" u="none" strike="noStrike">
                          <a:solidFill>
                            <a:schemeClr val="bg1"/>
                          </a:solidFill>
                          <a:effectLst/>
                        </a:rPr>
                        <a:t>Spectral Response</a:t>
                      </a:r>
                      <a:endParaRPr lang="en-US" sz="1400" b="0" i="0" u="none" strike="noStrike">
                        <a:solidFill>
                          <a:schemeClr val="bg1"/>
                        </a:solidFill>
                        <a:effectLst/>
                        <a:latin typeface="Calibri" panose="020F0502020204030204" pitchFamily="34" charset="0"/>
                      </a:endParaRPr>
                    </a:p>
                  </a:txBody>
                  <a:tcPr marL="6828" marR="6828" marT="6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gradFill flip="none" rotWithShape="1">
                      <a:gsLst>
                        <a:gs pos="0">
                          <a:srgbClr val="575757">
                            <a:shade val="30000"/>
                            <a:satMod val="115000"/>
                          </a:srgbClr>
                        </a:gs>
                        <a:gs pos="50000">
                          <a:srgbClr val="575757">
                            <a:shade val="67500"/>
                            <a:satMod val="115000"/>
                          </a:srgbClr>
                        </a:gs>
                        <a:gs pos="100000">
                          <a:srgbClr val="575757">
                            <a:shade val="100000"/>
                            <a:satMod val="115000"/>
                          </a:srgbClr>
                        </a:gs>
                      </a:gsLst>
                      <a:lin ang="2700000" scaled="1"/>
                      <a:tileRect/>
                    </a:gradFill>
                  </a:tcPr>
                </a:tc>
                <a:tc gridSpan="3">
                  <a:txBody>
                    <a:bodyPr/>
                    <a:lstStyle/>
                    <a:p>
                      <a:pPr algn="ctr" fontAlgn="ctr"/>
                      <a:r>
                        <a:rPr lang="en-US" sz="1400" u="none" strike="noStrike" dirty="0">
                          <a:solidFill>
                            <a:schemeClr val="tx1"/>
                          </a:solidFill>
                          <a:effectLst/>
                        </a:rPr>
                        <a:t>300nm - 1000nm</a:t>
                      </a:r>
                      <a:endParaRPr lang="en-US" sz="1400" b="0" i="0" u="none" strike="noStrike" dirty="0">
                        <a:solidFill>
                          <a:schemeClr val="tx1"/>
                        </a:solidFill>
                        <a:effectLst/>
                        <a:latin typeface="Calibri" panose="020F0502020204030204" pitchFamily="34" charset="0"/>
                      </a:endParaRPr>
                    </a:p>
                  </a:txBody>
                  <a:tcPr marL="6828" marR="6828" marT="6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fontAlgn="ctr"/>
                      <a:endParaRPr lang="en-US" sz="1400" b="0" i="0" u="none" strike="noStrike" dirty="0">
                        <a:solidFill>
                          <a:schemeClr val="tx1"/>
                        </a:solidFill>
                        <a:effectLst/>
                        <a:latin typeface="Calibri" panose="020F0502020204030204" pitchFamily="34" charset="0"/>
                      </a:endParaRPr>
                    </a:p>
                  </a:txBody>
                  <a:tcPr marL="6828" marR="6828" marT="6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fontAlgn="ctr"/>
                      <a:endParaRPr lang="en-US" sz="1400" b="0" i="0" u="none" strike="noStrike" dirty="0">
                        <a:solidFill>
                          <a:schemeClr val="tx1"/>
                        </a:solidFill>
                        <a:effectLst/>
                        <a:latin typeface="Calibri" panose="020F0502020204030204" pitchFamily="34" charset="0"/>
                      </a:endParaRPr>
                    </a:p>
                  </a:txBody>
                  <a:tcPr marL="6828" marR="6828" marT="6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33651645"/>
                  </a:ext>
                </a:extLst>
              </a:tr>
              <a:tr h="444044">
                <a:tc>
                  <a:txBody>
                    <a:bodyPr/>
                    <a:lstStyle/>
                    <a:p>
                      <a:pPr algn="l" fontAlgn="ctr"/>
                      <a:r>
                        <a:rPr lang="en-US" sz="1400" u="none" strike="noStrike" dirty="0">
                          <a:solidFill>
                            <a:schemeClr val="bg1"/>
                          </a:solidFill>
                          <a:effectLst/>
                        </a:rPr>
                        <a:t>Minimum Illumination(B/W)</a:t>
                      </a:r>
                      <a:endParaRPr lang="en-US" sz="1400" b="0" i="0" u="none" strike="noStrike" dirty="0">
                        <a:solidFill>
                          <a:schemeClr val="bg1"/>
                        </a:solidFill>
                        <a:effectLst/>
                        <a:latin typeface="Calibri" panose="020F0502020204030204" pitchFamily="34" charset="0"/>
                      </a:endParaRPr>
                    </a:p>
                  </a:txBody>
                  <a:tcPr marL="6828" marR="6828" marT="6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gradFill flip="none" rotWithShape="1">
                      <a:gsLst>
                        <a:gs pos="0">
                          <a:srgbClr val="575757">
                            <a:shade val="30000"/>
                            <a:satMod val="115000"/>
                          </a:srgbClr>
                        </a:gs>
                        <a:gs pos="50000">
                          <a:srgbClr val="575757">
                            <a:shade val="67500"/>
                            <a:satMod val="115000"/>
                          </a:srgbClr>
                        </a:gs>
                        <a:gs pos="100000">
                          <a:srgbClr val="575757">
                            <a:shade val="100000"/>
                            <a:satMod val="115000"/>
                          </a:srgbClr>
                        </a:gs>
                      </a:gsLst>
                      <a:lin ang="2700000" scaled="1"/>
                      <a:tileRect/>
                    </a:gradFill>
                  </a:tcPr>
                </a:tc>
                <a:tc gridSpan="3">
                  <a:txBody>
                    <a:bodyPr/>
                    <a:lstStyle/>
                    <a:p>
                      <a:pPr algn="ctr" fontAlgn="ctr"/>
                      <a:r>
                        <a:rPr lang="en-US" sz="1400" u="none" strike="noStrike" dirty="0">
                          <a:solidFill>
                            <a:schemeClr val="tx1"/>
                          </a:solidFill>
                          <a:effectLst/>
                        </a:rPr>
                        <a:t>0 Lux with IR LED On</a:t>
                      </a:r>
                      <a:endParaRPr lang="en-US" sz="1400" b="0" i="0" u="none" strike="noStrike" dirty="0">
                        <a:solidFill>
                          <a:schemeClr val="tx1"/>
                        </a:solidFill>
                        <a:effectLst/>
                        <a:latin typeface="Calibri" panose="020F0502020204030204" pitchFamily="34" charset="0"/>
                      </a:endParaRPr>
                    </a:p>
                  </a:txBody>
                  <a:tcPr marL="6828" marR="6828" marT="6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fontAlgn="ctr"/>
                      <a:endParaRPr lang="en-US" sz="1400" b="0" i="0" u="none" strike="noStrike" dirty="0">
                        <a:solidFill>
                          <a:schemeClr val="tx1"/>
                        </a:solidFill>
                        <a:effectLst/>
                        <a:latin typeface="Calibri" panose="020F0502020204030204" pitchFamily="34" charset="0"/>
                      </a:endParaRPr>
                    </a:p>
                  </a:txBody>
                  <a:tcPr marL="6828" marR="6828" marT="6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fontAlgn="ctr"/>
                      <a:endParaRPr lang="en-US" sz="1400" b="0" i="0" u="none" strike="noStrike" dirty="0">
                        <a:solidFill>
                          <a:schemeClr val="tx1"/>
                        </a:solidFill>
                        <a:effectLst/>
                        <a:latin typeface="Calibri" panose="020F0502020204030204" pitchFamily="34" charset="0"/>
                      </a:endParaRPr>
                    </a:p>
                  </a:txBody>
                  <a:tcPr marL="6828" marR="6828" marT="6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47639321"/>
                  </a:ext>
                </a:extLst>
              </a:tr>
              <a:tr h="225519">
                <a:tc gridSpan="4">
                  <a:txBody>
                    <a:bodyPr/>
                    <a:lstStyle/>
                    <a:p>
                      <a:pPr marL="0" algn="ctr" defTabSz="914400" rtl="0" eaLnBrk="1" fontAlgn="ctr" latinLnBrk="0" hangingPunct="1"/>
                      <a:r>
                        <a:rPr lang="en-US" sz="1400" b="1" u="none" strike="noStrike" kern="1200" dirty="0">
                          <a:solidFill>
                            <a:schemeClr val="bg1"/>
                          </a:solidFill>
                          <a:effectLst/>
                          <a:latin typeface="+mn-lt"/>
                          <a:ea typeface="+mn-ea"/>
                          <a:cs typeface="+mn-cs"/>
                        </a:rPr>
                        <a:t>                                     Lens</a:t>
                      </a:r>
                    </a:p>
                  </a:txBody>
                  <a:tcPr marL="6828" marR="6828" marT="6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gradFill flip="none" rotWithShape="1">
                      <a:gsLst>
                        <a:gs pos="0">
                          <a:srgbClr val="026F98">
                            <a:shade val="30000"/>
                            <a:satMod val="115000"/>
                          </a:srgbClr>
                        </a:gs>
                        <a:gs pos="50000">
                          <a:srgbClr val="026F98">
                            <a:shade val="67500"/>
                            <a:satMod val="115000"/>
                          </a:srgbClr>
                        </a:gs>
                        <a:gs pos="100000">
                          <a:srgbClr val="026F98">
                            <a:shade val="100000"/>
                            <a:satMod val="115000"/>
                          </a:srgbClr>
                        </a:gs>
                      </a:gsLst>
                      <a:path path="circle">
                        <a:fillToRect l="50000" t="50000" r="50000" b="50000"/>
                      </a:path>
                      <a:tileRect/>
                    </a:gra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08348273"/>
                  </a:ext>
                </a:extLst>
              </a:tr>
              <a:tr h="225519">
                <a:tc>
                  <a:txBody>
                    <a:bodyPr/>
                    <a:lstStyle/>
                    <a:p>
                      <a:pPr algn="l" fontAlgn="ctr"/>
                      <a:r>
                        <a:rPr lang="en-US" sz="1400" u="none" strike="noStrike" dirty="0">
                          <a:solidFill>
                            <a:schemeClr val="bg1"/>
                          </a:solidFill>
                          <a:effectLst/>
                        </a:rPr>
                        <a:t>Lens Type</a:t>
                      </a:r>
                      <a:endParaRPr lang="en-US" sz="1400" b="0" i="0" u="none" strike="noStrike" dirty="0">
                        <a:solidFill>
                          <a:schemeClr val="bg1"/>
                        </a:solidFill>
                        <a:effectLst/>
                        <a:latin typeface="Calibri" panose="020F0502020204030204" pitchFamily="34" charset="0"/>
                      </a:endParaRPr>
                    </a:p>
                  </a:txBody>
                  <a:tcPr marL="6828" marR="6828" marT="6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gradFill flip="none" rotWithShape="1">
                      <a:gsLst>
                        <a:gs pos="0">
                          <a:srgbClr val="575757">
                            <a:shade val="30000"/>
                            <a:satMod val="115000"/>
                          </a:srgbClr>
                        </a:gs>
                        <a:gs pos="50000">
                          <a:srgbClr val="575757">
                            <a:shade val="67500"/>
                            <a:satMod val="115000"/>
                          </a:srgbClr>
                        </a:gs>
                        <a:gs pos="100000">
                          <a:srgbClr val="575757">
                            <a:shade val="100000"/>
                            <a:satMod val="115000"/>
                          </a:srgbClr>
                        </a:gs>
                      </a:gsLst>
                      <a:lin ang="2700000" scaled="1"/>
                      <a:tileRect/>
                    </a:gradFill>
                  </a:tcPr>
                </a:tc>
                <a:tc gridSpan="2">
                  <a:txBody>
                    <a:bodyPr/>
                    <a:lstStyle/>
                    <a:p>
                      <a:pPr algn="ctr" fontAlgn="ctr"/>
                      <a:r>
                        <a:rPr lang="en-US" sz="1400" u="none" strike="noStrike" dirty="0">
                          <a:solidFill>
                            <a:schemeClr val="tx1"/>
                          </a:solidFill>
                          <a:effectLst/>
                        </a:rPr>
                        <a:t>Fixed Iris</a:t>
                      </a:r>
                      <a:endParaRPr lang="en-US" sz="1400" b="0" i="0" u="none" strike="noStrike" dirty="0">
                        <a:solidFill>
                          <a:schemeClr val="tx1"/>
                        </a:solidFill>
                        <a:effectLst/>
                        <a:latin typeface="Calibri" panose="020F0502020204030204" pitchFamily="34" charset="0"/>
                      </a:endParaRPr>
                    </a:p>
                  </a:txBody>
                  <a:tcPr marL="6828" marR="6828" marT="6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fontAlgn="ctr"/>
                      <a:endParaRPr lang="en-US" sz="1400" b="0" i="0" u="none" strike="noStrike" dirty="0">
                        <a:solidFill>
                          <a:schemeClr val="tx1"/>
                        </a:solidFill>
                        <a:effectLst/>
                        <a:latin typeface="Calibri" panose="020F0502020204030204" pitchFamily="34" charset="0"/>
                      </a:endParaRPr>
                    </a:p>
                  </a:txBody>
                  <a:tcPr marL="6828" marR="6828" marT="6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u="none" strike="noStrike">
                          <a:solidFill>
                            <a:schemeClr val="tx1"/>
                          </a:solidFill>
                          <a:effectLst/>
                        </a:rPr>
                        <a:t>Manual Verifocal with P-Iris</a:t>
                      </a:r>
                      <a:endParaRPr lang="en-US" sz="1400" b="0" i="0" u="none" strike="noStrike">
                        <a:solidFill>
                          <a:schemeClr val="tx1"/>
                        </a:solidFill>
                        <a:effectLst/>
                        <a:latin typeface="Calibri" panose="020F0502020204030204" pitchFamily="34" charset="0"/>
                      </a:endParaRPr>
                    </a:p>
                  </a:txBody>
                  <a:tcPr marL="6828" marR="6828" marT="6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21325611"/>
                  </a:ext>
                </a:extLst>
              </a:tr>
              <a:tr h="225519">
                <a:tc>
                  <a:txBody>
                    <a:bodyPr/>
                    <a:lstStyle/>
                    <a:p>
                      <a:pPr algn="l" fontAlgn="ctr"/>
                      <a:r>
                        <a:rPr lang="en-US" sz="1400" u="none" strike="noStrike" dirty="0">
                          <a:solidFill>
                            <a:schemeClr val="bg1"/>
                          </a:solidFill>
                          <a:effectLst/>
                        </a:rPr>
                        <a:t>Lens Properties</a:t>
                      </a:r>
                      <a:endParaRPr lang="en-US" sz="1400" b="0" i="0" u="none" strike="noStrike" dirty="0">
                        <a:solidFill>
                          <a:schemeClr val="bg1"/>
                        </a:solidFill>
                        <a:effectLst/>
                        <a:latin typeface="Calibri" panose="020F0502020204030204" pitchFamily="34" charset="0"/>
                      </a:endParaRPr>
                    </a:p>
                  </a:txBody>
                  <a:tcPr marL="6828" marR="6828" marT="6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gradFill flip="none" rotWithShape="1">
                      <a:gsLst>
                        <a:gs pos="0">
                          <a:srgbClr val="575757">
                            <a:shade val="30000"/>
                            <a:satMod val="115000"/>
                          </a:srgbClr>
                        </a:gs>
                        <a:gs pos="50000">
                          <a:srgbClr val="575757">
                            <a:shade val="67500"/>
                            <a:satMod val="115000"/>
                          </a:srgbClr>
                        </a:gs>
                        <a:gs pos="100000">
                          <a:srgbClr val="575757">
                            <a:shade val="100000"/>
                            <a:satMod val="115000"/>
                          </a:srgbClr>
                        </a:gs>
                      </a:gsLst>
                      <a:lin ang="2700000" scaled="1"/>
                      <a:tileRect/>
                    </a:gradFill>
                  </a:tcPr>
                </a:tc>
                <a:tc gridSpan="3">
                  <a:txBody>
                    <a:bodyPr/>
                    <a:lstStyle/>
                    <a:p>
                      <a:pPr algn="ctr" fontAlgn="ctr"/>
                      <a:r>
                        <a:rPr lang="en-US" sz="1400" u="none" strike="noStrike" dirty="0">
                          <a:solidFill>
                            <a:schemeClr val="tx1"/>
                          </a:solidFill>
                          <a:effectLst/>
                        </a:rPr>
                        <a:t>Megapixel IR-corrected Lens</a:t>
                      </a:r>
                      <a:endParaRPr lang="en-US" sz="1400" b="0" i="0" u="none" strike="noStrike" dirty="0">
                        <a:solidFill>
                          <a:schemeClr val="tx1"/>
                        </a:solidFill>
                        <a:effectLst/>
                        <a:latin typeface="Calibri" panose="020F0502020204030204" pitchFamily="34" charset="0"/>
                      </a:endParaRPr>
                    </a:p>
                  </a:txBody>
                  <a:tcPr marL="6828" marR="6828" marT="6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fontAlgn="ctr"/>
                      <a:endParaRPr lang="en-US" sz="1400" b="0" i="0" u="none" strike="noStrike" dirty="0">
                        <a:solidFill>
                          <a:schemeClr val="tx1"/>
                        </a:solidFill>
                        <a:effectLst/>
                        <a:latin typeface="Calibri" panose="020F0502020204030204" pitchFamily="34" charset="0"/>
                      </a:endParaRPr>
                    </a:p>
                  </a:txBody>
                  <a:tcPr marL="6828" marR="6828" marT="6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fontAlgn="ctr"/>
                      <a:endParaRPr lang="en-US" sz="1400" b="0" i="0" u="none" strike="noStrike" dirty="0">
                        <a:solidFill>
                          <a:schemeClr val="tx1"/>
                        </a:solidFill>
                        <a:effectLst/>
                        <a:latin typeface="Calibri" panose="020F0502020204030204" pitchFamily="34" charset="0"/>
                      </a:endParaRPr>
                    </a:p>
                  </a:txBody>
                  <a:tcPr marL="6828" marR="6828" marT="6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41562261"/>
                  </a:ext>
                </a:extLst>
              </a:tr>
              <a:tr h="225519">
                <a:tc>
                  <a:txBody>
                    <a:bodyPr/>
                    <a:lstStyle/>
                    <a:p>
                      <a:pPr algn="l" fontAlgn="ctr"/>
                      <a:r>
                        <a:rPr lang="en-US" sz="1400" u="none" strike="noStrike" dirty="0">
                          <a:solidFill>
                            <a:schemeClr val="bg1"/>
                          </a:solidFill>
                          <a:effectLst/>
                        </a:rPr>
                        <a:t>Focal Length</a:t>
                      </a:r>
                      <a:endParaRPr lang="en-US" sz="1400" b="0" i="0" u="none" strike="noStrike" dirty="0">
                        <a:solidFill>
                          <a:schemeClr val="bg1"/>
                        </a:solidFill>
                        <a:effectLst/>
                        <a:latin typeface="Calibri" panose="020F0502020204030204" pitchFamily="34" charset="0"/>
                      </a:endParaRPr>
                    </a:p>
                  </a:txBody>
                  <a:tcPr marL="6828" marR="6828" marT="6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gradFill flip="none" rotWithShape="1">
                      <a:gsLst>
                        <a:gs pos="0">
                          <a:srgbClr val="575757">
                            <a:shade val="30000"/>
                            <a:satMod val="115000"/>
                          </a:srgbClr>
                        </a:gs>
                        <a:gs pos="50000">
                          <a:srgbClr val="575757">
                            <a:shade val="67500"/>
                            <a:satMod val="115000"/>
                          </a:srgbClr>
                        </a:gs>
                        <a:gs pos="100000">
                          <a:srgbClr val="575757">
                            <a:shade val="100000"/>
                            <a:satMod val="115000"/>
                          </a:srgbClr>
                        </a:gs>
                      </a:gsLst>
                      <a:lin ang="2700000" scaled="1"/>
                      <a:tileRect/>
                    </a:gradFill>
                  </a:tcPr>
                </a:tc>
                <a:tc>
                  <a:txBody>
                    <a:bodyPr/>
                    <a:lstStyle/>
                    <a:p>
                      <a:pPr algn="ctr" fontAlgn="ctr"/>
                      <a:r>
                        <a:rPr lang="en-US" sz="1400" u="none" strike="noStrike" dirty="0">
                          <a:solidFill>
                            <a:schemeClr val="tx1"/>
                          </a:solidFill>
                          <a:effectLst/>
                        </a:rPr>
                        <a:t>3.6mm </a:t>
                      </a:r>
                      <a:endParaRPr lang="en-US" sz="1400" b="0" i="0" u="none" strike="noStrike" dirty="0">
                        <a:solidFill>
                          <a:schemeClr val="tx1"/>
                        </a:solidFill>
                        <a:effectLst/>
                        <a:latin typeface="Calibri" panose="020F0502020204030204" pitchFamily="34" charset="0"/>
                      </a:endParaRPr>
                    </a:p>
                  </a:txBody>
                  <a:tcPr marL="6828" marR="6828" marT="6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u="none" strike="noStrike" dirty="0">
                          <a:solidFill>
                            <a:schemeClr val="tx1"/>
                          </a:solidFill>
                          <a:effectLst/>
                        </a:rPr>
                        <a:t>6mm</a:t>
                      </a:r>
                      <a:endParaRPr lang="en-US" sz="1400" b="0" i="0" u="none" strike="noStrike" dirty="0">
                        <a:solidFill>
                          <a:schemeClr val="tx1"/>
                        </a:solidFill>
                        <a:effectLst/>
                        <a:latin typeface="Calibri" panose="020F0502020204030204" pitchFamily="34" charset="0"/>
                      </a:endParaRPr>
                    </a:p>
                  </a:txBody>
                  <a:tcPr marL="6828" marR="6828" marT="6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u="none" strike="noStrike">
                          <a:solidFill>
                            <a:schemeClr val="tx1"/>
                          </a:solidFill>
                          <a:effectLst/>
                        </a:rPr>
                        <a:t>2.8-12mm</a:t>
                      </a:r>
                      <a:endParaRPr lang="en-US" sz="1400" b="0" i="0" u="none" strike="noStrike">
                        <a:solidFill>
                          <a:schemeClr val="tx1"/>
                        </a:solidFill>
                        <a:effectLst/>
                        <a:latin typeface="Calibri" panose="020F0502020204030204" pitchFamily="34" charset="0"/>
                      </a:endParaRPr>
                    </a:p>
                  </a:txBody>
                  <a:tcPr marL="6828" marR="6828" marT="6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09193770"/>
                  </a:ext>
                </a:extLst>
              </a:tr>
              <a:tr h="225519">
                <a:tc>
                  <a:txBody>
                    <a:bodyPr/>
                    <a:lstStyle/>
                    <a:p>
                      <a:pPr algn="l" fontAlgn="ctr"/>
                      <a:r>
                        <a:rPr lang="en-US" sz="1400" u="none" strike="noStrike" dirty="0">
                          <a:solidFill>
                            <a:schemeClr val="bg1"/>
                          </a:solidFill>
                          <a:effectLst/>
                        </a:rPr>
                        <a:t>HFOV( degrees) </a:t>
                      </a:r>
                      <a:endParaRPr lang="en-US" sz="1400" b="0" i="0" u="none" strike="noStrike" dirty="0">
                        <a:solidFill>
                          <a:schemeClr val="bg1"/>
                        </a:solidFill>
                        <a:effectLst/>
                        <a:latin typeface="Calibri" panose="020F0502020204030204" pitchFamily="34" charset="0"/>
                      </a:endParaRPr>
                    </a:p>
                  </a:txBody>
                  <a:tcPr marL="6828" marR="6828" marT="6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gradFill flip="none" rotWithShape="1">
                      <a:gsLst>
                        <a:gs pos="0">
                          <a:srgbClr val="575757">
                            <a:shade val="30000"/>
                            <a:satMod val="115000"/>
                          </a:srgbClr>
                        </a:gs>
                        <a:gs pos="50000">
                          <a:srgbClr val="575757">
                            <a:shade val="67500"/>
                            <a:satMod val="115000"/>
                          </a:srgbClr>
                        </a:gs>
                        <a:gs pos="100000">
                          <a:srgbClr val="575757">
                            <a:shade val="100000"/>
                            <a:satMod val="115000"/>
                          </a:srgbClr>
                        </a:gs>
                      </a:gsLst>
                      <a:lin ang="2700000" scaled="1"/>
                      <a:tileRect/>
                    </a:gradFill>
                  </a:tcPr>
                </a:tc>
                <a:tc>
                  <a:txBody>
                    <a:bodyPr/>
                    <a:lstStyle/>
                    <a:p>
                      <a:pPr algn="ctr" fontAlgn="ctr"/>
                      <a:r>
                        <a:rPr lang="en-US" sz="1400" u="none" strike="noStrike" dirty="0">
                          <a:solidFill>
                            <a:schemeClr val="tx1"/>
                          </a:solidFill>
                          <a:effectLst/>
                        </a:rPr>
                        <a:t>90°</a:t>
                      </a:r>
                      <a:endParaRPr lang="en-US" sz="1400" b="0" i="0" u="none" strike="noStrike" dirty="0">
                        <a:solidFill>
                          <a:schemeClr val="tx1"/>
                        </a:solidFill>
                        <a:effectLst/>
                        <a:latin typeface="Calibri" panose="020F0502020204030204" pitchFamily="34" charset="0"/>
                      </a:endParaRPr>
                    </a:p>
                  </a:txBody>
                  <a:tcPr marL="6828" marR="6828" marT="6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u="none" strike="noStrike" dirty="0">
                          <a:solidFill>
                            <a:schemeClr val="tx1"/>
                          </a:solidFill>
                          <a:effectLst/>
                        </a:rPr>
                        <a:t>57°</a:t>
                      </a:r>
                      <a:endParaRPr lang="en-US" sz="1400" b="0" i="0" u="none" strike="noStrike" dirty="0">
                        <a:solidFill>
                          <a:schemeClr val="tx1"/>
                        </a:solidFill>
                        <a:effectLst/>
                        <a:latin typeface="Calibri" panose="020F0502020204030204" pitchFamily="34" charset="0"/>
                      </a:endParaRPr>
                    </a:p>
                  </a:txBody>
                  <a:tcPr marL="6828" marR="6828" marT="6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u="none" strike="noStrike" dirty="0">
                          <a:solidFill>
                            <a:schemeClr val="tx1"/>
                          </a:solidFill>
                          <a:effectLst/>
                        </a:rPr>
                        <a:t>106° to 32°</a:t>
                      </a:r>
                      <a:endParaRPr lang="en-US" sz="1400" b="0" i="0" u="none" strike="noStrike" dirty="0">
                        <a:solidFill>
                          <a:schemeClr val="tx1"/>
                        </a:solidFill>
                        <a:effectLst/>
                        <a:latin typeface="Calibri" panose="020F0502020204030204" pitchFamily="34" charset="0"/>
                      </a:endParaRPr>
                    </a:p>
                  </a:txBody>
                  <a:tcPr marL="6828" marR="6828" marT="6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36350028"/>
                  </a:ext>
                </a:extLst>
              </a:tr>
              <a:tr h="225519">
                <a:tc>
                  <a:txBody>
                    <a:bodyPr/>
                    <a:lstStyle/>
                    <a:p>
                      <a:pPr algn="l" fontAlgn="ctr"/>
                      <a:r>
                        <a:rPr lang="en-US" sz="1400" u="none" strike="noStrike" dirty="0">
                          <a:solidFill>
                            <a:schemeClr val="bg1"/>
                          </a:solidFill>
                          <a:effectLst/>
                        </a:rPr>
                        <a:t>Lens Mount</a:t>
                      </a:r>
                      <a:endParaRPr lang="en-US" sz="1400" b="0" i="0" u="none" strike="noStrike" dirty="0">
                        <a:solidFill>
                          <a:schemeClr val="bg1"/>
                        </a:solidFill>
                        <a:effectLst/>
                        <a:latin typeface="Calibri" panose="020F0502020204030204" pitchFamily="34" charset="0"/>
                      </a:endParaRPr>
                    </a:p>
                  </a:txBody>
                  <a:tcPr marL="6828" marR="6828" marT="6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gradFill flip="none" rotWithShape="1">
                      <a:gsLst>
                        <a:gs pos="0">
                          <a:srgbClr val="575757">
                            <a:shade val="30000"/>
                            <a:satMod val="115000"/>
                          </a:srgbClr>
                        </a:gs>
                        <a:gs pos="50000">
                          <a:srgbClr val="575757">
                            <a:shade val="67500"/>
                            <a:satMod val="115000"/>
                          </a:srgbClr>
                        </a:gs>
                        <a:gs pos="100000">
                          <a:srgbClr val="575757">
                            <a:shade val="100000"/>
                            <a:satMod val="115000"/>
                          </a:srgbClr>
                        </a:gs>
                      </a:gsLst>
                      <a:lin ang="2700000" scaled="1"/>
                      <a:tileRect/>
                    </a:gradFill>
                  </a:tcPr>
                </a:tc>
                <a:tc gridSpan="2">
                  <a:txBody>
                    <a:bodyPr/>
                    <a:lstStyle/>
                    <a:p>
                      <a:pPr algn="ctr" fontAlgn="ctr"/>
                      <a:r>
                        <a:rPr lang="en-US" sz="1400" u="none" strike="noStrike" dirty="0">
                          <a:solidFill>
                            <a:schemeClr val="tx1"/>
                          </a:solidFill>
                          <a:effectLst/>
                        </a:rPr>
                        <a:t>M12x0.5</a:t>
                      </a:r>
                      <a:endParaRPr lang="en-US" sz="1400" b="0" i="0" u="none" strike="noStrike" dirty="0">
                        <a:solidFill>
                          <a:schemeClr val="tx1"/>
                        </a:solidFill>
                        <a:effectLst/>
                        <a:latin typeface="Calibri" panose="020F0502020204030204" pitchFamily="34" charset="0"/>
                      </a:endParaRPr>
                    </a:p>
                  </a:txBody>
                  <a:tcPr marL="6828" marR="6828" marT="6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fontAlgn="ctr"/>
                      <a:endParaRPr lang="en-US" sz="1400" b="0" i="0" u="none" strike="noStrike" dirty="0">
                        <a:solidFill>
                          <a:schemeClr val="tx1"/>
                        </a:solidFill>
                        <a:effectLst/>
                        <a:latin typeface="Calibri" panose="020F0502020204030204" pitchFamily="34" charset="0"/>
                      </a:endParaRPr>
                    </a:p>
                  </a:txBody>
                  <a:tcPr marL="6828" marR="6828" marT="6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u="none" strike="noStrike">
                          <a:solidFill>
                            <a:schemeClr val="tx1"/>
                          </a:solidFill>
                          <a:effectLst/>
                        </a:rPr>
                        <a:t>M14</a:t>
                      </a:r>
                      <a:endParaRPr lang="en-US" sz="1400" b="0" i="0" u="none" strike="noStrike">
                        <a:solidFill>
                          <a:schemeClr val="tx1"/>
                        </a:solidFill>
                        <a:effectLst/>
                        <a:latin typeface="Calibri" panose="020F0502020204030204" pitchFamily="34" charset="0"/>
                      </a:endParaRPr>
                    </a:p>
                  </a:txBody>
                  <a:tcPr marL="6828" marR="6828" marT="6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1809787"/>
                  </a:ext>
                </a:extLst>
              </a:tr>
              <a:tr h="316777">
                <a:tc>
                  <a:txBody>
                    <a:bodyPr/>
                    <a:lstStyle/>
                    <a:p>
                      <a:pPr algn="l" fontAlgn="ctr"/>
                      <a:r>
                        <a:rPr lang="en-US" sz="1400" u="none" strike="noStrike" dirty="0">
                          <a:solidFill>
                            <a:schemeClr val="bg1"/>
                          </a:solidFill>
                          <a:effectLst/>
                        </a:rPr>
                        <a:t>Minimum Object Distance</a:t>
                      </a:r>
                      <a:endParaRPr lang="en-US" sz="1400" b="0" i="0" u="none" strike="noStrike" dirty="0">
                        <a:solidFill>
                          <a:schemeClr val="bg1"/>
                        </a:solidFill>
                        <a:effectLst/>
                        <a:latin typeface="Calibri" panose="020F0502020204030204" pitchFamily="34" charset="0"/>
                      </a:endParaRPr>
                    </a:p>
                  </a:txBody>
                  <a:tcPr marL="6828" marR="6828" marT="6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gradFill flip="none" rotWithShape="1">
                      <a:gsLst>
                        <a:gs pos="0">
                          <a:srgbClr val="575757">
                            <a:shade val="30000"/>
                            <a:satMod val="115000"/>
                          </a:srgbClr>
                        </a:gs>
                        <a:gs pos="50000">
                          <a:srgbClr val="575757">
                            <a:shade val="67500"/>
                            <a:satMod val="115000"/>
                          </a:srgbClr>
                        </a:gs>
                        <a:gs pos="100000">
                          <a:srgbClr val="575757">
                            <a:shade val="100000"/>
                            <a:satMod val="115000"/>
                          </a:srgbClr>
                        </a:gs>
                      </a:gsLst>
                      <a:lin ang="2700000" scaled="1"/>
                      <a:tileRect/>
                    </a:gradFill>
                  </a:tcPr>
                </a:tc>
                <a:tc gridSpan="3">
                  <a:txBody>
                    <a:bodyPr/>
                    <a:lstStyle/>
                    <a:p>
                      <a:pPr algn="ctr" fontAlgn="ctr"/>
                      <a:r>
                        <a:rPr lang="en-US" sz="1400" u="none" strike="noStrike" dirty="0">
                          <a:solidFill>
                            <a:schemeClr val="tx1"/>
                          </a:solidFill>
                          <a:effectLst/>
                        </a:rPr>
                        <a:t>0.3m</a:t>
                      </a:r>
                      <a:endParaRPr lang="en-US" sz="1400" b="0" i="0" u="none" strike="noStrike" dirty="0">
                        <a:solidFill>
                          <a:schemeClr val="tx1"/>
                        </a:solidFill>
                        <a:effectLst/>
                        <a:latin typeface="Calibri" panose="020F0502020204030204" pitchFamily="34" charset="0"/>
                      </a:endParaRPr>
                    </a:p>
                  </a:txBody>
                  <a:tcPr marL="6828" marR="6828" marT="6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fontAlgn="ctr"/>
                      <a:endParaRPr lang="en-US" sz="1400" b="0" i="0" u="none" strike="noStrike" dirty="0">
                        <a:solidFill>
                          <a:schemeClr val="tx1"/>
                        </a:solidFill>
                        <a:effectLst/>
                        <a:latin typeface="Calibri" panose="020F0502020204030204" pitchFamily="34" charset="0"/>
                      </a:endParaRPr>
                    </a:p>
                  </a:txBody>
                  <a:tcPr marL="6828" marR="6828" marT="6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fontAlgn="ctr"/>
                      <a:endParaRPr lang="en-US" sz="1400" b="0" i="0" u="none" strike="noStrike" dirty="0">
                        <a:solidFill>
                          <a:schemeClr val="tx1"/>
                        </a:solidFill>
                        <a:effectLst/>
                        <a:latin typeface="Calibri" panose="020F0502020204030204" pitchFamily="34" charset="0"/>
                      </a:endParaRPr>
                    </a:p>
                  </a:txBody>
                  <a:tcPr marL="6828" marR="6828" marT="6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38222744"/>
                  </a:ext>
                </a:extLst>
              </a:tr>
              <a:tr h="225519">
                <a:tc>
                  <a:txBody>
                    <a:bodyPr/>
                    <a:lstStyle/>
                    <a:p>
                      <a:pPr algn="l" fontAlgn="ctr"/>
                      <a:r>
                        <a:rPr lang="en-US" sz="1400" u="none" strike="noStrike" dirty="0">
                          <a:solidFill>
                            <a:schemeClr val="bg1"/>
                          </a:solidFill>
                          <a:effectLst/>
                        </a:rPr>
                        <a:t>Aperture</a:t>
                      </a:r>
                      <a:endParaRPr lang="en-US" sz="1400" b="0" i="0" u="none" strike="noStrike" dirty="0">
                        <a:solidFill>
                          <a:schemeClr val="bg1"/>
                        </a:solidFill>
                        <a:effectLst/>
                        <a:latin typeface="Calibri" panose="020F0502020204030204" pitchFamily="34" charset="0"/>
                      </a:endParaRPr>
                    </a:p>
                  </a:txBody>
                  <a:tcPr marL="6828" marR="6828" marT="6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gradFill flip="none" rotWithShape="1">
                      <a:gsLst>
                        <a:gs pos="0">
                          <a:srgbClr val="575757">
                            <a:shade val="30000"/>
                            <a:satMod val="115000"/>
                          </a:srgbClr>
                        </a:gs>
                        <a:gs pos="50000">
                          <a:srgbClr val="575757">
                            <a:shade val="67500"/>
                            <a:satMod val="115000"/>
                          </a:srgbClr>
                        </a:gs>
                        <a:gs pos="100000">
                          <a:srgbClr val="575757">
                            <a:shade val="100000"/>
                            <a:satMod val="115000"/>
                          </a:srgbClr>
                        </a:gs>
                      </a:gsLst>
                      <a:lin ang="2700000" scaled="1"/>
                      <a:tileRect/>
                    </a:gradFill>
                  </a:tcPr>
                </a:tc>
                <a:tc>
                  <a:txBody>
                    <a:bodyPr/>
                    <a:lstStyle/>
                    <a:p>
                      <a:pPr algn="ctr" fontAlgn="ctr"/>
                      <a:r>
                        <a:rPr lang="en-US" sz="1400" u="none" strike="noStrike" dirty="0">
                          <a:solidFill>
                            <a:schemeClr val="tx1"/>
                          </a:solidFill>
                          <a:effectLst/>
                        </a:rPr>
                        <a:t>F 1.2</a:t>
                      </a:r>
                      <a:endParaRPr lang="en-US" sz="1400" b="0" i="0" u="none" strike="noStrike" dirty="0">
                        <a:solidFill>
                          <a:schemeClr val="tx1"/>
                        </a:solidFill>
                        <a:effectLst/>
                        <a:latin typeface="Calibri" panose="020F0502020204030204" pitchFamily="34" charset="0"/>
                      </a:endParaRPr>
                    </a:p>
                  </a:txBody>
                  <a:tcPr marL="6828" marR="6828" marT="6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u="none" strike="noStrike" dirty="0">
                          <a:solidFill>
                            <a:schemeClr val="tx1"/>
                          </a:solidFill>
                          <a:effectLst/>
                        </a:rPr>
                        <a:t>F 1.2</a:t>
                      </a:r>
                      <a:endParaRPr lang="en-US" sz="1400" b="0" i="0" u="none" strike="noStrike" dirty="0">
                        <a:solidFill>
                          <a:schemeClr val="tx1"/>
                        </a:solidFill>
                        <a:effectLst/>
                        <a:latin typeface="Calibri" panose="020F0502020204030204" pitchFamily="34" charset="0"/>
                      </a:endParaRPr>
                    </a:p>
                  </a:txBody>
                  <a:tcPr marL="6828" marR="6828" marT="6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u="none" strike="noStrike" dirty="0">
                          <a:solidFill>
                            <a:schemeClr val="tx1"/>
                          </a:solidFill>
                          <a:effectLst/>
                        </a:rPr>
                        <a:t> F 1.4</a:t>
                      </a:r>
                      <a:endParaRPr lang="en-US" sz="1400" b="0" i="0" u="none" strike="noStrike" dirty="0">
                        <a:solidFill>
                          <a:schemeClr val="tx1"/>
                        </a:solidFill>
                        <a:effectLst/>
                        <a:latin typeface="Calibri" panose="020F0502020204030204" pitchFamily="34" charset="0"/>
                      </a:endParaRPr>
                    </a:p>
                  </a:txBody>
                  <a:tcPr marL="6828" marR="6828" marT="6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36931185"/>
                  </a:ext>
                </a:extLst>
              </a:tr>
              <a:tr h="225519">
                <a:tc>
                  <a:txBody>
                    <a:bodyPr/>
                    <a:lstStyle/>
                    <a:p>
                      <a:pPr algn="l" fontAlgn="ctr"/>
                      <a:r>
                        <a:rPr lang="en-US" sz="1400" u="none" strike="noStrike">
                          <a:solidFill>
                            <a:schemeClr val="bg1"/>
                          </a:solidFill>
                          <a:effectLst/>
                        </a:rPr>
                        <a:t>Iris Control</a:t>
                      </a:r>
                      <a:endParaRPr lang="en-US" sz="1400" b="0" i="0" u="none" strike="noStrike">
                        <a:solidFill>
                          <a:schemeClr val="bg1"/>
                        </a:solidFill>
                        <a:effectLst/>
                        <a:latin typeface="Calibri" panose="020F0502020204030204" pitchFamily="34" charset="0"/>
                      </a:endParaRPr>
                    </a:p>
                  </a:txBody>
                  <a:tcPr marL="6828" marR="6828" marT="6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gradFill flip="none" rotWithShape="1">
                      <a:gsLst>
                        <a:gs pos="0">
                          <a:srgbClr val="575757">
                            <a:shade val="30000"/>
                            <a:satMod val="115000"/>
                          </a:srgbClr>
                        </a:gs>
                        <a:gs pos="50000">
                          <a:srgbClr val="575757">
                            <a:shade val="67500"/>
                            <a:satMod val="115000"/>
                          </a:srgbClr>
                        </a:gs>
                        <a:gs pos="100000">
                          <a:srgbClr val="575757">
                            <a:shade val="100000"/>
                            <a:satMod val="115000"/>
                          </a:srgbClr>
                        </a:gs>
                      </a:gsLst>
                      <a:lin ang="2700000" scaled="1"/>
                      <a:tileRect/>
                    </a:gradFill>
                  </a:tcPr>
                </a:tc>
                <a:tc gridSpan="2">
                  <a:txBody>
                    <a:bodyPr/>
                    <a:lstStyle/>
                    <a:p>
                      <a:pPr algn="ctr" fontAlgn="ctr"/>
                      <a:r>
                        <a:rPr lang="en-US" sz="1400" u="none" strike="noStrike" dirty="0">
                          <a:solidFill>
                            <a:schemeClr val="tx1"/>
                          </a:solidFill>
                          <a:effectLst/>
                        </a:rPr>
                        <a:t>No</a:t>
                      </a:r>
                      <a:endParaRPr lang="en-US" sz="1400" b="0" i="0" u="none" strike="noStrike" dirty="0">
                        <a:solidFill>
                          <a:schemeClr val="tx1"/>
                        </a:solidFill>
                        <a:effectLst/>
                        <a:latin typeface="Calibri" panose="020F0502020204030204" pitchFamily="34" charset="0"/>
                      </a:endParaRPr>
                    </a:p>
                  </a:txBody>
                  <a:tcPr marL="6828" marR="6828" marT="6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fontAlgn="ctr"/>
                      <a:endParaRPr lang="en-US" sz="1400" b="0" i="0" u="none" strike="noStrike" dirty="0">
                        <a:solidFill>
                          <a:schemeClr val="tx1"/>
                        </a:solidFill>
                        <a:effectLst/>
                        <a:latin typeface="Calibri" panose="020F0502020204030204" pitchFamily="34" charset="0"/>
                      </a:endParaRPr>
                    </a:p>
                  </a:txBody>
                  <a:tcPr marL="6828" marR="6828" marT="6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u="none" strike="noStrike" dirty="0">
                          <a:solidFill>
                            <a:schemeClr val="tx1"/>
                          </a:solidFill>
                          <a:effectLst/>
                        </a:rPr>
                        <a:t>Yes(Auto/Manual)</a:t>
                      </a:r>
                      <a:endParaRPr lang="en-US" sz="1400" b="0" i="0" u="none" strike="noStrike" dirty="0">
                        <a:solidFill>
                          <a:schemeClr val="tx1"/>
                        </a:solidFill>
                        <a:effectLst/>
                        <a:latin typeface="Calibri" panose="020F0502020204030204" pitchFamily="34" charset="0"/>
                      </a:endParaRPr>
                    </a:p>
                  </a:txBody>
                  <a:tcPr marL="6828" marR="6828" marT="6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9289640"/>
                  </a:ext>
                </a:extLst>
              </a:tr>
              <a:tr h="225519">
                <a:tc>
                  <a:txBody>
                    <a:bodyPr/>
                    <a:lstStyle/>
                    <a:p>
                      <a:pPr algn="l" fontAlgn="ctr"/>
                      <a:r>
                        <a:rPr lang="en-US" sz="1400" u="none" strike="noStrike" dirty="0">
                          <a:solidFill>
                            <a:schemeClr val="bg1"/>
                          </a:solidFill>
                          <a:effectLst/>
                        </a:rPr>
                        <a:t>Zoom</a:t>
                      </a:r>
                      <a:endParaRPr lang="en-US" sz="1400" b="0" i="0" u="none" strike="noStrike" dirty="0">
                        <a:solidFill>
                          <a:schemeClr val="bg1"/>
                        </a:solidFill>
                        <a:effectLst/>
                        <a:latin typeface="Calibri" panose="020F0502020204030204" pitchFamily="34" charset="0"/>
                      </a:endParaRPr>
                    </a:p>
                  </a:txBody>
                  <a:tcPr marL="6828" marR="6828" marT="6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gradFill flip="none" rotWithShape="1">
                      <a:gsLst>
                        <a:gs pos="0">
                          <a:srgbClr val="575757">
                            <a:shade val="30000"/>
                            <a:satMod val="115000"/>
                          </a:srgbClr>
                        </a:gs>
                        <a:gs pos="50000">
                          <a:srgbClr val="575757">
                            <a:shade val="67500"/>
                            <a:satMod val="115000"/>
                          </a:srgbClr>
                        </a:gs>
                        <a:gs pos="100000">
                          <a:srgbClr val="575757">
                            <a:shade val="100000"/>
                            <a:satMod val="115000"/>
                          </a:srgbClr>
                        </a:gs>
                      </a:gsLst>
                      <a:lin ang="2700000" scaled="1"/>
                      <a:tileRect/>
                    </a:gradFill>
                  </a:tcPr>
                </a:tc>
                <a:tc gridSpan="2">
                  <a:txBody>
                    <a:bodyPr/>
                    <a:lstStyle/>
                    <a:p>
                      <a:pPr algn="ctr" fontAlgn="ctr"/>
                      <a:r>
                        <a:rPr lang="en-US" sz="1400" u="none" strike="noStrike" dirty="0">
                          <a:solidFill>
                            <a:schemeClr val="tx1"/>
                          </a:solidFill>
                          <a:effectLst/>
                        </a:rPr>
                        <a:t>No</a:t>
                      </a:r>
                      <a:endParaRPr lang="en-US" sz="1400" b="0" i="0" u="none" strike="noStrike" dirty="0">
                        <a:solidFill>
                          <a:schemeClr val="tx1"/>
                        </a:solidFill>
                        <a:effectLst/>
                        <a:latin typeface="Calibri" panose="020F0502020204030204" pitchFamily="34" charset="0"/>
                      </a:endParaRPr>
                    </a:p>
                  </a:txBody>
                  <a:tcPr marL="6828" marR="6828" marT="6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fontAlgn="ctr"/>
                      <a:endParaRPr lang="en-US" sz="1400" b="0" i="0" u="none" strike="noStrike" dirty="0">
                        <a:solidFill>
                          <a:schemeClr val="tx1"/>
                        </a:solidFill>
                        <a:effectLst/>
                        <a:latin typeface="Calibri" panose="020F0502020204030204" pitchFamily="34" charset="0"/>
                      </a:endParaRPr>
                    </a:p>
                  </a:txBody>
                  <a:tcPr marL="6828" marR="6828" marT="6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u="none" strike="noStrike" dirty="0">
                          <a:solidFill>
                            <a:schemeClr val="tx1"/>
                          </a:solidFill>
                          <a:effectLst/>
                        </a:rPr>
                        <a:t> Yes(Manual)</a:t>
                      </a:r>
                      <a:endParaRPr lang="en-US" sz="1400" b="0" i="0" u="none" strike="noStrike" dirty="0">
                        <a:solidFill>
                          <a:schemeClr val="tx1"/>
                        </a:solidFill>
                        <a:effectLst/>
                        <a:latin typeface="Calibri" panose="020F0502020204030204" pitchFamily="34" charset="0"/>
                      </a:endParaRPr>
                    </a:p>
                  </a:txBody>
                  <a:tcPr marL="6828" marR="6828" marT="6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74195909"/>
                  </a:ext>
                </a:extLst>
              </a:tr>
              <a:tr h="225519">
                <a:tc>
                  <a:txBody>
                    <a:bodyPr/>
                    <a:lstStyle/>
                    <a:p>
                      <a:pPr algn="l" fontAlgn="ctr"/>
                      <a:r>
                        <a:rPr lang="en-US" sz="1400" u="none" strike="noStrike">
                          <a:solidFill>
                            <a:schemeClr val="bg1"/>
                          </a:solidFill>
                          <a:effectLst/>
                        </a:rPr>
                        <a:t>Focus</a:t>
                      </a:r>
                      <a:endParaRPr lang="en-US" sz="1400" b="0" i="0" u="none" strike="noStrike">
                        <a:solidFill>
                          <a:schemeClr val="bg1"/>
                        </a:solidFill>
                        <a:effectLst/>
                        <a:latin typeface="Calibri" panose="020F0502020204030204" pitchFamily="34" charset="0"/>
                      </a:endParaRPr>
                    </a:p>
                  </a:txBody>
                  <a:tcPr marL="6828" marR="6828" marT="6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gradFill flip="none" rotWithShape="1">
                      <a:gsLst>
                        <a:gs pos="0">
                          <a:srgbClr val="575757">
                            <a:shade val="30000"/>
                            <a:satMod val="115000"/>
                          </a:srgbClr>
                        </a:gs>
                        <a:gs pos="50000">
                          <a:srgbClr val="575757">
                            <a:shade val="67500"/>
                            <a:satMod val="115000"/>
                          </a:srgbClr>
                        </a:gs>
                        <a:gs pos="100000">
                          <a:srgbClr val="575757">
                            <a:shade val="100000"/>
                            <a:satMod val="115000"/>
                          </a:srgbClr>
                        </a:gs>
                      </a:gsLst>
                      <a:lin ang="2700000" scaled="1"/>
                      <a:tileRect/>
                    </a:gradFill>
                  </a:tcPr>
                </a:tc>
                <a:tc gridSpan="2">
                  <a:txBody>
                    <a:bodyPr/>
                    <a:lstStyle/>
                    <a:p>
                      <a:pPr algn="ctr" fontAlgn="ctr"/>
                      <a:r>
                        <a:rPr lang="en-US" sz="1400" u="none" strike="noStrike" dirty="0">
                          <a:solidFill>
                            <a:schemeClr val="tx1"/>
                          </a:solidFill>
                          <a:effectLst/>
                        </a:rPr>
                        <a:t>No</a:t>
                      </a:r>
                      <a:endParaRPr lang="en-US" sz="1400" b="0" i="0" u="none" strike="noStrike" dirty="0">
                        <a:solidFill>
                          <a:schemeClr val="tx1"/>
                        </a:solidFill>
                        <a:effectLst/>
                        <a:latin typeface="Calibri" panose="020F0502020204030204" pitchFamily="34" charset="0"/>
                      </a:endParaRPr>
                    </a:p>
                  </a:txBody>
                  <a:tcPr marL="6828" marR="6828" marT="6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fontAlgn="ctr"/>
                      <a:endParaRPr lang="en-US" sz="1400" b="0" i="0" u="none" strike="noStrike" dirty="0">
                        <a:solidFill>
                          <a:schemeClr val="tx1"/>
                        </a:solidFill>
                        <a:effectLst/>
                        <a:latin typeface="Calibri" panose="020F0502020204030204" pitchFamily="34" charset="0"/>
                      </a:endParaRPr>
                    </a:p>
                  </a:txBody>
                  <a:tcPr marL="6828" marR="6828" marT="6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u="none" strike="noStrike" dirty="0">
                          <a:solidFill>
                            <a:schemeClr val="tx1"/>
                          </a:solidFill>
                          <a:effectLst/>
                        </a:rPr>
                        <a:t> Yes(Manual)</a:t>
                      </a:r>
                      <a:endParaRPr lang="en-US" sz="1400" b="0" i="0" u="none" strike="noStrike" dirty="0">
                        <a:solidFill>
                          <a:schemeClr val="tx1"/>
                        </a:solidFill>
                        <a:effectLst/>
                        <a:latin typeface="Calibri" panose="020F0502020204030204" pitchFamily="34" charset="0"/>
                      </a:endParaRPr>
                    </a:p>
                  </a:txBody>
                  <a:tcPr marL="6828" marR="6828" marT="6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96049271"/>
                  </a:ext>
                </a:extLst>
              </a:tr>
              <a:tr h="225519">
                <a:tc gridSpan="4">
                  <a:txBody>
                    <a:bodyPr/>
                    <a:lstStyle/>
                    <a:p>
                      <a:pPr algn="ctr" fontAlgn="ctr"/>
                      <a:r>
                        <a:rPr lang="en-US" sz="1400" b="1" u="none" strike="noStrike" kern="1200" dirty="0">
                          <a:solidFill>
                            <a:schemeClr val="bg1"/>
                          </a:solidFill>
                          <a:effectLst/>
                          <a:latin typeface="+mn-lt"/>
                          <a:ea typeface="+mn-ea"/>
                          <a:cs typeface="+mn-cs"/>
                        </a:rPr>
                        <a:t>                                      IR-LED</a:t>
                      </a:r>
                    </a:p>
                  </a:txBody>
                  <a:tcPr marL="6828" marR="6828" marT="6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gradFill flip="none" rotWithShape="1">
                      <a:gsLst>
                        <a:gs pos="0">
                          <a:srgbClr val="026F98">
                            <a:shade val="30000"/>
                            <a:satMod val="115000"/>
                          </a:srgbClr>
                        </a:gs>
                        <a:gs pos="50000">
                          <a:srgbClr val="026F98">
                            <a:shade val="67500"/>
                            <a:satMod val="115000"/>
                          </a:srgbClr>
                        </a:gs>
                        <a:gs pos="100000">
                          <a:srgbClr val="026F98">
                            <a:shade val="100000"/>
                            <a:satMod val="115000"/>
                          </a:srgbClr>
                        </a:gs>
                      </a:gsLst>
                      <a:path path="circle">
                        <a:fillToRect l="50000" t="50000" r="50000" b="50000"/>
                      </a:path>
                      <a:tileRect/>
                    </a:gra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98898452"/>
                  </a:ext>
                </a:extLst>
              </a:tr>
              <a:tr h="225519">
                <a:tc>
                  <a:txBody>
                    <a:bodyPr/>
                    <a:lstStyle/>
                    <a:p>
                      <a:pPr algn="l" fontAlgn="ctr"/>
                      <a:r>
                        <a:rPr lang="en-US" sz="1400" u="none" strike="noStrike" dirty="0">
                          <a:solidFill>
                            <a:schemeClr val="bg1"/>
                          </a:solidFill>
                          <a:effectLst/>
                        </a:rPr>
                        <a:t>IR LED type</a:t>
                      </a:r>
                      <a:endParaRPr lang="en-US" sz="1400" b="0" i="0" u="none" strike="noStrike" dirty="0">
                        <a:solidFill>
                          <a:schemeClr val="bg1"/>
                        </a:solidFill>
                        <a:effectLst/>
                        <a:latin typeface="Calibri" panose="020F0502020204030204" pitchFamily="34" charset="0"/>
                      </a:endParaRPr>
                    </a:p>
                  </a:txBody>
                  <a:tcPr marL="6828" marR="6828" marT="6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gradFill flip="none" rotWithShape="1">
                      <a:gsLst>
                        <a:gs pos="0">
                          <a:srgbClr val="575757">
                            <a:shade val="30000"/>
                            <a:satMod val="115000"/>
                          </a:srgbClr>
                        </a:gs>
                        <a:gs pos="50000">
                          <a:srgbClr val="575757">
                            <a:shade val="67500"/>
                            <a:satMod val="115000"/>
                          </a:srgbClr>
                        </a:gs>
                        <a:gs pos="100000">
                          <a:srgbClr val="575757">
                            <a:shade val="100000"/>
                            <a:satMod val="115000"/>
                          </a:srgbClr>
                        </a:gs>
                      </a:gsLst>
                      <a:lin ang="2700000" scaled="1"/>
                      <a:tileRect/>
                    </a:gradFill>
                  </a:tcPr>
                </a:tc>
                <a:tc gridSpan="3">
                  <a:txBody>
                    <a:bodyPr/>
                    <a:lstStyle/>
                    <a:p>
                      <a:pPr algn="ctr" fontAlgn="ctr"/>
                      <a:r>
                        <a:rPr lang="en-US" sz="1400" u="none" strike="noStrike" dirty="0">
                          <a:solidFill>
                            <a:schemeClr val="tx1"/>
                          </a:solidFill>
                          <a:effectLst/>
                        </a:rPr>
                        <a:t>30 - Through-hole LEDs</a:t>
                      </a:r>
                      <a:endParaRPr lang="en-US" sz="1400" b="0" i="0" u="none" strike="noStrike" dirty="0">
                        <a:solidFill>
                          <a:schemeClr val="tx1"/>
                        </a:solidFill>
                        <a:effectLst/>
                        <a:latin typeface="Calibri" panose="020F0502020204030204" pitchFamily="34" charset="0"/>
                      </a:endParaRPr>
                    </a:p>
                  </a:txBody>
                  <a:tcPr marL="6828" marR="6828" marT="6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fontAlgn="ctr"/>
                      <a:endParaRPr lang="en-US" sz="1400" b="0" i="0" u="none" strike="noStrike" dirty="0">
                        <a:solidFill>
                          <a:schemeClr val="tx1"/>
                        </a:solidFill>
                        <a:effectLst/>
                        <a:latin typeface="Calibri" panose="020F0502020204030204" pitchFamily="34" charset="0"/>
                      </a:endParaRPr>
                    </a:p>
                  </a:txBody>
                  <a:tcPr marL="6828" marR="6828" marT="6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fontAlgn="ctr"/>
                      <a:endParaRPr lang="en-US" sz="1400" b="0" i="0" u="none" strike="noStrike" dirty="0">
                        <a:solidFill>
                          <a:schemeClr val="tx1"/>
                        </a:solidFill>
                        <a:effectLst/>
                        <a:latin typeface="Calibri" panose="020F0502020204030204" pitchFamily="34" charset="0"/>
                      </a:endParaRPr>
                    </a:p>
                  </a:txBody>
                  <a:tcPr marL="6828" marR="6828" marT="6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25139801"/>
                  </a:ext>
                </a:extLst>
              </a:tr>
              <a:tr h="225519">
                <a:tc>
                  <a:txBody>
                    <a:bodyPr/>
                    <a:lstStyle/>
                    <a:p>
                      <a:pPr algn="l" fontAlgn="ctr"/>
                      <a:r>
                        <a:rPr lang="en-US" sz="1400" u="none" strike="noStrike" dirty="0">
                          <a:solidFill>
                            <a:schemeClr val="bg1"/>
                          </a:solidFill>
                          <a:effectLst/>
                        </a:rPr>
                        <a:t>IR range</a:t>
                      </a:r>
                      <a:endParaRPr lang="en-US" sz="1400" b="0" i="0" u="none" strike="noStrike" dirty="0">
                        <a:solidFill>
                          <a:schemeClr val="bg1"/>
                        </a:solidFill>
                        <a:effectLst/>
                        <a:latin typeface="Calibri" panose="020F0502020204030204" pitchFamily="34" charset="0"/>
                      </a:endParaRPr>
                    </a:p>
                  </a:txBody>
                  <a:tcPr marL="6828" marR="6828" marT="6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gradFill flip="none" rotWithShape="1">
                      <a:gsLst>
                        <a:gs pos="0">
                          <a:srgbClr val="575757">
                            <a:shade val="30000"/>
                            <a:satMod val="115000"/>
                          </a:srgbClr>
                        </a:gs>
                        <a:gs pos="50000">
                          <a:srgbClr val="575757">
                            <a:shade val="67500"/>
                            <a:satMod val="115000"/>
                          </a:srgbClr>
                        </a:gs>
                        <a:gs pos="100000">
                          <a:srgbClr val="575757">
                            <a:shade val="100000"/>
                            <a:satMod val="115000"/>
                          </a:srgbClr>
                        </a:gs>
                      </a:gsLst>
                      <a:lin ang="2700000" scaled="1"/>
                      <a:tileRect/>
                    </a:gradFill>
                  </a:tcPr>
                </a:tc>
                <a:tc gridSpan="3">
                  <a:txBody>
                    <a:bodyPr/>
                    <a:lstStyle/>
                    <a:p>
                      <a:pPr algn="ctr" fontAlgn="ctr"/>
                      <a:r>
                        <a:rPr lang="en-US" sz="1400" u="none" strike="noStrike" dirty="0">
                          <a:solidFill>
                            <a:schemeClr val="tx1"/>
                          </a:solidFill>
                          <a:effectLst/>
                        </a:rPr>
                        <a:t>20m</a:t>
                      </a:r>
                      <a:endParaRPr lang="en-US" sz="1400" b="0" i="0" u="none" strike="noStrike" dirty="0">
                        <a:solidFill>
                          <a:schemeClr val="tx1"/>
                        </a:solidFill>
                        <a:effectLst/>
                        <a:latin typeface="Calibri" panose="020F0502020204030204" pitchFamily="34" charset="0"/>
                      </a:endParaRPr>
                    </a:p>
                  </a:txBody>
                  <a:tcPr marL="6828" marR="6828" marT="6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fontAlgn="ctr"/>
                      <a:endParaRPr lang="en-US" sz="1400" b="0" i="0" u="none" strike="noStrike" dirty="0">
                        <a:solidFill>
                          <a:schemeClr val="tx1"/>
                        </a:solidFill>
                        <a:effectLst/>
                        <a:latin typeface="Calibri" panose="020F0502020204030204" pitchFamily="34" charset="0"/>
                      </a:endParaRPr>
                    </a:p>
                  </a:txBody>
                  <a:tcPr marL="6828" marR="6828" marT="6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fontAlgn="ctr"/>
                      <a:endParaRPr lang="en-US" sz="1400" b="0" i="0" u="none" strike="noStrike" dirty="0">
                        <a:solidFill>
                          <a:schemeClr val="tx1"/>
                        </a:solidFill>
                        <a:effectLst/>
                        <a:latin typeface="Calibri" panose="020F0502020204030204" pitchFamily="34" charset="0"/>
                      </a:endParaRPr>
                    </a:p>
                  </a:txBody>
                  <a:tcPr marL="6828" marR="6828" marT="6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96037911"/>
                  </a:ext>
                </a:extLst>
              </a:tr>
            </a:tbl>
          </a:graphicData>
        </a:graphic>
      </p:graphicFrame>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7255" y="789709"/>
            <a:ext cx="1143000" cy="448310"/>
          </a:xfrm>
          <a:prstGeom prst="rect">
            <a:avLst/>
          </a:prstGeom>
        </p:spPr>
      </p:pic>
      <p:sp>
        <p:nvSpPr>
          <p:cNvPr id="5" name="Shape 162"/>
          <p:cNvSpPr txBox="1">
            <a:spLocks/>
          </p:cNvSpPr>
          <p:nvPr/>
        </p:nvSpPr>
        <p:spPr>
          <a:xfrm>
            <a:off x="152400" y="0"/>
            <a:ext cx="6624320" cy="762000"/>
          </a:xfrm>
          <a:prstGeom prst="rect">
            <a:avLst/>
          </a:prstGeom>
          <a:noFill/>
          <a:ln>
            <a:noFill/>
          </a:ln>
        </p:spPr>
        <p:txBody>
          <a:bodyPr vert="horz" lIns="91425" tIns="45700" rIns="91425" bIns="45700" rtlCol="0"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ts val="0"/>
              </a:spcBef>
              <a:buClr>
                <a:schemeClr val="dk1"/>
              </a:buClr>
              <a:buSzPct val="25000"/>
              <a:buFont typeface="Calibri"/>
              <a:buNone/>
            </a:pPr>
            <a:r>
              <a:rPr lang="en-US" sz="2800" b="1" dirty="0">
                <a:solidFill>
                  <a:schemeClr val="dk1"/>
                </a:solidFill>
                <a:latin typeface="Calibri"/>
                <a:ea typeface="Calibri"/>
                <a:cs typeface="Calibri"/>
                <a:sym typeface="Calibri"/>
              </a:rPr>
              <a:t>2MP DOME CAMERA</a:t>
            </a:r>
          </a:p>
        </p:txBody>
      </p:sp>
    </p:spTree>
    <p:extLst>
      <p:ext uri="{BB962C8B-B14F-4D97-AF65-F5344CB8AC3E}">
        <p14:creationId xmlns:p14="http://schemas.microsoft.com/office/powerpoint/2010/main" val="972654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Shape 239"/>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endParaRPr sz="4400" b="0" i="0" u="none" strike="noStrike" cap="none" dirty="0">
              <a:solidFill>
                <a:schemeClr val="dk1"/>
              </a:solidFill>
              <a:latin typeface="Calibri"/>
              <a:ea typeface="Calibri"/>
              <a:cs typeface="Calibri"/>
              <a:sym typeface="Calibri"/>
            </a:endParaRPr>
          </a:p>
        </p:txBody>
      </p:sp>
      <p:pic>
        <p:nvPicPr>
          <p:cNvPr id="240" name="Shape 240"/>
          <p:cNvPicPr preferRelativeResize="0">
            <a:picLocks noGrp="1"/>
          </p:cNvPicPr>
          <p:nvPr>
            <p:ph type="body" idx="1"/>
          </p:nvPr>
        </p:nvPicPr>
        <p:blipFill rotWithShape="1">
          <a:blip r:embed="rId3">
            <a:alphaModFix/>
          </a:blip>
          <a:srcRect/>
          <a:stretch/>
        </p:blipFill>
        <p:spPr>
          <a:xfrm>
            <a:off x="0" y="0"/>
            <a:ext cx="9184820" cy="6858000"/>
          </a:xfrm>
          <a:prstGeom prst="rect">
            <a:avLst/>
          </a:prstGeom>
          <a:noFill/>
          <a:ln>
            <a:noFill/>
          </a:ln>
        </p:spPr>
      </p:pic>
      <p:pic>
        <p:nvPicPr>
          <p:cNvPr id="241" name="Shape 241"/>
          <p:cNvPicPr preferRelativeResize="0"/>
          <p:nvPr/>
        </p:nvPicPr>
        <p:blipFill rotWithShape="1">
          <a:blip r:embed="rId4">
            <a:alphaModFix/>
          </a:blip>
          <a:srcRect/>
          <a:stretch/>
        </p:blipFill>
        <p:spPr>
          <a:xfrm>
            <a:off x="-65659" y="-45720"/>
            <a:ext cx="9246053" cy="6903719"/>
          </a:xfrm>
          <a:prstGeom prst="rect">
            <a:avLst/>
          </a:prstGeom>
          <a:noFill/>
          <a:ln>
            <a:noFill/>
          </a:ln>
        </p:spPr>
      </p:pic>
      <p:sp>
        <p:nvSpPr>
          <p:cNvPr id="243" name="Shape 243"/>
          <p:cNvSpPr txBox="1"/>
          <p:nvPr/>
        </p:nvSpPr>
        <p:spPr>
          <a:xfrm>
            <a:off x="4010891" y="2265230"/>
            <a:ext cx="3200400" cy="965197"/>
          </a:xfrm>
          <a:prstGeom prst="rect">
            <a:avLst/>
          </a:prstGeom>
          <a:noFill/>
          <a:ln>
            <a:noFill/>
          </a:ln>
        </p:spPr>
        <p:txBody>
          <a:bodyPr lIns="91425" tIns="45700" rIns="91425" bIns="45700" anchor="t" anchorCtr="0">
            <a:noAutofit/>
          </a:bodyPr>
          <a:lstStyle/>
          <a:p>
            <a:pPr marL="114300" marR="0" lvl="0" indent="-114300" algn="l" rtl="0">
              <a:spcBef>
                <a:spcPts val="0"/>
              </a:spcBef>
              <a:buClr>
                <a:schemeClr val="lt1"/>
              </a:buClr>
              <a:buSzPct val="100000"/>
              <a:buFont typeface="Arial"/>
              <a:buChar char="•"/>
            </a:pPr>
            <a:r>
              <a:rPr lang="en-US" sz="1400" b="0" i="0" u="none" strike="noStrike" cap="none" dirty="0">
                <a:solidFill>
                  <a:schemeClr val="lt1"/>
                </a:solidFill>
                <a:ea typeface="Arial Narrow"/>
                <a:cs typeface="Arial Narrow"/>
                <a:sym typeface="Arial Narrow"/>
              </a:rPr>
              <a:t>Very Expensive Products</a:t>
            </a:r>
          </a:p>
          <a:p>
            <a:pPr marL="114300" marR="0" lvl="0" indent="-114300" algn="l" rtl="0">
              <a:spcBef>
                <a:spcPts val="100"/>
              </a:spcBef>
              <a:buClr>
                <a:schemeClr val="lt1"/>
              </a:buClr>
              <a:buSzPct val="100000"/>
              <a:buFont typeface="Arial"/>
              <a:buChar char="•"/>
            </a:pPr>
            <a:r>
              <a:rPr lang="en-US" sz="1400" b="0" i="0" u="none" strike="noStrike" cap="none" dirty="0">
                <a:solidFill>
                  <a:schemeClr val="lt1"/>
                </a:solidFill>
                <a:ea typeface="Arial Narrow"/>
                <a:cs typeface="Arial Narrow"/>
                <a:sym typeface="Arial Narrow"/>
              </a:rPr>
              <a:t>Smaller Market and Difficult to Sell</a:t>
            </a:r>
          </a:p>
          <a:p>
            <a:pPr marL="114300" marR="0" lvl="0" indent="-114300" algn="l" rtl="0">
              <a:spcBef>
                <a:spcPts val="100"/>
              </a:spcBef>
              <a:buClr>
                <a:schemeClr val="lt1"/>
              </a:buClr>
              <a:buSzPct val="100000"/>
              <a:buFont typeface="Arial"/>
              <a:buChar char="•"/>
            </a:pPr>
            <a:r>
              <a:rPr lang="en-US" sz="1400" b="0" i="0" u="none" strike="noStrike" cap="none" dirty="0">
                <a:solidFill>
                  <a:schemeClr val="lt1"/>
                </a:solidFill>
                <a:ea typeface="Arial Narrow"/>
                <a:cs typeface="Arial Narrow"/>
                <a:sym typeface="Arial Narrow"/>
              </a:rPr>
              <a:t>Slow Sales Cycle</a:t>
            </a:r>
          </a:p>
          <a:p>
            <a:pPr marL="114300" marR="0" lvl="0" indent="-114300" algn="l" rtl="0">
              <a:spcBef>
                <a:spcPts val="100"/>
              </a:spcBef>
              <a:buClr>
                <a:schemeClr val="lt1"/>
              </a:buClr>
              <a:buSzPct val="100000"/>
              <a:buFont typeface="Arial"/>
              <a:buChar char="•"/>
            </a:pPr>
            <a:r>
              <a:rPr lang="en-US" sz="1400" b="0" i="0" u="none" strike="noStrike" cap="none" dirty="0">
                <a:solidFill>
                  <a:schemeClr val="lt1"/>
                </a:solidFill>
                <a:ea typeface="Arial Narrow"/>
                <a:cs typeface="Arial Narrow"/>
                <a:sym typeface="Arial Narrow"/>
              </a:rPr>
              <a:t>Brand over Product Performance</a:t>
            </a:r>
          </a:p>
        </p:txBody>
      </p:sp>
      <p:sp>
        <p:nvSpPr>
          <p:cNvPr id="244" name="Shape 244"/>
          <p:cNvSpPr txBox="1"/>
          <p:nvPr/>
        </p:nvSpPr>
        <p:spPr>
          <a:xfrm>
            <a:off x="2667000" y="3429000"/>
            <a:ext cx="2895600" cy="1143000"/>
          </a:xfrm>
          <a:prstGeom prst="rect">
            <a:avLst/>
          </a:prstGeom>
          <a:noFill/>
          <a:ln>
            <a:noFill/>
          </a:ln>
        </p:spPr>
        <p:txBody>
          <a:bodyPr lIns="91425" tIns="45700" rIns="91425" bIns="45700" anchor="t" anchorCtr="0">
            <a:noAutofit/>
          </a:bodyPr>
          <a:lstStyle/>
          <a:p>
            <a:pPr marL="114300" indent="-114300">
              <a:spcBef>
                <a:spcPts val="100"/>
              </a:spcBef>
              <a:buClr>
                <a:schemeClr val="lt1"/>
              </a:buClr>
              <a:buSzPct val="100000"/>
              <a:buFont typeface="Arial"/>
              <a:buChar char="•"/>
            </a:pPr>
            <a:r>
              <a:rPr lang="en-US" sz="1400" dirty="0">
                <a:solidFill>
                  <a:schemeClr val="lt1"/>
                </a:solidFill>
                <a:sym typeface="Arial Narrow"/>
              </a:rPr>
              <a:t>High Profits and Less Competition</a:t>
            </a:r>
          </a:p>
          <a:p>
            <a:pPr marL="114300" indent="-114300">
              <a:spcBef>
                <a:spcPts val="100"/>
              </a:spcBef>
              <a:buClr>
                <a:schemeClr val="lt1"/>
              </a:buClr>
              <a:buSzPct val="100000"/>
              <a:buFont typeface="Arial"/>
              <a:buChar char="•"/>
            </a:pPr>
            <a:r>
              <a:rPr lang="en-US" sz="1400" dirty="0">
                <a:solidFill>
                  <a:schemeClr val="lt1"/>
                </a:solidFill>
                <a:sym typeface="Arial Narrow"/>
              </a:rPr>
              <a:t>Gain Customer Loyalty </a:t>
            </a:r>
          </a:p>
          <a:p>
            <a:pPr marL="114300" indent="-114300">
              <a:spcBef>
                <a:spcPts val="100"/>
              </a:spcBef>
              <a:buClr>
                <a:schemeClr val="lt1"/>
              </a:buClr>
              <a:buSzPct val="100000"/>
              <a:buFont typeface="Arial"/>
              <a:buChar char="•"/>
            </a:pPr>
            <a:r>
              <a:rPr lang="en-US" sz="1400" dirty="0">
                <a:solidFill>
                  <a:schemeClr val="lt1"/>
                </a:solidFill>
                <a:sym typeface="Arial Narrow"/>
              </a:rPr>
              <a:t>Value for Money</a:t>
            </a:r>
          </a:p>
          <a:p>
            <a:pPr marL="114300" indent="-114300">
              <a:spcBef>
                <a:spcPts val="100"/>
              </a:spcBef>
              <a:buClr>
                <a:schemeClr val="lt1"/>
              </a:buClr>
              <a:buSzPct val="100000"/>
              <a:buFont typeface="Arial"/>
              <a:buChar char="•"/>
            </a:pPr>
            <a:r>
              <a:rPr lang="en-US" sz="1400" dirty="0">
                <a:solidFill>
                  <a:schemeClr val="lt1"/>
                </a:solidFill>
                <a:sym typeface="Arial Narrow"/>
              </a:rPr>
              <a:t>Quick Support</a:t>
            </a:r>
          </a:p>
          <a:p>
            <a:pPr marL="114300" indent="-114300">
              <a:spcBef>
                <a:spcPts val="100"/>
              </a:spcBef>
              <a:buClr>
                <a:schemeClr val="lt1"/>
              </a:buClr>
              <a:buSzPct val="100000"/>
              <a:buFont typeface="Arial"/>
              <a:buChar char="•"/>
            </a:pPr>
            <a:r>
              <a:rPr lang="en-US" sz="1400" dirty="0">
                <a:solidFill>
                  <a:schemeClr val="lt1"/>
                </a:solidFill>
                <a:sym typeface="Arial Narrow"/>
              </a:rPr>
              <a:t>Faster Sales Cycle</a:t>
            </a:r>
          </a:p>
        </p:txBody>
      </p:sp>
      <p:sp>
        <p:nvSpPr>
          <p:cNvPr id="245" name="Shape 245"/>
          <p:cNvSpPr txBox="1"/>
          <p:nvPr/>
        </p:nvSpPr>
        <p:spPr>
          <a:xfrm>
            <a:off x="3962400" y="4800600"/>
            <a:ext cx="3200400" cy="914400"/>
          </a:xfrm>
          <a:prstGeom prst="rect">
            <a:avLst/>
          </a:prstGeom>
          <a:noFill/>
          <a:ln>
            <a:noFill/>
          </a:ln>
        </p:spPr>
        <p:txBody>
          <a:bodyPr lIns="91425" tIns="45700" rIns="91425" bIns="45700" anchor="t" anchorCtr="0">
            <a:noAutofit/>
          </a:bodyPr>
          <a:lstStyle/>
          <a:p>
            <a:pPr marL="114300" marR="0" lvl="0" indent="-114300">
              <a:spcBef>
                <a:spcPts val="100"/>
              </a:spcBef>
              <a:buClr>
                <a:schemeClr val="lt1"/>
              </a:buClr>
              <a:buSzPct val="100000"/>
              <a:buFont typeface="Arial"/>
              <a:buChar char="•"/>
            </a:pPr>
            <a:r>
              <a:rPr lang="en-US" sz="1400" dirty="0">
                <a:solidFill>
                  <a:schemeClr val="lt1"/>
                </a:solidFill>
                <a:sym typeface="Arial Narrow"/>
              </a:rPr>
              <a:t>Low Profits and Very High Competition</a:t>
            </a:r>
          </a:p>
          <a:p>
            <a:pPr marL="114300" marR="0" lvl="0" indent="-114300">
              <a:spcBef>
                <a:spcPts val="100"/>
              </a:spcBef>
              <a:buClr>
                <a:schemeClr val="lt1"/>
              </a:buClr>
              <a:buSzPct val="100000"/>
              <a:buFont typeface="Arial"/>
              <a:buChar char="•"/>
            </a:pPr>
            <a:r>
              <a:rPr lang="en-US" sz="1400" dirty="0">
                <a:solidFill>
                  <a:schemeClr val="lt1"/>
                </a:solidFill>
                <a:sym typeface="Arial Narrow"/>
              </a:rPr>
              <a:t>Loss of Your Credibility </a:t>
            </a:r>
          </a:p>
          <a:p>
            <a:pPr marL="114300" marR="0" lvl="0" indent="-114300">
              <a:spcBef>
                <a:spcPts val="100"/>
              </a:spcBef>
              <a:buClr>
                <a:schemeClr val="lt1"/>
              </a:buClr>
              <a:buSzPct val="100000"/>
              <a:buFont typeface="Arial"/>
              <a:buChar char="•"/>
            </a:pPr>
            <a:r>
              <a:rPr lang="en-US" sz="1400" dirty="0">
                <a:solidFill>
                  <a:schemeClr val="lt1"/>
                </a:solidFill>
                <a:sym typeface="Arial Narrow"/>
              </a:rPr>
              <a:t>Lose Customer in the Long Run</a:t>
            </a:r>
          </a:p>
          <a:p>
            <a:pPr marL="114300" marR="0" lvl="0" indent="-114300">
              <a:spcBef>
                <a:spcPts val="100"/>
              </a:spcBef>
              <a:buClr>
                <a:schemeClr val="lt1"/>
              </a:buClr>
              <a:buSzPct val="100000"/>
              <a:buFont typeface="Arial"/>
              <a:buChar char="•"/>
            </a:pPr>
            <a:r>
              <a:rPr lang="en-US" sz="1400" dirty="0">
                <a:solidFill>
                  <a:schemeClr val="lt1"/>
                </a:solidFill>
                <a:sym typeface="Arial Narrow"/>
              </a:rPr>
              <a:t>Inferior Quality and Lack of Support</a:t>
            </a:r>
          </a:p>
        </p:txBody>
      </p:sp>
      <p:sp>
        <p:nvSpPr>
          <p:cNvPr id="246" name="Shape 246"/>
          <p:cNvSpPr txBox="1"/>
          <p:nvPr/>
        </p:nvSpPr>
        <p:spPr>
          <a:xfrm>
            <a:off x="1752600" y="2514600"/>
            <a:ext cx="2286000" cy="381000"/>
          </a:xfrm>
          <a:prstGeom prst="rect">
            <a:avLst/>
          </a:prstGeom>
          <a:noFill/>
          <a:ln>
            <a:noFill/>
          </a:ln>
        </p:spPr>
        <p:txBody>
          <a:bodyPr lIns="91425" tIns="45700" rIns="91425" bIns="45700" anchor="t" anchorCtr="0">
            <a:noAutofit/>
          </a:bodyPr>
          <a:lstStyle/>
          <a:p>
            <a:pPr>
              <a:spcBef>
                <a:spcPts val="100"/>
              </a:spcBef>
              <a:buClr>
                <a:schemeClr val="lt1"/>
              </a:buClr>
              <a:buSzPct val="100000"/>
            </a:pPr>
            <a:r>
              <a:rPr lang="en-US" b="1" dirty="0">
                <a:solidFill>
                  <a:schemeClr val="lt1"/>
                </a:solidFill>
                <a:sym typeface="Arial Narrow"/>
              </a:rPr>
              <a:t>Overpriced Brands</a:t>
            </a:r>
          </a:p>
        </p:txBody>
      </p:sp>
      <p:sp>
        <p:nvSpPr>
          <p:cNvPr id="247" name="Shape 247"/>
          <p:cNvSpPr txBox="1"/>
          <p:nvPr/>
        </p:nvSpPr>
        <p:spPr>
          <a:xfrm>
            <a:off x="5486400" y="3886200"/>
            <a:ext cx="1904999" cy="279395"/>
          </a:xfrm>
          <a:prstGeom prst="rect">
            <a:avLst/>
          </a:prstGeom>
          <a:noFill/>
          <a:ln>
            <a:noFill/>
          </a:ln>
        </p:spPr>
        <p:txBody>
          <a:bodyPr lIns="91425" tIns="45700" rIns="91425" bIns="45700" anchor="t" anchorCtr="0">
            <a:noAutofit/>
          </a:bodyPr>
          <a:lstStyle/>
          <a:p>
            <a:pPr marL="0" marR="0" lvl="0" indent="0" algn="l" rtl="0">
              <a:spcBef>
                <a:spcPts val="0"/>
              </a:spcBef>
              <a:buClr>
                <a:schemeClr val="lt1"/>
              </a:buClr>
              <a:buSzPct val="25000"/>
              <a:buFont typeface="Arial"/>
              <a:buNone/>
            </a:pPr>
            <a:r>
              <a:rPr lang="en-US" b="1" dirty="0">
                <a:solidFill>
                  <a:schemeClr val="lt1"/>
                </a:solidFill>
                <a:sym typeface="Arial Narrow"/>
              </a:rPr>
              <a:t>Matrix SATATYA</a:t>
            </a:r>
          </a:p>
        </p:txBody>
      </p:sp>
      <p:sp>
        <p:nvSpPr>
          <p:cNvPr id="248" name="Shape 248"/>
          <p:cNvSpPr txBox="1"/>
          <p:nvPr/>
        </p:nvSpPr>
        <p:spPr>
          <a:xfrm>
            <a:off x="1905000" y="5118101"/>
            <a:ext cx="1904999" cy="279395"/>
          </a:xfrm>
          <a:prstGeom prst="rect">
            <a:avLst/>
          </a:prstGeom>
          <a:noFill/>
          <a:ln>
            <a:noFill/>
          </a:ln>
        </p:spPr>
        <p:txBody>
          <a:bodyPr lIns="91425" tIns="45700" rIns="91425" bIns="45700" anchor="t" anchorCtr="0">
            <a:noAutofit/>
          </a:bodyPr>
          <a:lstStyle/>
          <a:p>
            <a:pPr>
              <a:spcBef>
                <a:spcPts val="100"/>
              </a:spcBef>
              <a:buClr>
                <a:schemeClr val="lt1"/>
              </a:buClr>
              <a:buSzPct val="100000"/>
            </a:pPr>
            <a:r>
              <a:rPr lang="en-US" b="1" dirty="0">
                <a:solidFill>
                  <a:schemeClr val="lt1"/>
                </a:solidFill>
                <a:sym typeface="Arial Narrow"/>
              </a:rPr>
              <a:t>Cheap Products</a:t>
            </a:r>
          </a:p>
        </p:txBody>
      </p:sp>
      <p:sp>
        <p:nvSpPr>
          <p:cNvPr id="12" name="Shape 162"/>
          <p:cNvSpPr txBox="1">
            <a:spLocks/>
          </p:cNvSpPr>
          <p:nvPr/>
        </p:nvSpPr>
        <p:spPr>
          <a:xfrm>
            <a:off x="457200" y="609600"/>
            <a:ext cx="5715000" cy="762000"/>
          </a:xfrm>
          <a:prstGeom prst="rect">
            <a:avLst/>
          </a:prstGeom>
          <a:noFill/>
          <a:ln>
            <a:noFill/>
          </a:ln>
        </p:spPr>
        <p:txBody>
          <a:bodyPr vert="horz" lIns="91425" tIns="45700" rIns="91425" bIns="45700" rtlCol="0"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ts val="0"/>
              </a:spcBef>
              <a:buClr>
                <a:schemeClr val="dk1"/>
              </a:buClr>
              <a:buSzPct val="25000"/>
              <a:buFont typeface="Calibri"/>
              <a:buNone/>
            </a:pPr>
            <a:r>
              <a:rPr lang="en-US" sz="2800" b="1" dirty="0">
                <a:solidFill>
                  <a:schemeClr val="dk1"/>
                </a:solidFill>
                <a:latin typeface="Calibri"/>
                <a:ea typeface="Calibri"/>
                <a:cs typeface="Calibri"/>
                <a:sym typeface="Calibri"/>
              </a:rPr>
              <a:t>THE VIDEO SURVEILLANCE MARKET</a:t>
            </a:r>
          </a:p>
        </p:txBody>
      </p:sp>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39000" y="291707"/>
            <a:ext cx="1620982" cy="635785"/>
          </a:xfrm>
          <a:prstGeom prst="rect">
            <a:avLst/>
          </a:prstGeom>
        </p:spPr>
      </p:pic>
    </p:spTree>
    <p:extLst>
      <p:ext uri="{BB962C8B-B14F-4D97-AF65-F5344CB8AC3E}">
        <p14:creationId xmlns:p14="http://schemas.microsoft.com/office/powerpoint/2010/main" val="31928580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304800" y="1295400"/>
          <a:ext cx="8534402" cy="5389432"/>
        </p:xfrm>
        <a:graphic>
          <a:graphicData uri="http://schemas.openxmlformats.org/drawingml/2006/table">
            <a:tbl>
              <a:tblPr>
                <a:tableStyleId>{5C22544A-7EE6-4342-B048-85BDC9FD1C3A}</a:tableStyleId>
              </a:tblPr>
              <a:tblGrid>
                <a:gridCol w="1634699">
                  <a:extLst>
                    <a:ext uri="{9D8B030D-6E8A-4147-A177-3AD203B41FA5}">
                      <a16:colId xmlns:a16="http://schemas.microsoft.com/office/drawing/2014/main" val="1502694788"/>
                    </a:ext>
                  </a:extLst>
                </a:gridCol>
                <a:gridCol w="2285747">
                  <a:extLst>
                    <a:ext uri="{9D8B030D-6E8A-4147-A177-3AD203B41FA5}">
                      <a16:colId xmlns:a16="http://schemas.microsoft.com/office/drawing/2014/main" val="2494870631"/>
                    </a:ext>
                  </a:extLst>
                </a:gridCol>
                <a:gridCol w="2311696">
                  <a:extLst>
                    <a:ext uri="{9D8B030D-6E8A-4147-A177-3AD203B41FA5}">
                      <a16:colId xmlns:a16="http://schemas.microsoft.com/office/drawing/2014/main" val="247685299"/>
                    </a:ext>
                  </a:extLst>
                </a:gridCol>
                <a:gridCol w="2302260">
                  <a:extLst>
                    <a:ext uri="{9D8B030D-6E8A-4147-A177-3AD203B41FA5}">
                      <a16:colId xmlns:a16="http://schemas.microsoft.com/office/drawing/2014/main" val="95188996"/>
                    </a:ext>
                  </a:extLst>
                </a:gridCol>
              </a:tblGrid>
              <a:tr h="304800">
                <a:tc rowSpan="2">
                  <a:txBody>
                    <a:bodyPr/>
                    <a:lstStyle/>
                    <a:p>
                      <a:pPr algn="l" fontAlgn="ctr"/>
                      <a:endParaRPr lang="en-US" sz="1400" b="1" i="0" u="none" strike="noStrike" dirty="0">
                        <a:solidFill>
                          <a:schemeClr val="bg1"/>
                        </a:solidFill>
                        <a:effectLst/>
                        <a:latin typeface="Calibri" panose="020F0502020204030204" pitchFamily="34" charset="0"/>
                      </a:endParaRPr>
                    </a:p>
                  </a:txBody>
                  <a:tcPr marL="6828" marR="6828" marT="6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ctr" fontAlgn="t"/>
                      <a:r>
                        <a:rPr lang="en-US" sz="1400" b="1" u="none" strike="noStrike" dirty="0">
                          <a:solidFill>
                            <a:schemeClr val="bg1"/>
                          </a:solidFill>
                          <a:effectLst/>
                        </a:rPr>
                        <a:t>SATATYA CIBR20FL36CW-S </a:t>
                      </a:r>
                      <a:endParaRPr lang="en-US" sz="1400" b="1" i="0" u="none" strike="noStrike" dirty="0">
                        <a:solidFill>
                          <a:schemeClr val="bg1"/>
                        </a:solidFill>
                        <a:effectLst/>
                        <a:latin typeface="Calibri" panose="020F0502020204030204" pitchFamily="34" charset="0"/>
                      </a:endParaRPr>
                    </a:p>
                  </a:txBody>
                  <a:tcPr marL="6828" marR="6828" marT="6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026F98">
                            <a:shade val="30000"/>
                            <a:satMod val="115000"/>
                          </a:srgbClr>
                        </a:gs>
                        <a:gs pos="50000">
                          <a:srgbClr val="026F98">
                            <a:shade val="67500"/>
                            <a:satMod val="115000"/>
                          </a:srgbClr>
                        </a:gs>
                        <a:gs pos="100000">
                          <a:srgbClr val="026F98">
                            <a:shade val="100000"/>
                            <a:satMod val="115000"/>
                          </a:srgbClr>
                        </a:gs>
                      </a:gsLst>
                      <a:path path="circle">
                        <a:fillToRect l="50000" t="50000" r="50000" b="50000"/>
                      </a:path>
                      <a:tileRect/>
                    </a:gradFill>
                  </a:tcPr>
                </a:tc>
                <a:tc>
                  <a:txBody>
                    <a:bodyPr/>
                    <a:lstStyle/>
                    <a:p>
                      <a:pPr algn="ctr" fontAlgn="ctr"/>
                      <a:r>
                        <a:rPr lang="en-US" sz="1400" b="1" u="none" strike="noStrike" dirty="0">
                          <a:solidFill>
                            <a:schemeClr val="bg1"/>
                          </a:solidFill>
                          <a:effectLst/>
                        </a:rPr>
                        <a:t>SATATYA CIBR20FL60CW-S </a:t>
                      </a:r>
                      <a:endParaRPr lang="en-US" sz="1400" b="1" i="0" u="none" strike="noStrike" dirty="0">
                        <a:solidFill>
                          <a:schemeClr val="bg1"/>
                        </a:solidFill>
                        <a:effectLst/>
                        <a:latin typeface="Calibri" panose="020F0502020204030204" pitchFamily="34" charset="0"/>
                      </a:endParaRPr>
                    </a:p>
                  </a:txBody>
                  <a:tcPr marL="6828" marR="6828" marT="6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026F98">
                            <a:shade val="30000"/>
                            <a:satMod val="115000"/>
                          </a:srgbClr>
                        </a:gs>
                        <a:gs pos="50000">
                          <a:srgbClr val="026F98">
                            <a:shade val="67500"/>
                            <a:satMod val="115000"/>
                          </a:srgbClr>
                        </a:gs>
                        <a:gs pos="100000">
                          <a:srgbClr val="026F98">
                            <a:shade val="100000"/>
                            <a:satMod val="115000"/>
                          </a:srgbClr>
                        </a:gs>
                      </a:gsLst>
                      <a:path path="circle">
                        <a:fillToRect l="50000" t="50000" r="50000" b="50000"/>
                      </a:path>
                      <a:tileRect/>
                    </a:gradFill>
                  </a:tcPr>
                </a:tc>
                <a:tc>
                  <a:txBody>
                    <a:bodyPr/>
                    <a:lstStyle/>
                    <a:p>
                      <a:pPr algn="ctr" fontAlgn="ctr"/>
                      <a:r>
                        <a:rPr lang="en-US" sz="1400" b="1" u="none" strike="noStrike" dirty="0">
                          <a:solidFill>
                            <a:schemeClr val="bg1"/>
                          </a:solidFill>
                          <a:effectLst/>
                        </a:rPr>
                        <a:t>SATATYA CIBR20VL12CW-S</a:t>
                      </a:r>
                      <a:endParaRPr lang="en-US" sz="1400" b="1" i="0" u="none" strike="noStrike" dirty="0">
                        <a:solidFill>
                          <a:schemeClr val="bg1"/>
                        </a:solidFill>
                        <a:effectLst/>
                        <a:latin typeface="Calibri" panose="020F0502020204030204" pitchFamily="34" charset="0"/>
                      </a:endParaRPr>
                    </a:p>
                  </a:txBody>
                  <a:tcPr marL="6828" marR="6828" marT="6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026F98">
                            <a:shade val="30000"/>
                            <a:satMod val="115000"/>
                          </a:srgbClr>
                        </a:gs>
                        <a:gs pos="50000">
                          <a:srgbClr val="026F98">
                            <a:shade val="67500"/>
                            <a:satMod val="115000"/>
                          </a:srgbClr>
                        </a:gs>
                        <a:gs pos="100000">
                          <a:srgbClr val="026F98">
                            <a:shade val="100000"/>
                            <a:satMod val="115000"/>
                          </a:srgbClr>
                        </a:gs>
                      </a:gsLst>
                      <a:path path="circle">
                        <a:fillToRect l="50000" t="50000" r="50000" b="50000"/>
                      </a:path>
                      <a:tileRect/>
                    </a:gradFill>
                  </a:tcPr>
                </a:tc>
                <a:extLst>
                  <a:ext uri="{0D108BD9-81ED-4DB2-BD59-A6C34878D82A}">
                    <a16:rowId xmlns:a16="http://schemas.microsoft.com/office/drawing/2014/main" val="1461154634"/>
                  </a:ext>
                </a:extLst>
              </a:tr>
              <a:tr h="289577">
                <a:tc vMerge="1">
                  <a:txBody>
                    <a:bodyPr/>
                    <a:lstStyle/>
                    <a:p>
                      <a:pPr algn="ctr" fontAlgn="ctr"/>
                      <a:endParaRPr lang="en-US" sz="1400" b="1" i="0" u="none" strike="noStrike" dirty="0">
                        <a:solidFill>
                          <a:schemeClr val="bg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gradFill flip="none" rotWithShape="1">
                      <a:gsLst>
                        <a:gs pos="0">
                          <a:srgbClr val="026F98">
                            <a:shade val="30000"/>
                            <a:satMod val="115000"/>
                          </a:srgbClr>
                        </a:gs>
                        <a:gs pos="50000">
                          <a:srgbClr val="026F98">
                            <a:shade val="67500"/>
                            <a:satMod val="115000"/>
                          </a:srgbClr>
                        </a:gs>
                        <a:gs pos="100000">
                          <a:srgbClr val="026F98">
                            <a:shade val="100000"/>
                            <a:satMod val="115000"/>
                          </a:srgbClr>
                        </a:gs>
                      </a:gsLst>
                      <a:path path="circle">
                        <a:fillToRect l="50000" t="50000" r="50000" b="50000"/>
                      </a:path>
                      <a:tileRect/>
                    </a:gradFill>
                  </a:tcPr>
                </a:tc>
                <a:tc gridSpan="3">
                  <a:txBody>
                    <a:bodyPr/>
                    <a:lstStyle/>
                    <a:p>
                      <a:pPr algn="ctr"/>
                      <a:r>
                        <a:rPr lang="en-US" sz="1400" b="1" i="0" u="none" strike="noStrike" kern="1200" dirty="0">
                          <a:solidFill>
                            <a:schemeClr val="bg1"/>
                          </a:solidFill>
                          <a:effectLst/>
                          <a:latin typeface="Calibri" panose="020F0502020204030204" pitchFamily="34" charset="0"/>
                          <a:ea typeface="+mn-ea"/>
                          <a:cs typeface="+mn-cs"/>
                        </a:rPr>
                        <a:t>Stream Parameters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026F98">
                            <a:shade val="30000"/>
                            <a:satMod val="115000"/>
                          </a:srgbClr>
                        </a:gs>
                        <a:gs pos="50000">
                          <a:srgbClr val="026F98">
                            <a:shade val="67500"/>
                            <a:satMod val="115000"/>
                          </a:srgbClr>
                        </a:gs>
                        <a:gs pos="100000">
                          <a:srgbClr val="026F98">
                            <a:shade val="100000"/>
                            <a:satMod val="115000"/>
                          </a:srgbClr>
                        </a:gs>
                      </a:gsLst>
                      <a:path path="circle">
                        <a:fillToRect l="50000" t="50000" r="50000" b="50000"/>
                      </a:path>
                      <a:tileRect/>
                    </a:gra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211858191"/>
                  </a:ext>
                </a:extLst>
              </a:tr>
              <a:tr h="289577">
                <a:tc>
                  <a:txBody>
                    <a:bodyPr/>
                    <a:lstStyle/>
                    <a:p>
                      <a:pPr algn="l" fontAlgn="ctr"/>
                      <a:r>
                        <a:rPr lang="en-US" sz="1400" b="0" i="0" u="none" strike="noStrike" dirty="0">
                          <a:solidFill>
                            <a:schemeClr val="bg1"/>
                          </a:solidFill>
                          <a:effectLst/>
                          <a:latin typeface="Calibri" panose="020F0502020204030204" pitchFamily="34" charset="0"/>
                        </a:rPr>
                        <a:t>Maximum Resolution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gradFill flip="none" rotWithShape="1">
                      <a:gsLst>
                        <a:gs pos="0">
                          <a:srgbClr val="575757">
                            <a:shade val="30000"/>
                            <a:satMod val="115000"/>
                          </a:srgbClr>
                        </a:gs>
                        <a:gs pos="50000">
                          <a:srgbClr val="575757">
                            <a:shade val="67500"/>
                            <a:satMod val="115000"/>
                          </a:srgbClr>
                        </a:gs>
                        <a:gs pos="100000">
                          <a:srgbClr val="575757">
                            <a:shade val="100000"/>
                            <a:satMod val="115000"/>
                          </a:srgbClr>
                        </a:gs>
                      </a:gsLst>
                      <a:path path="circle">
                        <a:fillToRect t="100000" r="100000"/>
                      </a:path>
                      <a:tileRect l="-100000" b="-100000"/>
                    </a:gradFill>
                  </a:tcPr>
                </a:tc>
                <a:tc gridSpan="3">
                  <a:txBody>
                    <a:bodyPr/>
                    <a:lstStyle/>
                    <a:p>
                      <a:pPr algn="ctr" fontAlgn="ctr"/>
                      <a:r>
                        <a:rPr lang="en-US" sz="1400" b="0" i="0" u="none" strike="noStrike" dirty="0">
                          <a:solidFill>
                            <a:srgbClr val="000000"/>
                          </a:solidFill>
                          <a:effectLst/>
                          <a:latin typeface="Calibri" panose="020F0502020204030204" pitchFamily="34" charset="0"/>
                        </a:rPr>
                        <a:t>1920*1080(2MP) @ 30fps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fontAlgn="ctr"/>
                      <a:endParaRPr lang="en-US" sz="1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fontAlgn="ctr"/>
                      <a:endParaRPr lang="en-US" sz="1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3383371"/>
                  </a:ext>
                </a:extLst>
              </a:tr>
              <a:tr h="289577">
                <a:tc>
                  <a:txBody>
                    <a:bodyPr/>
                    <a:lstStyle/>
                    <a:p>
                      <a:pPr algn="l" fontAlgn="ctr"/>
                      <a:r>
                        <a:rPr lang="en-US" sz="1400" b="0" i="0" u="none" strike="noStrike" dirty="0">
                          <a:solidFill>
                            <a:schemeClr val="bg1"/>
                          </a:solidFill>
                          <a:effectLst/>
                          <a:latin typeface="Calibri" panose="020F0502020204030204" pitchFamily="34" charset="0"/>
                        </a:rPr>
                        <a:t>Available  Resolutions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gradFill flip="none" rotWithShape="1">
                      <a:gsLst>
                        <a:gs pos="0">
                          <a:srgbClr val="575757">
                            <a:shade val="30000"/>
                            <a:satMod val="115000"/>
                          </a:srgbClr>
                        </a:gs>
                        <a:gs pos="50000">
                          <a:srgbClr val="575757">
                            <a:shade val="67500"/>
                            <a:satMod val="115000"/>
                          </a:srgbClr>
                        </a:gs>
                        <a:gs pos="100000">
                          <a:srgbClr val="575757">
                            <a:shade val="100000"/>
                            <a:satMod val="115000"/>
                          </a:srgbClr>
                        </a:gs>
                      </a:gsLst>
                      <a:path path="circle">
                        <a:fillToRect t="100000" r="100000"/>
                      </a:path>
                      <a:tileRect l="-100000" b="-100000"/>
                    </a:gradFill>
                  </a:tcPr>
                </a:tc>
                <a:tc gridSpan="3">
                  <a:txBody>
                    <a:bodyPr/>
                    <a:lstStyle/>
                    <a:p>
                      <a:pPr algn="ctr" fontAlgn="ctr"/>
                      <a:r>
                        <a:rPr lang="en-US" sz="1400" b="0" i="0" u="none" strike="noStrike" dirty="0">
                          <a:solidFill>
                            <a:srgbClr val="000000"/>
                          </a:solidFill>
                          <a:effectLst/>
                          <a:latin typeface="Calibri" panose="020F0502020204030204" pitchFamily="34" charset="0"/>
                        </a:rPr>
                        <a:t>1080p(2MP)/720p/D1/2CIF/CIF</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fontAlgn="ctr"/>
                      <a:endParaRPr lang="en-US" sz="1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fontAlgn="ctr"/>
                      <a:endParaRPr lang="en-US" sz="1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21322921"/>
                  </a:ext>
                </a:extLst>
              </a:tr>
              <a:tr h="289577">
                <a:tc>
                  <a:txBody>
                    <a:bodyPr/>
                    <a:lstStyle/>
                    <a:p>
                      <a:pPr algn="l" fontAlgn="ctr"/>
                      <a:r>
                        <a:rPr lang="en-US" sz="1400" b="0" i="0" u="none" strike="noStrike" dirty="0">
                          <a:solidFill>
                            <a:schemeClr val="bg1"/>
                          </a:solidFill>
                          <a:effectLst/>
                          <a:latin typeface="Calibri" panose="020F0502020204030204" pitchFamily="34" charset="0"/>
                        </a:rPr>
                        <a:t>Stream Profiles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gradFill flip="none" rotWithShape="1">
                      <a:gsLst>
                        <a:gs pos="0">
                          <a:srgbClr val="575757">
                            <a:shade val="30000"/>
                            <a:satMod val="115000"/>
                          </a:srgbClr>
                        </a:gs>
                        <a:gs pos="50000">
                          <a:srgbClr val="575757">
                            <a:shade val="67500"/>
                            <a:satMod val="115000"/>
                          </a:srgbClr>
                        </a:gs>
                        <a:gs pos="100000">
                          <a:srgbClr val="575757">
                            <a:shade val="100000"/>
                            <a:satMod val="115000"/>
                          </a:srgbClr>
                        </a:gs>
                      </a:gsLst>
                      <a:path path="circle">
                        <a:fillToRect t="100000" r="100000"/>
                      </a:path>
                      <a:tileRect l="-100000" b="-100000"/>
                    </a:gradFill>
                  </a:tcPr>
                </a:tc>
                <a:tc gridSpan="3">
                  <a:txBody>
                    <a:bodyPr/>
                    <a:lstStyle/>
                    <a:p>
                      <a:pPr lvl="0" algn="ctr" fontAlgn="t"/>
                      <a:r>
                        <a:rPr lang="en-US" sz="1400" b="1" i="0" u="none" strike="noStrike" dirty="0">
                          <a:solidFill>
                            <a:srgbClr val="000000"/>
                          </a:solidFill>
                          <a:effectLst/>
                          <a:latin typeface="Calibri" panose="020F0502020204030204" pitchFamily="34" charset="0"/>
                        </a:rPr>
                        <a:t>Four streams are supported </a:t>
                      </a:r>
                      <a:br>
                        <a:rPr lang="en-US" sz="1400" b="0" i="0" u="none" strike="noStrike" dirty="0">
                          <a:solidFill>
                            <a:srgbClr val="000000"/>
                          </a:solidFill>
                          <a:effectLst/>
                          <a:latin typeface="Calibri" panose="020F0502020204030204" pitchFamily="34" charset="0"/>
                        </a:rPr>
                      </a:br>
                      <a:r>
                        <a:rPr lang="en-US" sz="1400" b="1" i="0" u="none" strike="noStrike" dirty="0">
                          <a:solidFill>
                            <a:srgbClr val="000000"/>
                          </a:solidFill>
                          <a:effectLst/>
                          <a:latin typeface="Calibri" panose="020F0502020204030204" pitchFamily="34" charset="0"/>
                        </a:rPr>
                        <a:t>Profile 1: </a:t>
                      </a:r>
                      <a:r>
                        <a:rPr lang="en-US" sz="1400" b="0" i="0" u="none" strike="noStrike" dirty="0">
                          <a:solidFill>
                            <a:srgbClr val="000000"/>
                          </a:solidFill>
                          <a:effectLst/>
                          <a:latin typeface="Calibri" panose="020F0502020204030204" pitchFamily="34" charset="0"/>
                        </a:rPr>
                        <a:t>2MP up to 30fps (H.265/H.264) </a:t>
                      </a:r>
                      <a:br>
                        <a:rPr lang="en-US" sz="1400" b="0" i="0" u="none" strike="noStrike" dirty="0">
                          <a:solidFill>
                            <a:srgbClr val="000000"/>
                          </a:solidFill>
                          <a:effectLst/>
                          <a:latin typeface="Calibri" panose="020F0502020204030204" pitchFamily="34" charset="0"/>
                        </a:rPr>
                      </a:br>
                      <a:r>
                        <a:rPr lang="en-US" sz="1400" b="1" i="0" u="none" strike="noStrike" dirty="0">
                          <a:solidFill>
                            <a:srgbClr val="000000"/>
                          </a:solidFill>
                          <a:effectLst/>
                          <a:latin typeface="Calibri" panose="020F0502020204030204" pitchFamily="34" charset="0"/>
                        </a:rPr>
                        <a:t>Profile 2: </a:t>
                      </a:r>
                      <a:r>
                        <a:rPr lang="en-US" sz="1400" b="0" i="0" u="none" strike="noStrike" dirty="0">
                          <a:solidFill>
                            <a:srgbClr val="000000"/>
                          </a:solidFill>
                          <a:effectLst/>
                          <a:latin typeface="Calibri" panose="020F0502020204030204" pitchFamily="34" charset="0"/>
                        </a:rPr>
                        <a:t>D1 up to 5fps (MJPEG)</a:t>
                      </a:r>
                      <a:br>
                        <a:rPr lang="en-US" sz="1400" b="0" i="0" u="none" strike="noStrike" dirty="0">
                          <a:solidFill>
                            <a:srgbClr val="000000"/>
                          </a:solidFill>
                          <a:effectLst/>
                          <a:latin typeface="Calibri" panose="020F0502020204030204" pitchFamily="34" charset="0"/>
                        </a:rPr>
                      </a:br>
                      <a:r>
                        <a:rPr lang="en-US" sz="1400" b="1" i="0" u="none" strike="noStrike" dirty="0">
                          <a:solidFill>
                            <a:srgbClr val="000000"/>
                          </a:solidFill>
                          <a:effectLst/>
                          <a:latin typeface="Calibri" panose="020F0502020204030204" pitchFamily="34" charset="0"/>
                        </a:rPr>
                        <a:t>Profile 3: </a:t>
                      </a:r>
                      <a:r>
                        <a:rPr lang="en-US" sz="1400" b="0" i="0" u="none" strike="noStrike" dirty="0">
                          <a:solidFill>
                            <a:srgbClr val="000000"/>
                          </a:solidFill>
                          <a:effectLst/>
                          <a:latin typeface="Calibri" panose="020F0502020204030204" pitchFamily="34" charset="0"/>
                        </a:rPr>
                        <a:t>D1 up to 30fps (H.265/H.264)  </a:t>
                      </a:r>
                      <a:br>
                        <a:rPr lang="en-US" sz="1400" b="0" i="0" u="none" strike="noStrike" dirty="0">
                          <a:solidFill>
                            <a:srgbClr val="000000"/>
                          </a:solidFill>
                          <a:effectLst/>
                          <a:latin typeface="Calibri" panose="020F0502020204030204" pitchFamily="34" charset="0"/>
                        </a:rPr>
                      </a:br>
                      <a:r>
                        <a:rPr lang="en-US" sz="1400" b="1" i="0" u="none" strike="noStrike" dirty="0">
                          <a:solidFill>
                            <a:srgbClr val="000000"/>
                          </a:solidFill>
                          <a:effectLst/>
                          <a:latin typeface="Calibri" panose="020F0502020204030204" pitchFamily="34" charset="0"/>
                        </a:rPr>
                        <a:t>Profile 4: </a:t>
                      </a:r>
                      <a:r>
                        <a:rPr lang="en-US" sz="1400" b="0" i="0" u="none" strike="noStrike" dirty="0">
                          <a:solidFill>
                            <a:srgbClr val="000000"/>
                          </a:solidFill>
                          <a:effectLst/>
                          <a:latin typeface="Calibri" panose="020F0502020204030204" pitchFamily="34" charset="0"/>
                        </a:rPr>
                        <a:t>720p up to 30fps (H.265/H.264/MJPEG)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lvl="0" algn="l" defTabSz="914400" rtl="0" eaLnBrk="1" fontAlgn="t" latinLnBrk="0" hangingPunct="1"/>
                      <a:endParaRPr lang="en-US" sz="1400" b="0" i="0" u="none" strike="noStrike" kern="1200" dirty="0">
                        <a:solidFill>
                          <a:srgbClr val="000000"/>
                        </a:solidFill>
                        <a:effectLst/>
                        <a:latin typeface="Calibri" panose="020F0502020204030204" pitchFamily="34"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l" fontAlgn="ctr"/>
                      <a:endParaRPr lang="en-US" sz="1400" b="0" i="0" u="none" strike="noStrike" kern="1200" dirty="0">
                        <a:solidFill>
                          <a:srgbClr val="000000"/>
                        </a:solidFill>
                        <a:effectLst/>
                        <a:latin typeface="Calibri" panose="020F0502020204030204" pitchFamily="34"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39303065"/>
                  </a:ext>
                </a:extLst>
              </a:tr>
              <a:tr h="289577">
                <a:tc>
                  <a:txBody>
                    <a:bodyPr/>
                    <a:lstStyle/>
                    <a:p>
                      <a:pPr algn="l" fontAlgn="ctr"/>
                      <a:r>
                        <a:rPr lang="en-US" sz="1400" b="0" i="0" u="none" strike="noStrike" dirty="0">
                          <a:solidFill>
                            <a:schemeClr val="bg1"/>
                          </a:solidFill>
                          <a:effectLst/>
                          <a:latin typeface="Calibri" panose="020F0502020204030204" pitchFamily="34" charset="0"/>
                        </a:rPr>
                        <a:t>Max. Number of Simultaneous Streams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gradFill flip="none" rotWithShape="1">
                      <a:gsLst>
                        <a:gs pos="0">
                          <a:srgbClr val="575757">
                            <a:shade val="30000"/>
                            <a:satMod val="115000"/>
                          </a:srgbClr>
                        </a:gs>
                        <a:gs pos="50000">
                          <a:srgbClr val="575757">
                            <a:shade val="67500"/>
                            <a:satMod val="115000"/>
                          </a:srgbClr>
                        </a:gs>
                        <a:gs pos="100000">
                          <a:srgbClr val="575757">
                            <a:shade val="100000"/>
                            <a:satMod val="115000"/>
                          </a:srgbClr>
                        </a:gs>
                      </a:gsLst>
                      <a:path path="circle">
                        <a:fillToRect t="100000" r="100000"/>
                      </a:path>
                      <a:tileRect l="-100000" b="-100000"/>
                    </a:gradFill>
                  </a:tcPr>
                </a:tc>
                <a:tc gridSpan="3">
                  <a:txBody>
                    <a:bodyPr/>
                    <a:lstStyle/>
                    <a:p>
                      <a:pPr algn="ctr" fontAlgn="t"/>
                      <a:r>
                        <a:rPr lang="en-US" sz="1400" b="0" i="0" u="none" strike="noStrike" dirty="0">
                          <a:solidFill>
                            <a:srgbClr val="000000"/>
                          </a:solidFill>
                          <a:effectLst/>
                          <a:latin typeface="Calibri" panose="020F0502020204030204"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fontAlgn="ctr"/>
                      <a:endParaRPr lang="en-US" sz="1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fontAlgn="ctr"/>
                      <a:endParaRPr lang="en-US" sz="1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61876100"/>
                  </a:ext>
                </a:extLst>
              </a:tr>
              <a:tr h="289577">
                <a:tc>
                  <a:txBody>
                    <a:bodyPr/>
                    <a:lstStyle/>
                    <a:p>
                      <a:pPr algn="l" fontAlgn="ctr"/>
                      <a:r>
                        <a:rPr lang="en-US" sz="1400" b="0" i="0" u="none" strike="noStrike" dirty="0">
                          <a:solidFill>
                            <a:schemeClr val="bg1"/>
                          </a:solidFill>
                          <a:effectLst/>
                          <a:latin typeface="Calibri" panose="020F0502020204030204" pitchFamily="34" charset="0"/>
                        </a:rPr>
                        <a:t>Bitrate Type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gradFill flip="none" rotWithShape="1">
                      <a:gsLst>
                        <a:gs pos="0">
                          <a:srgbClr val="575757">
                            <a:shade val="30000"/>
                            <a:satMod val="115000"/>
                          </a:srgbClr>
                        </a:gs>
                        <a:gs pos="50000">
                          <a:srgbClr val="575757">
                            <a:shade val="67500"/>
                            <a:satMod val="115000"/>
                          </a:srgbClr>
                        </a:gs>
                        <a:gs pos="100000">
                          <a:srgbClr val="575757">
                            <a:shade val="100000"/>
                            <a:satMod val="115000"/>
                          </a:srgbClr>
                        </a:gs>
                      </a:gsLst>
                      <a:path path="circle">
                        <a:fillToRect t="100000" r="100000"/>
                      </a:path>
                      <a:tileRect l="-100000" b="-100000"/>
                    </a:gradFill>
                  </a:tcPr>
                </a:tc>
                <a:tc gridSpan="3">
                  <a:txBody>
                    <a:bodyPr/>
                    <a:lstStyle/>
                    <a:p>
                      <a:pPr algn="ctr" fontAlgn="t"/>
                      <a:r>
                        <a:rPr lang="en-US" sz="1400" b="0" i="0" u="none" strike="noStrike" dirty="0">
                          <a:solidFill>
                            <a:srgbClr val="000000"/>
                          </a:solidFill>
                          <a:effectLst/>
                          <a:latin typeface="Calibri" panose="020F0502020204030204" pitchFamily="34" charset="0"/>
                        </a:rPr>
                        <a:t>CBR/VBR</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fontAlgn="ctr"/>
                      <a:endParaRPr lang="en-US" sz="1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fontAlgn="ctr"/>
                      <a:endParaRPr lang="en-US" sz="1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55831510"/>
                  </a:ext>
                </a:extLst>
              </a:tr>
              <a:tr h="289577">
                <a:tc>
                  <a:txBody>
                    <a:bodyPr/>
                    <a:lstStyle/>
                    <a:p>
                      <a:pPr algn="l" fontAlgn="ctr"/>
                      <a:r>
                        <a:rPr lang="en-US" sz="1400" b="0" i="0" u="none" strike="noStrike" dirty="0">
                          <a:solidFill>
                            <a:schemeClr val="bg1"/>
                          </a:solidFill>
                          <a:effectLst/>
                          <a:latin typeface="Calibri" panose="020F0502020204030204" pitchFamily="34" charset="0"/>
                        </a:rPr>
                        <a:t>Bitrate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gradFill flip="none" rotWithShape="1">
                      <a:gsLst>
                        <a:gs pos="0">
                          <a:srgbClr val="575757">
                            <a:shade val="30000"/>
                            <a:satMod val="115000"/>
                          </a:srgbClr>
                        </a:gs>
                        <a:gs pos="50000">
                          <a:srgbClr val="575757">
                            <a:shade val="67500"/>
                            <a:satMod val="115000"/>
                          </a:srgbClr>
                        </a:gs>
                        <a:gs pos="100000">
                          <a:srgbClr val="575757">
                            <a:shade val="100000"/>
                            <a:satMod val="115000"/>
                          </a:srgbClr>
                        </a:gs>
                      </a:gsLst>
                      <a:path path="circle">
                        <a:fillToRect t="100000" r="100000"/>
                      </a:path>
                      <a:tileRect l="-100000" b="-100000"/>
                    </a:gradFill>
                  </a:tcPr>
                </a:tc>
                <a:tc gridSpan="3">
                  <a:txBody>
                    <a:bodyPr/>
                    <a:lstStyle/>
                    <a:p>
                      <a:pPr algn="ctr" fontAlgn="t"/>
                      <a:r>
                        <a:rPr lang="en-US" sz="1400" b="0" i="0" u="none" strike="noStrike" dirty="0">
                          <a:solidFill>
                            <a:srgbClr val="000000"/>
                          </a:solidFill>
                          <a:effectLst/>
                          <a:latin typeface="Calibri" panose="020F0502020204030204" pitchFamily="34" charset="0"/>
                        </a:rPr>
                        <a:t>512Kbps - 4Mbps</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fontAlgn="ctr"/>
                      <a:endParaRPr lang="en-US" sz="1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fontAlgn="ctr"/>
                      <a:endParaRPr lang="en-US" sz="1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2065631"/>
                  </a:ext>
                </a:extLst>
              </a:tr>
              <a:tr h="289577">
                <a:tc>
                  <a:txBody>
                    <a:bodyPr/>
                    <a:lstStyle/>
                    <a:p>
                      <a:pPr algn="l" fontAlgn="ctr"/>
                      <a:r>
                        <a:rPr lang="en-US" sz="1400" b="0" i="0" u="none" strike="noStrike" dirty="0">
                          <a:solidFill>
                            <a:schemeClr val="bg1"/>
                          </a:solidFill>
                          <a:effectLst/>
                          <a:latin typeface="Calibri" panose="020F0502020204030204" pitchFamily="34" charset="0"/>
                        </a:rPr>
                        <a:t>Video Compression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gradFill flip="none" rotWithShape="1">
                      <a:gsLst>
                        <a:gs pos="0">
                          <a:srgbClr val="575757">
                            <a:shade val="30000"/>
                            <a:satMod val="115000"/>
                          </a:srgbClr>
                        </a:gs>
                        <a:gs pos="50000">
                          <a:srgbClr val="575757">
                            <a:shade val="67500"/>
                            <a:satMod val="115000"/>
                          </a:srgbClr>
                        </a:gs>
                        <a:gs pos="100000">
                          <a:srgbClr val="575757">
                            <a:shade val="100000"/>
                            <a:satMod val="115000"/>
                          </a:srgbClr>
                        </a:gs>
                      </a:gsLst>
                      <a:path path="circle">
                        <a:fillToRect t="100000" r="100000"/>
                      </a:path>
                      <a:tileRect l="-100000" b="-100000"/>
                    </a:gradFill>
                  </a:tcPr>
                </a:tc>
                <a:tc gridSpan="3">
                  <a:txBody>
                    <a:bodyPr/>
                    <a:lstStyle/>
                    <a:p>
                      <a:pPr algn="ctr" fontAlgn="ctr"/>
                      <a:r>
                        <a:rPr lang="nn-NO" sz="1400" b="0" i="0" u="none" strike="noStrike" dirty="0">
                          <a:solidFill>
                            <a:srgbClr val="000000"/>
                          </a:solidFill>
                          <a:effectLst/>
                          <a:latin typeface="Calibri" panose="020F0502020204030204" pitchFamily="34" charset="0"/>
                        </a:rPr>
                        <a:t>H.265/H.264/MJPEG</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fontAlgn="ctr"/>
                      <a:endParaRPr lang="nn-NO" sz="1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fontAlgn="ctr"/>
                      <a:endParaRPr lang="nn-NO" sz="1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70421544"/>
                  </a:ext>
                </a:extLst>
              </a:tr>
              <a:tr h="289577">
                <a:tc>
                  <a:txBody>
                    <a:bodyPr/>
                    <a:lstStyle/>
                    <a:p>
                      <a:pPr algn="l" fontAlgn="ctr"/>
                      <a:r>
                        <a:rPr lang="en-US" sz="1400" b="0" i="0" u="none" strike="noStrike" dirty="0">
                          <a:solidFill>
                            <a:schemeClr val="bg1"/>
                          </a:solidFill>
                          <a:effectLst/>
                          <a:latin typeface="Calibri" panose="020F0502020204030204" pitchFamily="34" charset="0"/>
                        </a:rPr>
                        <a:t>Frame Rate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gradFill flip="none" rotWithShape="1">
                      <a:gsLst>
                        <a:gs pos="0">
                          <a:srgbClr val="575757">
                            <a:shade val="30000"/>
                            <a:satMod val="115000"/>
                          </a:srgbClr>
                        </a:gs>
                        <a:gs pos="50000">
                          <a:srgbClr val="575757">
                            <a:shade val="67500"/>
                            <a:satMod val="115000"/>
                          </a:srgbClr>
                        </a:gs>
                        <a:gs pos="100000">
                          <a:srgbClr val="575757">
                            <a:shade val="100000"/>
                            <a:satMod val="115000"/>
                          </a:srgbClr>
                        </a:gs>
                      </a:gsLst>
                      <a:path path="circle">
                        <a:fillToRect t="100000" r="100000"/>
                      </a:path>
                      <a:tileRect l="-100000" b="-100000"/>
                    </a:gradFill>
                  </a:tcPr>
                </a:tc>
                <a:tc gridSpan="3">
                  <a:txBody>
                    <a:bodyPr/>
                    <a:lstStyle/>
                    <a:p>
                      <a:pPr algn="ctr" fontAlgn="ctr"/>
                      <a:r>
                        <a:rPr lang="en-US" sz="1400" b="0" i="0" u="none" strike="noStrike" dirty="0">
                          <a:solidFill>
                            <a:srgbClr val="000000"/>
                          </a:solidFill>
                          <a:effectLst/>
                          <a:latin typeface="Calibri" panose="020F0502020204030204" pitchFamily="34" charset="0"/>
                        </a:rPr>
                        <a:t>1 - 30fps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fontAlgn="ctr"/>
                      <a:endParaRPr lang="en-US" sz="1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fontAlgn="ctr"/>
                      <a:endParaRPr lang="en-US" sz="1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52434949"/>
                  </a:ext>
                </a:extLst>
              </a:tr>
              <a:tr h="289577">
                <a:tc>
                  <a:txBody>
                    <a:bodyPr/>
                    <a:lstStyle/>
                    <a:p>
                      <a:pPr algn="l" fontAlgn="ctr"/>
                      <a:r>
                        <a:rPr lang="en-US" sz="1400" b="0" i="0" u="none" strike="noStrike" dirty="0">
                          <a:solidFill>
                            <a:schemeClr val="bg1"/>
                          </a:solidFill>
                          <a:effectLst/>
                          <a:latin typeface="Calibri" panose="020F0502020204030204" pitchFamily="34" charset="0"/>
                        </a:rPr>
                        <a:t>GOP</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gradFill flip="none" rotWithShape="1">
                      <a:gsLst>
                        <a:gs pos="0">
                          <a:srgbClr val="575757">
                            <a:shade val="30000"/>
                            <a:satMod val="115000"/>
                          </a:srgbClr>
                        </a:gs>
                        <a:gs pos="50000">
                          <a:srgbClr val="575757">
                            <a:shade val="67500"/>
                            <a:satMod val="115000"/>
                          </a:srgbClr>
                        </a:gs>
                        <a:gs pos="100000">
                          <a:srgbClr val="575757">
                            <a:shade val="100000"/>
                            <a:satMod val="115000"/>
                          </a:srgbClr>
                        </a:gs>
                      </a:gsLst>
                      <a:path path="circle">
                        <a:fillToRect t="100000" r="100000"/>
                      </a:path>
                      <a:tileRect l="-100000" b="-100000"/>
                    </a:gradFill>
                  </a:tcPr>
                </a:tc>
                <a:tc gridSpan="3">
                  <a:txBody>
                    <a:bodyPr/>
                    <a:lstStyle/>
                    <a:p>
                      <a:pPr algn="ctr" fontAlgn="ctr"/>
                      <a:r>
                        <a:rPr lang="en-US" sz="1400" b="0" i="0" u="none" strike="noStrike" dirty="0">
                          <a:solidFill>
                            <a:srgbClr val="000000"/>
                          </a:solidFill>
                          <a:effectLst/>
                          <a:latin typeface="Calibri" panose="020F0502020204030204" pitchFamily="34" charset="0"/>
                        </a:rPr>
                        <a:t>1 - 100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fontAlgn="ctr"/>
                      <a:endParaRPr lang="en-US" sz="1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fontAlgn="ctr"/>
                      <a:endParaRPr lang="en-US" sz="1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77252902"/>
                  </a:ext>
                </a:extLst>
              </a:tr>
              <a:tr h="289577">
                <a:tc>
                  <a:txBody>
                    <a:bodyPr/>
                    <a:lstStyle/>
                    <a:p>
                      <a:pPr algn="l" fontAlgn="ctr"/>
                      <a:r>
                        <a:rPr lang="en-US" sz="1400" b="0" i="0" u="none" strike="noStrike" dirty="0">
                          <a:solidFill>
                            <a:schemeClr val="bg1"/>
                          </a:solidFill>
                          <a:effectLst/>
                          <a:latin typeface="Calibri" panose="020F0502020204030204" pitchFamily="34" charset="0"/>
                        </a:rPr>
                        <a:t>Shutter Speed</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gradFill flip="none" rotWithShape="1">
                      <a:gsLst>
                        <a:gs pos="0">
                          <a:srgbClr val="575757">
                            <a:shade val="30000"/>
                            <a:satMod val="115000"/>
                          </a:srgbClr>
                        </a:gs>
                        <a:gs pos="50000">
                          <a:srgbClr val="575757">
                            <a:shade val="67500"/>
                            <a:satMod val="115000"/>
                          </a:srgbClr>
                        </a:gs>
                        <a:gs pos="100000">
                          <a:srgbClr val="575757">
                            <a:shade val="100000"/>
                            <a:satMod val="115000"/>
                          </a:srgbClr>
                        </a:gs>
                      </a:gsLst>
                      <a:path path="circle">
                        <a:fillToRect t="100000" r="100000"/>
                      </a:path>
                      <a:tileRect l="-100000" b="-100000"/>
                    </a:gradFill>
                  </a:tcPr>
                </a:tc>
                <a:tc gridSpan="3">
                  <a:txBody>
                    <a:bodyPr/>
                    <a:lstStyle/>
                    <a:p>
                      <a:pPr algn="ctr" fontAlgn="ctr"/>
                      <a:r>
                        <a:rPr lang="en-US" sz="1400" b="0" i="0" u="none" strike="noStrike" dirty="0">
                          <a:solidFill>
                            <a:srgbClr val="000000"/>
                          </a:solidFill>
                          <a:effectLst/>
                          <a:latin typeface="Calibri" panose="020F0502020204030204" pitchFamily="34" charset="0"/>
                        </a:rPr>
                        <a:t>1/12500s to 1/25s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fontAlgn="ctr"/>
                      <a:endParaRPr lang="en-US" sz="1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fontAlgn="ctr"/>
                      <a:endParaRPr lang="en-US" sz="1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62636111"/>
                  </a:ext>
                </a:extLst>
              </a:tr>
              <a:tr h="289577">
                <a:tc>
                  <a:txBody>
                    <a:bodyPr/>
                    <a:lstStyle/>
                    <a:p>
                      <a:pPr algn="l" fontAlgn="ctr"/>
                      <a:r>
                        <a:rPr lang="en-US" sz="1400" b="0" i="0" u="none" strike="noStrike" dirty="0">
                          <a:solidFill>
                            <a:schemeClr val="bg1"/>
                          </a:solidFill>
                          <a:effectLst/>
                          <a:latin typeface="Calibri" panose="020F0502020204030204" pitchFamily="34" charset="0"/>
                        </a:rPr>
                        <a:t>Adaptive Stream</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gradFill flip="none" rotWithShape="1">
                      <a:gsLst>
                        <a:gs pos="0">
                          <a:srgbClr val="575757">
                            <a:shade val="30000"/>
                            <a:satMod val="115000"/>
                          </a:srgbClr>
                        </a:gs>
                        <a:gs pos="50000">
                          <a:srgbClr val="575757">
                            <a:shade val="67500"/>
                            <a:satMod val="115000"/>
                          </a:srgbClr>
                        </a:gs>
                        <a:gs pos="100000">
                          <a:srgbClr val="575757">
                            <a:shade val="100000"/>
                            <a:satMod val="115000"/>
                          </a:srgbClr>
                        </a:gs>
                      </a:gsLst>
                      <a:path path="circle">
                        <a:fillToRect t="100000" r="100000"/>
                      </a:path>
                      <a:tileRect l="-100000" b="-100000"/>
                    </a:gradFill>
                  </a:tcPr>
                </a:tc>
                <a:tc gridSpan="3">
                  <a:txBody>
                    <a:bodyPr/>
                    <a:lstStyle/>
                    <a:p>
                      <a:pPr algn="ctr" fontAlgn="t"/>
                      <a:r>
                        <a:rPr lang="en-US" sz="1400" b="0" i="0" u="none" strike="noStrike" dirty="0">
                          <a:solidFill>
                            <a:srgbClr val="000000"/>
                          </a:solidFill>
                          <a:effectLst/>
                          <a:latin typeface="Calibri" panose="020F0502020204030204" pitchFamily="34" charset="0"/>
                        </a:rPr>
                        <a:t>Yes</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fontAlgn="ctr"/>
                      <a:endParaRPr lang="en-US" sz="1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fontAlgn="ctr"/>
                      <a:endParaRPr lang="en-US" sz="1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65854149"/>
                  </a:ext>
                </a:extLst>
              </a:tr>
              <a:tr h="289577">
                <a:tc>
                  <a:txBody>
                    <a:bodyPr/>
                    <a:lstStyle/>
                    <a:p>
                      <a:pPr algn="l" fontAlgn="ctr"/>
                      <a:r>
                        <a:rPr lang="en-US" sz="1400" b="0" i="0" u="none" strike="noStrike" dirty="0">
                          <a:solidFill>
                            <a:schemeClr val="bg1"/>
                          </a:solidFill>
                          <a:effectLst/>
                          <a:latin typeface="Calibri" panose="020F0502020204030204" pitchFamily="34" charset="0"/>
                        </a:rPr>
                        <a:t>Smart Stream</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gradFill flip="none" rotWithShape="1">
                      <a:gsLst>
                        <a:gs pos="0">
                          <a:srgbClr val="575757">
                            <a:shade val="30000"/>
                            <a:satMod val="115000"/>
                          </a:srgbClr>
                        </a:gs>
                        <a:gs pos="50000">
                          <a:srgbClr val="575757">
                            <a:shade val="67500"/>
                            <a:satMod val="115000"/>
                          </a:srgbClr>
                        </a:gs>
                        <a:gs pos="100000">
                          <a:srgbClr val="575757">
                            <a:shade val="100000"/>
                            <a:satMod val="115000"/>
                          </a:srgbClr>
                        </a:gs>
                      </a:gsLst>
                      <a:path path="circle">
                        <a:fillToRect t="100000" r="100000"/>
                      </a:path>
                      <a:tileRect l="-100000" b="-100000"/>
                    </a:gradFill>
                  </a:tcPr>
                </a:tc>
                <a:tc gridSpan="3">
                  <a:txBody>
                    <a:bodyPr/>
                    <a:lstStyle/>
                    <a:p>
                      <a:pPr algn="ctr" fontAlgn="t"/>
                      <a:r>
                        <a:rPr lang="en-US" sz="1400" b="0" i="0" u="none" strike="noStrike" dirty="0">
                          <a:solidFill>
                            <a:srgbClr val="000000"/>
                          </a:solidFill>
                          <a:effectLst/>
                          <a:latin typeface="Calibri" panose="020F0502020204030204" pitchFamily="34" charset="0"/>
                        </a:rPr>
                        <a:t>Yes (Max. 3 Windows)</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fontAlgn="ctr"/>
                      <a:endParaRPr lang="en-US" sz="1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fontAlgn="ctr"/>
                      <a:endParaRPr lang="en-US" sz="1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25903520"/>
                  </a:ext>
                </a:extLst>
              </a:tr>
              <a:tr h="289577">
                <a:tc>
                  <a:txBody>
                    <a:bodyPr/>
                    <a:lstStyle/>
                    <a:p>
                      <a:pPr algn="l" fontAlgn="ctr"/>
                      <a:r>
                        <a:rPr lang="en-US" sz="1400" b="0" i="0" u="none" strike="noStrike" dirty="0">
                          <a:solidFill>
                            <a:schemeClr val="bg1"/>
                          </a:solidFill>
                          <a:effectLst/>
                          <a:latin typeface="Calibri" panose="020F0502020204030204" pitchFamily="34" charset="0"/>
                        </a:rPr>
                        <a:t>ONVIF Profile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gradFill flip="none" rotWithShape="1">
                      <a:gsLst>
                        <a:gs pos="0">
                          <a:srgbClr val="575757">
                            <a:shade val="30000"/>
                            <a:satMod val="115000"/>
                          </a:srgbClr>
                        </a:gs>
                        <a:gs pos="50000">
                          <a:srgbClr val="575757">
                            <a:shade val="67500"/>
                            <a:satMod val="115000"/>
                          </a:srgbClr>
                        </a:gs>
                        <a:gs pos="100000">
                          <a:srgbClr val="575757">
                            <a:shade val="100000"/>
                            <a:satMod val="115000"/>
                          </a:srgbClr>
                        </a:gs>
                      </a:gsLst>
                      <a:path path="circle">
                        <a:fillToRect t="100000" r="100000"/>
                      </a:path>
                      <a:tileRect l="-100000" b="-100000"/>
                    </a:gradFill>
                  </a:tcPr>
                </a:tc>
                <a:tc gridSpan="3">
                  <a:txBody>
                    <a:bodyPr/>
                    <a:lstStyle/>
                    <a:p>
                      <a:pPr algn="ctr" fontAlgn="ctr"/>
                      <a:r>
                        <a:rPr lang="en-US" sz="1400" b="0" i="0" u="none" strike="noStrike" dirty="0">
                          <a:solidFill>
                            <a:srgbClr val="000000"/>
                          </a:solidFill>
                          <a:effectLst/>
                          <a:latin typeface="Calibri" panose="020F0502020204030204" pitchFamily="34" charset="0"/>
                        </a:rPr>
                        <a:t>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fontAlgn="ctr"/>
                      <a:endParaRPr lang="en-US" sz="1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fontAlgn="ctr"/>
                      <a:endParaRPr lang="en-US" sz="1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9455489"/>
                  </a:ext>
                </a:extLst>
              </a:tr>
            </a:tbl>
          </a:graphicData>
        </a:graphic>
      </p:graphicFrame>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 y="1370114"/>
            <a:ext cx="1143000" cy="448310"/>
          </a:xfrm>
          <a:prstGeom prst="rect">
            <a:avLst/>
          </a:prstGeom>
        </p:spPr>
      </p:pic>
      <p:sp>
        <p:nvSpPr>
          <p:cNvPr id="5" name="Shape 162"/>
          <p:cNvSpPr txBox="1">
            <a:spLocks/>
          </p:cNvSpPr>
          <p:nvPr/>
        </p:nvSpPr>
        <p:spPr>
          <a:xfrm>
            <a:off x="152400" y="0"/>
            <a:ext cx="6624320" cy="762000"/>
          </a:xfrm>
          <a:prstGeom prst="rect">
            <a:avLst/>
          </a:prstGeom>
          <a:noFill/>
          <a:ln>
            <a:noFill/>
          </a:ln>
        </p:spPr>
        <p:txBody>
          <a:bodyPr vert="horz" lIns="91425" tIns="45700" rIns="91425" bIns="45700" rtlCol="0"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ts val="0"/>
              </a:spcBef>
              <a:buClr>
                <a:schemeClr val="dk1"/>
              </a:buClr>
              <a:buSzPct val="25000"/>
              <a:buFont typeface="Calibri"/>
              <a:buNone/>
            </a:pPr>
            <a:r>
              <a:rPr lang="en-US" sz="2800" b="1" dirty="0">
                <a:solidFill>
                  <a:schemeClr val="dk1"/>
                </a:solidFill>
                <a:latin typeface="Calibri"/>
                <a:ea typeface="Calibri"/>
                <a:cs typeface="Calibri"/>
                <a:sym typeface="Calibri"/>
              </a:rPr>
              <a:t>2MP DOME CAMERA</a:t>
            </a:r>
          </a:p>
        </p:txBody>
      </p:sp>
    </p:spTree>
    <p:extLst>
      <p:ext uri="{BB962C8B-B14F-4D97-AF65-F5344CB8AC3E}">
        <p14:creationId xmlns:p14="http://schemas.microsoft.com/office/powerpoint/2010/main" val="10605281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304800" y="1220483"/>
          <a:ext cx="8534402" cy="3733800"/>
        </p:xfrm>
        <a:graphic>
          <a:graphicData uri="http://schemas.openxmlformats.org/drawingml/2006/table">
            <a:tbl>
              <a:tblPr>
                <a:tableStyleId>{5C22544A-7EE6-4342-B048-85BDC9FD1C3A}</a:tableStyleId>
              </a:tblPr>
              <a:tblGrid>
                <a:gridCol w="1634699">
                  <a:extLst>
                    <a:ext uri="{9D8B030D-6E8A-4147-A177-3AD203B41FA5}">
                      <a16:colId xmlns:a16="http://schemas.microsoft.com/office/drawing/2014/main" val="1502694788"/>
                    </a:ext>
                  </a:extLst>
                </a:gridCol>
                <a:gridCol w="2285747">
                  <a:extLst>
                    <a:ext uri="{9D8B030D-6E8A-4147-A177-3AD203B41FA5}">
                      <a16:colId xmlns:a16="http://schemas.microsoft.com/office/drawing/2014/main" val="2494870631"/>
                    </a:ext>
                  </a:extLst>
                </a:gridCol>
                <a:gridCol w="2311696">
                  <a:extLst>
                    <a:ext uri="{9D8B030D-6E8A-4147-A177-3AD203B41FA5}">
                      <a16:colId xmlns:a16="http://schemas.microsoft.com/office/drawing/2014/main" val="247685299"/>
                    </a:ext>
                  </a:extLst>
                </a:gridCol>
                <a:gridCol w="2302260">
                  <a:extLst>
                    <a:ext uri="{9D8B030D-6E8A-4147-A177-3AD203B41FA5}">
                      <a16:colId xmlns:a16="http://schemas.microsoft.com/office/drawing/2014/main" val="95188996"/>
                    </a:ext>
                  </a:extLst>
                </a:gridCol>
              </a:tblGrid>
              <a:tr h="321085">
                <a:tc rowSpan="2">
                  <a:txBody>
                    <a:bodyPr/>
                    <a:lstStyle/>
                    <a:p>
                      <a:pPr algn="l" fontAlgn="ctr"/>
                      <a:endParaRPr lang="en-US" sz="1400" b="1" i="0" u="none" strike="noStrike" dirty="0">
                        <a:solidFill>
                          <a:schemeClr val="bg1"/>
                        </a:solidFill>
                        <a:effectLst/>
                        <a:latin typeface="Calibri" panose="020F0502020204030204" pitchFamily="34" charset="0"/>
                      </a:endParaRPr>
                    </a:p>
                  </a:txBody>
                  <a:tcPr marL="6828" marR="6828" marT="6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ctr" fontAlgn="t"/>
                      <a:r>
                        <a:rPr lang="en-US" sz="1400" b="1" u="none" strike="noStrike" dirty="0">
                          <a:solidFill>
                            <a:schemeClr val="bg1"/>
                          </a:solidFill>
                          <a:effectLst/>
                        </a:rPr>
                        <a:t>SATATYA CIBR20FL36CW-S </a:t>
                      </a:r>
                      <a:endParaRPr lang="en-US" sz="1400" b="1" i="0" u="none" strike="noStrike" dirty="0">
                        <a:solidFill>
                          <a:schemeClr val="bg1"/>
                        </a:solidFill>
                        <a:effectLst/>
                        <a:latin typeface="Calibri" panose="020F0502020204030204" pitchFamily="34" charset="0"/>
                      </a:endParaRPr>
                    </a:p>
                  </a:txBody>
                  <a:tcPr marL="6828" marR="6828" marT="6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026F98">
                            <a:shade val="30000"/>
                            <a:satMod val="115000"/>
                          </a:srgbClr>
                        </a:gs>
                        <a:gs pos="50000">
                          <a:srgbClr val="026F98">
                            <a:shade val="67500"/>
                            <a:satMod val="115000"/>
                          </a:srgbClr>
                        </a:gs>
                        <a:gs pos="100000">
                          <a:srgbClr val="026F98">
                            <a:shade val="100000"/>
                            <a:satMod val="115000"/>
                          </a:srgbClr>
                        </a:gs>
                      </a:gsLst>
                      <a:path path="circle">
                        <a:fillToRect l="50000" t="50000" r="50000" b="50000"/>
                      </a:path>
                      <a:tileRect/>
                    </a:gradFill>
                  </a:tcPr>
                </a:tc>
                <a:tc>
                  <a:txBody>
                    <a:bodyPr/>
                    <a:lstStyle/>
                    <a:p>
                      <a:pPr algn="ctr" fontAlgn="ctr"/>
                      <a:r>
                        <a:rPr lang="en-US" sz="1400" b="1" u="none" strike="noStrike" dirty="0">
                          <a:solidFill>
                            <a:schemeClr val="bg1"/>
                          </a:solidFill>
                          <a:effectLst/>
                        </a:rPr>
                        <a:t>SATATYA CIBR20FL60CW-S </a:t>
                      </a:r>
                      <a:endParaRPr lang="en-US" sz="1400" b="1" i="0" u="none" strike="noStrike" dirty="0">
                        <a:solidFill>
                          <a:schemeClr val="bg1"/>
                        </a:solidFill>
                        <a:effectLst/>
                        <a:latin typeface="Calibri" panose="020F0502020204030204" pitchFamily="34" charset="0"/>
                      </a:endParaRPr>
                    </a:p>
                  </a:txBody>
                  <a:tcPr marL="6828" marR="6828" marT="6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026F98">
                            <a:shade val="30000"/>
                            <a:satMod val="115000"/>
                          </a:srgbClr>
                        </a:gs>
                        <a:gs pos="50000">
                          <a:srgbClr val="026F98">
                            <a:shade val="67500"/>
                            <a:satMod val="115000"/>
                          </a:srgbClr>
                        </a:gs>
                        <a:gs pos="100000">
                          <a:srgbClr val="026F98">
                            <a:shade val="100000"/>
                            <a:satMod val="115000"/>
                          </a:srgbClr>
                        </a:gs>
                      </a:gsLst>
                      <a:path path="circle">
                        <a:fillToRect l="50000" t="50000" r="50000" b="50000"/>
                      </a:path>
                      <a:tileRect/>
                    </a:gradFill>
                  </a:tcPr>
                </a:tc>
                <a:tc>
                  <a:txBody>
                    <a:bodyPr/>
                    <a:lstStyle/>
                    <a:p>
                      <a:pPr algn="ctr" fontAlgn="ctr"/>
                      <a:r>
                        <a:rPr lang="en-US" sz="1400" b="1" u="none" strike="noStrike" dirty="0">
                          <a:solidFill>
                            <a:schemeClr val="bg1"/>
                          </a:solidFill>
                          <a:effectLst/>
                        </a:rPr>
                        <a:t>SATATYA CIBR20VL12CW-S</a:t>
                      </a:r>
                      <a:endParaRPr lang="en-US" sz="1400" b="1" i="0" u="none" strike="noStrike" dirty="0">
                        <a:solidFill>
                          <a:schemeClr val="bg1"/>
                        </a:solidFill>
                        <a:effectLst/>
                        <a:latin typeface="Calibri" panose="020F0502020204030204" pitchFamily="34" charset="0"/>
                      </a:endParaRPr>
                    </a:p>
                  </a:txBody>
                  <a:tcPr marL="6828" marR="6828" marT="6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026F98">
                            <a:shade val="30000"/>
                            <a:satMod val="115000"/>
                          </a:srgbClr>
                        </a:gs>
                        <a:gs pos="50000">
                          <a:srgbClr val="026F98">
                            <a:shade val="67500"/>
                            <a:satMod val="115000"/>
                          </a:srgbClr>
                        </a:gs>
                        <a:gs pos="100000">
                          <a:srgbClr val="026F98">
                            <a:shade val="100000"/>
                            <a:satMod val="115000"/>
                          </a:srgbClr>
                        </a:gs>
                      </a:gsLst>
                      <a:path path="circle">
                        <a:fillToRect l="50000" t="50000" r="50000" b="50000"/>
                      </a:path>
                      <a:tileRect/>
                    </a:gradFill>
                  </a:tcPr>
                </a:tc>
                <a:extLst>
                  <a:ext uri="{0D108BD9-81ED-4DB2-BD59-A6C34878D82A}">
                    <a16:rowId xmlns:a16="http://schemas.microsoft.com/office/drawing/2014/main" val="1461154634"/>
                  </a:ext>
                </a:extLst>
              </a:tr>
              <a:tr h="321085">
                <a:tc vMerge="1">
                  <a:txBody>
                    <a:bodyPr/>
                    <a:lstStyle/>
                    <a:p>
                      <a:pPr algn="ctr" fontAlgn="ctr"/>
                      <a:endParaRPr lang="en-US" sz="1400" b="1" i="0" u="none" strike="noStrike" dirty="0">
                        <a:solidFill>
                          <a:schemeClr val="bg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gradFill flip="none" rotWithShape="1">
                      <a:gsLst>
                        <a:gs pos="0">
                          <a:srgbClr val="026F98">
                            <a:shade val="30000"/>
                            <a:satMod val="115000"/>
                          </a:srgbClr>
                        </a:gs>
                        <a:gs pos="50000">
                          <a:srgbClr val="026F98">
                            <a:shade val="67500"/>
                            <a:satMod val="115000"/>
                          </a:srgbClr>
                        </a:gs>
                        <a:gs pos="100000">
                          <a:srgbClr val="026F98">
                            <a:shade val="100000"/>
                            <a:satMod val="115000"/>
                          </a:srgbClr>
                        </a:gs>
                      </a:gsLst>
                      <a:path path="circle">
                        <a:fillToRect l="50000" t="50000" r="50000" b="50000"/>
                      </a:path>
                      <a:tileRect/>
                    </a:gradFill>
                  </a:tcPr>
                </a:tc>
                <a:tc gridSpan="3">
                  <a:txBody>
                    <a:bodyPr/>
                    <a:lstStyle/>
                    <a:p>
                      <a:pPr algn="ctr"/>
                      <a:r>
                        <a:rPr lang="en-US" sz="1400" b="1" i="0" u="none" strike="noStrike" kern="1200" dirty="0">
                          <a:solidFill>
                            <a:schemeClr val="bg1"/>
                          </a:solidFill>
                          <a:effectLst/>
                          <a:latin typeface="Calibri" panose="020F0502020204030204" pitchFamily="34" charset="0"/>
                          <a:ea typeface="+mn-ea"/>
                          <a:cs typeface="+mn-cs"/>
                        </a:rPr>
                        <a:t>Image Parameters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026F98">
                            <a:shade val="30000"/>
                            <a:satMod val="115000"/>
                          </a:srgbClr>
                        </a:gs>
                        <a:gs pos="50000">
                          <a:srgbClr val="026F98">
                            <a:shade val="67500"/>
                            <a:satMod val="115000"/>
                          </a:srgbClr>
                        </a:gs>
                        <a:gs pos="100000">
                          <a:srgbClr val="026F98">
                            <a:shade val="100000"/>
                            <a:satMod val="115000"/>
                          </a:srgbClr>
                        </a:gs>
                      </a:gsLst>
                      <a:path path="circle">
                        <a:fillToRect l="50000" t="50000" r="50000" b="50000"/>
                      </a:path>
                      <a:tileRect/>
                    </a:grad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33651645"/>
                  </a:ext>
                </a:extLst>
              </a:tr>
              <a:tr h="240814">
                <a:tc>
                  <a:txBody>
                    <a:bodyPr/>
                    <a:lstStyle/>
                    <a:p>
                      <a:pPr algn="l" fontAlgn="ctr"/>
                      <a:r>
                        <a:rPr lang="en-US" sz="1400" b="0" i="0" u="none" strike="noStrike" dirty="0">
                          <a:solidFill>
                            <a:schemeClr val="bg1"/>
                          </a:solidFill>
                          <a:effectLst/>
                          <a:latin typeface="Calibri" panose="020F0502020204030204" pitchFamily="34" charset="0"/>
                        </a:rPr>
                        <a:t>ROI</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gradFill flip="none" rotWithShape="1">
                      <a:gsLst>
                        <a:gs pos="0">
                          <a:srgbClr val="575757">
                            <a:shade val="30000"/>
                            <a:satMod val="115000"/>
                          </a:srgbClr>
                        </a:gs>
                        <a:gs pos="50000">
                          <a:srgbClr val="575757">
                            <a:shade val="67500"/>
                            <a:satMod val="115000"/>
                          </a:srgbClr>
                        </a:gs>
                        <a:gs pos="100000">
                          <a:srgbClr val="575757">
                            <a:shade val="100000"/>
                            <a:satMod val="115000"/>
                          </a:srgbClr>
                        </a:gs>
                      </a:gsLst>
                      <a:path path="circle">
                        <a:fillToRect t="100000" r="100000"/>
                      </a:path>
                      <a:tileRect l="-100000" b="-100000"/>
                    </a:gradFill>
                  </a:tcPr>
                </a:tc>
                <a:tc gridSpan="3">
                  <a:txBody>
                    <a:bodyPr/>
                    <a:lstStyle/>
                    <a:p>
                      <a:pPr algn="ctr" fontAlgn="t"/>
                      <a:r>
                        <a:rPr lang="en-US" sz="1400" b="0" i="0" u="none" strike="noStrike" dirty="0">
                          <a:solidFill>
                            <a:schemeClr val="tx1"/>
                          </a:solidFill>
                          <a:effectLst/>
                          <a:latin typeface="Calibri" panose="020F0502020204030204" pitchFamily="34" charset="0"/>
                        </a:rPr>
                        <a:t>Yes</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fontAlgn="ctr"/>
                      <a:endParaRPr lang="en-US" sz="1400" b="0"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fontAlgn="ctr"/>
                      <a:endParaRPr lang="en-US" sz="1400" b="0"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47639321"/>
                  </a:ext>
                </a:extLst>
              </a:tr>
              <a:tr h="237568">
                <a:tc>
                  <a:txBody>
                    <a:bodyPr/>
                    <a:lstStyle/>
                    <a:p>
                      <a:pPr algn="l" fontAlgn="ctr"/>
                      <a:r>
                        <a:rPr lang="en-US" sz="1400" b="0" i="0" u="none" strike="noStrike" dirty="0">
                          <a:solidFill>
                            <a:schemeClr val="bg1"/>
                          </a:solidFill>
                          <a:effectLst/>
                          <a:latin typeface="Calibri" panose="020F0502020204030204" pitchFamily="34" charset="0"/>
                        </a:rPr>
                        <a:t>BLC</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gradFill flip="none" rotWithShape="1">
                      <a:gsLst>
                        <a:gs pos="0">
                          <a:srgbClr val="575757">
                            <a:shade val="30000"/>
                            <a:satMod val="115000"/>
                          </a:srgbClr>
                        </a:gs>
                        <a:gs pos="50000">
                          <a:srgbClr val="575757">
                            <a:shade val="67500"/>
                            <a:satMod val="115000"/>
                          </a:srgbClr>
                        </a:gs>
                        <a:gs pos="100000">
                          <a:srgbClr val="575757">
                            <a:shade val="100000"/>
                            <a:satMod val="115000"/>
                          </a:srgbClr>
                        </a:gs>
                      </a:gsLst>
                      <a:path path="circle">
                        <a:fillToRect t="100000" r="100000"/>
                      </a:path>
                      <a:tileRect l="-100000" b="-100000"/>
                    </a:gradFill>
                  </a:tcPr>
                </a:tc>
                <a:tc gridSpan="3">
                  <a:txBody>
                    <a:bodyPr/>
                    <a:lstStyle/>
                    <a:p>
                      <a:pPr algn="ctr" fontAlgn="t"/>
                      <a:r>
                        <a:rPr lang="en-US" sz="1400" b="0" i="0" u="none" strike="noStrike" dirty="0">
                          <a:solidFill>
                            <a:schemeClr val="tx1"/>
                          </a:solidFill>
                          <a:effectLst/>
                          <a:latin typeface="Calibri" panose="020F0502020204030204" pitchFamily="34" charset="0"/>
                        </a:rPr>
                        <a:t>Yes</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fontAlgn="ctr"/>
                      <a:endParaRPr lang="en-US" sz="1400" b="0"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fontAlgn="ctr"/>
                      <a:endParaRPr lang="en-US" sz="1400" b="0"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08348273"/>
                  </a:ext>
                </a:extLst>
              </a:tr>
              <a:tr h="237568">
                <a:tc>
                  <a:txBody>
                    <a:bodyPr/>
                    <a:lstStyle/>
                    <a:p>
                      <a:pPr algn="l" fontAlgn="ctr"/>
                      <a:r>
                        <a:rPr lang="en-US" sz="1400" b="0" i="0" u="none" strike="noStrike" dirty="0">
                          <a:solidFill>
                            <a:schemeClr val="bg1"/>
                          </a:solidFill>
                          <a:effectLst/>
                          <a:latin typeface="Calibri" panose="020F0502020204030204" pitchFamily="34" charset="0"/>
                        </a:rPr>
                        <a:t>White Balance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gradFill flip="none" rotWithShape="1">
                      <a:gsLst>
                        <a:gs pos="0">
                          <a:srgbClr val="575757">
                            <a:shade val="30000"/>
                            <a:satMod val="115000"/>
                          </a:srgbClr>
                        </a:gs>
                        <a:gs pos="50000">
                          <a:srgbClr val="575757">
                            <a:shade val="67500"/>
                            <a:satMod val="115000"/>
                          </a:srgbClr>
                        </a:gs>
                        <a:gs pos="100000">
                          <a:srgbClr val="575757">
                            <a:shade val="100000"/>
                            <a:satMod val="115000"/>
                          </a:srgbClr>
                        </a:gs>
                      </a:gsLst>
                      <a:path path="circle">
                        <a:fillToRect t="100000" r="100000"/>
                      </a:path>
                      <a:tileRect l="-100000" b="-100000"/>
                    </a:gradFill>
                  </a:tcPr>
                </a:tc>
                <a:tc gridSpan="3">
                  <a:txBody>
                    <a:bodyPr/>
                    <a:lstStyle/>
                    <a:p>
                      <a:pPr algn="ctr" fontAlgn="ctr"/>
                      <a:r>
                        <a:rPr lang="en-US" sz="1400" b="0" i="0" u="none" strike="noStrike" dirty="0">
                          <a:solidFill>
                            <a:schemeClr val="tx1"/>
                          </a:solidFill>
                          <a:effectLst/>
                          <a:latin typeface="Calibri" panose="020F0502020204030204" pitchFamily="34" charset="0"/>
                        </a:rPr>
                        <a:t>Auto/Fluorescent/Incandescent/Sunny</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fontAlgn="ctr"/>
                      <a:endParaRPr lang="en-US" sz="1400" b="0"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fontAlgn="ctr"/>
                      <a:endParaRPr lang="en-US" sz="1400" b="0"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21325611"/>
                  </a:ext>
                </a:extLst>
              </a:tr>
              <a:tr h="237568">
                <a:tc>
                  <a:txBody>
                    <a:bodyPr/>
                    <a:lstStyle/>
                    <a:p>
                      <a:pPr algn="l" fontAlgn="ctr"/>
                      <a:r>
                        <a:rPr lang="en-US" sz="1400" b="0" i="0" u="none" strike="noStrike" dirty="0">
                          <a:solidFill>
                            <a:schemeClr val="bg1"/>
                          </a:solidFill>
                          <a:effectLst/>
                          <a:latin typeface="Calibri" panose="020F0502020204030204" pitchFamily="34" charset="0"/>
                        </a:rPr>
                        <a:t>Digital Zoom</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gradFill flip="none" rotWithShape="1">
                      <a:gsLst>
                        <a:gs pos="0">
                          <a:srgbClr val="575757">
                            <a:shade val="30000"/>
                            <a:satMod val="115000"/>
                          </a:srgbClr>
                        </a:gs>
                        <a:gs pos="50000">
                          <a:srgbClr val="575757">
                            <a:shade val="67500"/>
                            <a:satMod val="115000"/>
                          </a:srgbClr>
                        </a:gs>
                        <a:gs pos="100000">
                          <a:srgbClr val="575757">
                            <a:shade val="100000"/>
                            <a:satMod val="115000"/>
                          </a:srgbClr>
                        </a:gs>
                      </a:gsLst>
                      <a:path path="circle">
                        <a:fillToRect t="100000" r="100000"/>
                      </a:path>
                      <a:tileRect l="-100000" b="-100000"/>
                    </a:gradFill>
                  </a:tcPr>
                </a:tc>
                <a:tc gridSpan="3">
                  <a:txBody>
                    <a:bodyPr/>
                    <a:lstStyle/>
                    <a:p>
                      <a:pPr algn="ctr" fontAlgn="ctr"/>
                      <a:r>
                        <a:rPr lang="en-US" sz="1400" b="0" i="0" u="none" strike="noStrike" dirty="0">
                          <a:solidFill>
                            <a:schemeClr val="tx1"/>
                          </a:solidFill>
                          <a:effectLst/>
                          <a:latin typeface="Calibri" panose="020F0502020204030204" pitchFamily="34" charset="0"/>
                        </a:rPr>
                        <a:t>Yes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fontAlgn="ctr"/>
                      <a:endParaRPr lang="en-US" sz="1400" b="0"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fontAlgn="ctr"/>
                      <a:endParaRPr lang="en-US" sz="1400" b="0"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41562261"/>
                  </a:ext>
                </a:extLst>
              </a:tr>
              <a:tr h="237568">
                <a:tc>
                  <a:txBody>
                    <a:bodyPr/>
                    <a:lstStyle/>
                    <a:p>
                      <a:pPr algn="l" fontAlgn="ctr"/>
                      <a:r>
                        <a:rPr lang="en-US" sz="1400" b="0" i="0" u="none" strike="noStrike" dirty="0">
                          <a:solidFill>
                            <a:schemeClr val="bg1"/>
                          </a:solidFill>
                          <a:effectLst/>
                          <a:latin typeface="Calibri" panose="020F0502020204030204" pitchFamily="34" charset="0"/>
                        </a:rPr>
                        <a:t>E-PTZ</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gradFill flip="none" rotWithShape="1">
                      <a:gsLst>
                        <a:gs pos="0">
                          <a:srgbClr val="575757">
                            <a:shade val="30000"/>
                            <a:satMod val="115000"/>
                          </a:srgbClr>
                        </a:gs>
                        <a:gs pos="50000">
                          <a:srgbClr val="575757">
                            <a:shade val="67500"/>
                            <a:satMod val="115000"/>
                          </a:srgbClr>
                        </a:gs>
                        <a:gs pos="100000">
                          <a:srgbClr val="575757">
                            <a:shade val="100000"/>
                            <a:satMod val="115000"/>
                          </a:srgbClr>
                        </a:gs>
                      </a:gsLst>
                      <a:path path="circle">
                        <a:fillToRect t="100000" r="100000"/>
                      </a:path>
                      <a:tileRect l="-100000" b="-100000"/>
                    </a:gradFill>
                  </a:tcPr>
                </a:tc>
                <a:tc gridSpan="3">
                  <a:txBody>
                    <a:bodyPr/>
                    <a:lstStyle/>
                    <a:p>
                      <a:pPr algn="ctr" fontAlgn="ctr"/>
                      <a:r>
                        <a:rPr lang="en-US" sz="1400" b="0" i="0" u="none" strike="noStrike" dirty="0">
                          <a:solidFill>
                            <a:schemeClr val="tx1"/>
                          </a:solidFill>
                          <a:effectLst/>
                          <a:latin typeface="Calibri" panose="020F0502020204030204" pitchFamily="34" charset="0"/>
                        </a:rPr>
                        <a:t>Yes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fontAlgn="ctr"/>
                      <a:endParaRPr lang="en-US" sz="1400" b="0"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fontAlgn="ctr"/>
                      <a:endParaRPr lang="en-US" sz="1400" b="0"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09193770"/>
                  </a:ext>
                </a:extLst>
              </a:tr>
              <a:tr h="237568">
                <a:tc>
                  <a:txBody>
                    <a:bodyPr/>
                    <a:lstStyle/>
                    <a:p>
                      <a:pPr algn="l" fontAlgn="ctr"/>
                      <a:r>
                        <a:rPr lang="en-US" sz="1400" b="0" i="0" u="none" strike="noStrike" dirty="0">
                          <a:solidFill>
                            <a:schemeClr val="bg1"/>
                          </a:solidFill>
                          <a:effectLst/>
                          <a:latin typeface="Calibri" panose="020F0502020204030204" pitchFamily="34" charset="0"/>
                        </a:rPr>
                        <a:t>Digital WDR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gradFill flip="none" rotWithShape="1">
                      <a:gsLst>
                        <a:gs pos="0">
                          <a:srgbClr val="575757">
                            <a:shade val="30000"/>
                            <a:satMod val="115000"/>
                          </a:srgbClr>
                        </a:gs>
                        <a:gs pos="50000">
                          <a:srgbClr val="575757">
                            <a:shade val="67500"/>
                            <a:satMod val="115000"/>
                          </a:srgbClr>
                        </a:gs>
                        <a:gs pos="100000">
                          <a:srgbClr val="575757">
                            <a:shade val="100000"/>
                            <a:satMod val="115000"/>
                          </a:srgbClr>
                        </a:gs>
                      </a:gsLst>
                      <a:path path="circle">
                        <a:fillToRect t="100000" r="100000"/>
                      </a:path>
                      <a:tileRect l="-100000" b="-100000"/>
                    </a:gradFill>
                  </a:tcPr>
                </a:tc>
                <a:tc gridSpan="3">
                  <a:txBody>
                    <a:bodyPr/>
                    <a:lstStyle/>
                    <a:p>
                      <a:pPr algn="ctr" fontAlgn="ctr"/>
                      <a:r>
                        <a:rPr lang="en-US" sz="1400" b="0" i="0" u="none" strike="noStrike" dirty="0">
                          <a:solidFill>
                            <a:schemeClr val="tx1"/>
                          </a:solidFill>
                          <a:effectLst/>
                          <a:latin typeface="Calibri" panose="020F0502020204030204" pitchFamily="34" charset="0"/>
                        </a:rPr>
                        <a:t>Yes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fontAlgn="ctr"/>
                      <a:endParaRPr lang="en-US" sz="1400" b="0"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fontAlgn="ctr"/>
                      <a:endParaRPr lang="en-US" sz="1400" b="0"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36350028"/>
                  </a:ext>
                </a:extLst>
              </a:tr>
              <a:tr h="237568">
                <a:tc>
                  <a:txBody>
                    <a:bodyPr/>
                    <a:lstStyle/>
                    <a:p>
                      <a:pPr algn="l" fontAlgn="ctr"/>
                      <a:r>
                        <a:rPr lang="en-US" sz="1400" b="0" i="0" u="none" strike="noStrike" dirty="0">
                          <a:solidFill>
                            <a:schemeClr val="bg1"/>
                          </a:solidFill>
                          <a:effectLst/>
                          <a:latin typeface="Calibri" panose="020F0502020204030204" pitchFamily="34" charset="0"/>
                        </a:rPr>
                        <a:t>True WDR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gradFill flip="none" rotWithShape="1">
                      <a:gsLst>
                        <a:gs pos="0">
                          <a:srgbClr val="575757">
                            <a:shade val="30000"/>
                            <a:satMod val="115000"/>
                          </a:srgbClr>
                        </a:gs>
                        <a:gs pos="50000">
                          <a:srgbClr val="575757">
                            <a:shade val="67500"/>
                            <a:satMod val="115000"/>
                          </a:srgbClr>
                        </a:gs>
                        <a:gs pos="100000">
                          <a:srgbClr val="575757">
                            <a:shade val="100000"/>
                            <a:satMod val="115000"/>
                          </a:srgbClr>
                        </a:gs>
                      </a:gsLst>
                      <a:path path="circle">
                        <a:fillToRect t="100000" r="100000"/>
                      </a:path>
                      <a:tileRect l="-100000" b="-100000"/>
                    </a:gradFill>
                  </a:tcPr>
                </a:tc>
                <a:tc gridSpan="3">
                  <a:txBody>
                    <a:bodyPr/>
                    <a:lstStyle/>
                    <a:p>
                      <a:pPr algn="ctr" fontAlgn="ctr"/>
                      <a:r>
                        <a:rPr lang="en-US" sz="1400" b="0" i="0" u="none" strike="noStrike" dirty="0">
                          <a:solidFill>
                            <a:schemeClr val="tx1"/>
                          </a:solidFill>
                          <a:effectLst/>
                          <a:latin typeface="Calibri" panose="020F0502020204030204" pitchFamily="34" charset="0"/>
                        </a:rPr>
                        <a:t>Yes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fontAlgn="ctr"/>
                      <a:endParaRPr lang="en-US" sz="1400" b="0"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fontAlgn="ctr"/>
                      <a:endParaRPr lang="en-US" sz="1400" b="0"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1809787"/>
                  </a:ext>
                </a:extLst>
              </a:tr>
              <a:tr h="237568">
                <a:tc>
                  <a:txBody>
                    <a:bodyPr/>
                    <a:lstStyle/>
                    <a:p>
                      <a:pPr algn="l" fontAlgn="ctr"/>
                      <a:r>
                        <a:rPr lang="en-US" sz="1400" b="0" i="0" u="none" strike="noStrike">
                          <a:solidFill>
                            <a:schemeClr val="bg1"/>
                          </a:solidFill>
                          <a:effectLst/>
                          <a:latin typeface="Calibri" panose="020F0502020204030204" pitchFamily="34" charset="0"/>
                        </a:rPr>
                        <a:t>Noise Filter(2DNR)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gradFill flip="none" rotWithShape="1">
                      <a:gsLst>
                        <a:gs pos="0">
                          <a:srgbClr val="575757">
                            <a:shade val="30000"/>
                            <a:satMod val="115000"/>
                          </a:srgbClr>
                        </a:gs>
                        <a:gs pos="50000">
                          <a:srgbClr val="575757">
                            <a:shade val="67500"/>
                            <a:satMod val="115000"/>
                          </a:srgbClr>
                        </a:gs>
                        <a:gs pos="100000">
                          <a:srgbClr val="575757">
                            <a:shade val="100000"/>
                            <a:satMod val="115000"/>
                          </a:srgbClr>
                        </a:gs>
                      </a:gsLst>
                      <a:path path="circle">
                        <a:fillToRect t="100000" r="100000"/>
                      </a:path>
                      <a:tileRect l="-100000" b="-100000"/>
                    </a:gradFill>
                  </a:tcPr>
                </a:tc>
                <a:tc gridSpan="3">
                  <a:txBody>
                    <a:bodyPr/>
                    <a:lstStyle/>
                    <a:p>
                      <a:pPr algn="ctr" fontAlgn="ctr"/>
                      <a:r>
                        <a:rPr lang="en-US" sz="1400" b="0" i="0" u="none" strike="noStrike" dirty="0">
                          <a:solidFill>
                            <a:schemeClr val="tx1"/>
                          </a:solidFill>
                          <a:effectLst/>
                          <a:latin typeface="Calibri" panose="020F0502020204030204" pitchFamily="34" charset="0"/>
                        </a:rPr>
                        <a:t>Yes (Auto/Manual)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fontAlgn="ctr"/>
                      <a:endParaRPr lang="en-US" sz="1400" b="0"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fontAlgn="ctr"/>
                      <a:endParaRPr lang="en-US" sz="1400" b="0"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9289640"/>
                  </a:ext>
                </a:extLst>
              </a:tr>
              <a:tr h="237568">
                <a:tc>
                  <a:txBody>
                    <a:bodyPr/>
                    <a:lstStyle/>
                    <a:p>
                      <a:pPr algn="l" fontAlgn="ctr"/>
                      <a:r>
                        <a:rPr lang="en-US" sz="1400" b="0" i="0" u="none" strike="noStrike" dirty="0">
                          <a:solidFill>
                            <a:schemeClr val="bg1"/>
                          </a:solidFill>
                          <a:effectLst/>
                          <a:latin typeface="Calibri" panose="020F0502020204030204" pitchFamily="34" charset="0"/>
                        </a:rPr>
                        <a:t>3DNR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gradFill flip="none" rotWithShape="1">
                      <a:gsLst>
                        <a:gs pos="0">
                          <a:srgbClr val="575757">
                            <a:shade val="30000"/>
                            <a:satMod val="115000"/>
                          </a:srgbClr>
                        </a:gs>
                        <a:gs pos="50000">
                          <a:srgbClr val="575757">
                            <a:shade val="67500"/>
                            <a:satMod val="115000"/>
                          </a:srgbClr>
                        </a:gs>
                        <a:gs pos="100000">
                          <a:srgbClr val="575757">
                            <a:shade val="100000"/>
                            <a:satMod val="115000"/>
                          </a:srgbClr>
                        </a:gs>
                      </a:gsLst>
                      <a:path path="circle">
                        <a:fillToRect t="100000" r="100000"/>
                      </a:path>
                      <a:tileRect l="-100000" b="-100000"/>
                    </a:gradFill>
                  </a:tcPr>
                </a:tc>
                <a:tc gridSpan="3">
                  <a:txBody>
                    <a:bodyPr/>
                    <a:lstStyle/>
                    <a:p>
                      <a:pPr algn="ctr" fontAlgn="ctr"/>
                      <a:r>
                        <a:rPr lang="en-US" sz="1400" b="0" i="0" u="none" strike="noStrike" dirty="0">
                          <a:solidFill>
                            <a:schemeClr val="tx1"/>
                          </a:solidFill>
                          <a:effectLst/>
                          <a:latin typeface="Calibri" panose="020F0502020204030204" pitchFamily="34" charset="0"/>
                        </a:rPr>
                        <a:t>Yes (Auto/Manual)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fontAlgn="ctr"/>
                      <a:endParaRPr lang="en-US" sz="1400" b="0"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fontAlgn="ctr"/>
                      <a:endParaRPr lang="en-US" sz="1400" b="0"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83747052"/>
                  </a:ext>
                </a:extLst>
              </a:tr>
              <a:tr h="237568">
                <a:tc>
                  <a:txBody>
                    <a:bodyPr/>
                    <a:lstStyle/>
                    <a:p>
                      <a:pPr algn="l" fontAlgn="ctr"/>
                      <a:r>
                        <a:rPr lang="en-US" sz="1400" b="0" i="0" u="none" strike="noStrike" dirty="0">
                          <a:solidFill>
                            <a:schemeClr val="bg1"/>
                          </a:solidFill>
                          <a:effectLst/>
                          <a:latin typeface="Calibri" panose="020F0502020204030204" pitchFamily="34" charset="0"/>
                        </a:rPr>
                        <a:t>Image Enhancement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gradFill flip="none" rotWithShape="1">
                      <a:gsLst>
                        <a:gs pos="0">
                          <a:srgbClr val="575757">
                            <a:shade val="30000"/>
                            <a:satMod val="115000"/>
                          </a:srgbClr>
                        </a:gs>
                        <a:gs pos="50000">
                          <a:srgbClr val="575757">
                            <a:shade val="67500"/>
                            <a:satMod val="115000"/>
                          </a:srgbClr>
                        </a:gs>
                        <a:gs pos="100000">
                          <a:srgbClr val="575757">
                            <a:shade val="100000"/>
                            <a:satMod val="115000"/>
                          </a:srgbClr>
                        </a:gs>
                      </a:gsLst>
                      <a:path path="circle">
                        <a:fillToRect t="100000" r="100000"/>
                      </a:path>
                      <a:tileRect l="-100000" b="-100000"/>
                    </a:gradFill>
                  </a:tcPr>
                </a:tc>
                <a:tc gridSpan="3">
                  <a:txBody>
                    <a:bodyPr/>
                    <a:lstStyle/>
                    <a:p>
                      <a:pPr algn="ctr" fontAlgn="ctr"/>
                      <a:r>
                        <a:rPr lang="en-US" sz="1400" b="0" i="0" u="none" strike="noStrike" dirty="0">
                          <a:solidFill>
                            <a:schemeClr val="tx1"/>
                          </a:solidFill>
                          <a:effectLst/>
                          <a:latin typeface="Calibri" panose="020F0502020204030204" pitchFamily="34" charset="0"/>
                        </a:rPr>
                        <a:t>Saturation/ Contrast/Brightness/Hue/Sharpness/Rotate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fontAlgn="ctr"/>
                      <a:endParaRPr lang="en-US" sz="1400" b="0"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fontAlgn="ctr"/>
                      <a:endParaRPr lang="en-US" sz="1400" b="0"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74195909"/>
                  </a:ext>
                </a:extLst>
              </a:tr>
              <a:tr h="237568">
                <a:tc>
                  <a:txBody>
                    <a:bodyPr/>
                    <a:lstStyle/>
                    <a:p>
                      <a:pPr algn="l" fontAlgn="ctr"/>
                      <a:r>
                        <a:rPr lang="en-US" sz="1400" b="0" i="0" u="none" strike="noStrike" dirty="0">
                          <a:solidFill>
                            <a:schemeClr val="bg1"/>
                          </a:solidFill>
                          <a:effectLst/>
                          <a:latin typeface="Calibri" panose="020F0502020204030204" pitchFamily="34" charset="0"/>
                        </a:rPr>
                        <a:t>Edge Recording</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gradFill flip="none" rotWithShape="1">
                      <a:gsLst>
                        <a:gs pos="0">
                          <a:srgbClr val="575757">
                            <a:shade val="30000"/>
                            <a:satMod val="115000"/>
                          </a:srgbClr>
                        </a:gs>
                        <a:gs pos="50000">
                          <a:srgbClr val="575757">
                            <a:shade val="67500"/>
                            <a:satMod val="115000"/>
                          </a:srgbClr>
                        </a:gs>
                        <a:gs pos="100000">
                          <a:srgbClr val="575757">
                            <a:shade val="100000"/>
                            <a:satMod val="115000"/>
                          </a:srgbClr>
                        </a:gs>
                      </a:gsLst>
                      <a:path path="circle">
                        <a:fillToRect t="100000" r="100000"/>
                      </a:path>
                      <a:tileRect l="-100000" b="-100000"/>
                    </a:gradFill>
                  </a:tcPr>
                </a:tc>
                <a:tc gridSpan="3">
                  <a:txBody>
                    <a:bodyPr/>
                    <a:lstStyle/>
                    <a:p>
                      <a:pPr algn="ctr" fontAlgn="ctr"/>
                      <a:r>
                        <a:rPr lang="en-US" sz="1400" b="0" i="0" u="none" strike="noStrike" dirty="0">
                          <a:solidFill>
                            <a:schemeClr val="tx1"/>
                          </a:solidFill>
                          <a:effectLst/>
                          <a:latin typeface="Calibri" panose="020F0502020204030204" pitchFamily="34" charset="0"/>
                        </a:rPr>
                        <a:t>Yes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fontAlgn="ctr"/>
                      <a:endParaRPr lang="en-US" sz="1400" b="0"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fontAlgn="ctr"/>
                      <a:endParaRPr lang="en-US" sz="1400" b="0"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98898452"/>
                  </a:ext>
                </a:extLst>
              </a:tr>
              <a:tr h="237568">
                <a:tc>
                  <a:txBody>
                    <a:bodyPr/>
                    <a:lstStyle/>
                    <a:p>
                      <a:pPr algn="l" fontAlgn="ctr"/>
                      <a:r>
                        <a:rPr lang="en-US" sz="1400" b="0" i="0" u="none" strike="noStrike" dirty="0">
                          <a:solidFill>
                            <a:schemeClr val="bg1"/>
                          </a:solidFill>
                          <a:effectLst/>
                          <a:latin typeface="Calibri" panose="020F0502020204030204" pitchFamily="34" charset="0"/>
                        </a:rPr>
                        <a:t>Network Recording</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gradFill flip="none" rotWithShape="1">
                      <a:gsLst>
                        <a:gs pos="0">
                          <a:srgbClr val="575757">
                            <a:shade val="30000"/>
                            <a:satMod val="115000"/>
                          </a:srgbClr>
                        </a:gs>
                        <a:gs pos="50000">
                          <a:srgbClr val="575757">
                            <a:shade val="67500"/>
                            <a:satMod val="115000"/>
                          </a:srgbClr>
                        </a:gs>
                        <a:gs pos="100000">
                          <a:srgbClr val="575757">
                            <a:shade val="100000"/>
                            <a:satMod val="115000"/>
                          </a:srgbClr>
                        </a:gs>
                      </a:gsLst>
                      <a:path path="circle">
                        <a:fillToRect t="100000" r="100000"/>
                      </a:path>
                      <a:tileRect l="-100000" b="-100000"/>
                    </a:gradFill>
                  </a:tcPr>
                </a:tc>
                <a:tc gridSpan="3">
                  <a:txBody>
                    <a:bodyPr/>
                    <a:lstStyle/>
                    <a:p>
                      <a:pPr algn="ctr" fontAlgn="ctr"/>
                      <a:r>
                        <a:rPr lang="en-US" sz="1400" b="0" i="0" u="none" strike="noStrike" dirty="0">
                          <a:solidFill>
                            <a:schemeClr val="tx1"/>
                          </a:solidFill>
                          <a:effectLst/>
                          <a:latin typeface="Calibri" panose="020F0502020204030204" pitchFamily="34" charset="0"/>
                        </a:rPr>
                        <a:t>Yes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fontAlgn="ctr"/>
                      <a:endParaRPr lang="en-US" sz="1400" b="0"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fontAlgn="ctr"/>
                      <a:endParaRPr lang="en-US" sz="1400" b="0"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25139801"/>
                  </a:ext>
                </a:extLst>
              </a:tr>
              <a:tr h="237568">
                <a:tc>
                  <a:txBody>
                    <a:bodyPr/>
                    <a:lstStyle/>
                    <a:p>
                      <a:pPr algn="l" fontAlgn="ctr"/>
                      <a:r>
                        <a:rPr lang="en-US" sz="1400" b="0" i="0" u="none" strike="noStrike" dirty="0">
                          <a:solidFill>
                            <a:schemeClr val="bg1"/>
                          </a:solidFill>
                          <a:effectLst/>
                          <a:latin typeface="Calibri" panose="020F0502020204030204" pitchFamily="34" charset="0"/>
                        </a:rPr>
                        <a:t>Image-Snapshots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gradFill flip="none" rotWithShape="1">
                      <a:gsLst>
                        <a:gs pos="0">
                          <a:srgbClr val="575757">
                            <a:shade val="30000"/>
                            <a:satMod val="115000"/>
                          </a:srgbClr>
                        </a:gs>
                        <a:gs pos="50000">
                          <a:srgbClr val="575757">
                            <a:shade val="67500"/>
                            <a:satMod val="115000"/>
                          </a:srgbClr>
                        </a:gs>
                        <a:gs pos="100000">
                          <a:srgbClr val="575757">
                            <a:shade val="100000"/>
                            <a:satMod val="115000"/>
                          </a:srgbClr>
                        </a:gs>
                      </a:gsLst>
                      <a:path path="circle">
                        <a:fillToRect t="100000" r="100000"/>
                      </a:path>
                      <a:tileRect l="-100000" b="-100000"/>
                    </a:gradFill>
                  </a:tcPr>
                </a:tc>
                <a:tc gridSpan="3">
                  <a:txBody>
                    <a:bodyPr/>
                    <a:lstStyle/>
                    <a:p>
                      <a:pPr algn="ctr" fontAlgn="ctr"/>
                      <a:r>
                        <a:rPr lang="en-US" sz="1400" b="0" i="0" u="none" strike="noStrike" dirty="0">
                          <a:solidFill>
                            <a:schemeClr val="tx1"/>
                          </a:solidFill>
                          <a:effectLst/>
                          <a:latin typeface="Calibri" panose="020F0502020204030204" pitchFamily="34" charset="0"/>
                        </a:rPr>
                        <a:t>Yes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fontAlgn="ctr"/>
                      <a:endParaRPr lang="en-US" sz="1400" b="0"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fontAlgn="ctr"/>
                      <a:endParaRPr lang="en-US" sz="1400" b="0"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96037911"/>
                  </a:ext>
                </a:extLst>
              </a:tr>
            </a:tbl>
          </a:graphicData>
        </a:graphic>
      </p:graphicFrame>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 y="1305573"/>
            <a:ext cx="1143000" cy="448310"/>
          </a:xfrm>
          <a:prstGeom prst="rect">
            <a:avLst/>
          </a:prstGeom>
        </p:spPr>
      </p:pic>
      <p:sp>
        <p:nvSpPr>
          <p:cNvPr id="5" name="Shape 162"/>
          <p:cNvSpPr txBox="1">
            <a:spLocks/>
          </p:cNvSpPr>
          <p:nvPr/>
        </p:nvSpPr>
        <p:spPr>
          <a:xfrm>
            <a:off x="152400" y="0"/>
            <a:ext cx="6624320" cy="762000"/>
          </a:xfrm>
          <a:prstGeom prst="rect">
            <a:avLst/>
          </a:prstGeom>
          <a:noFill/>
          <a:ln>
            <a:noFill/>
          </a:ln>
        </p:spPr>
        <p:txBody>
          <a:bodyPr vert="horz" lIns="91425" tIns="45700" rIns="91425" bIns="45700" rtlCol="0"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ts val="0"/>
              </a:spcBef>
              <a:buClr>
                <a:schemeClr val="dk1"/>
              </a:buClr>
              <a:buSzPct val="25000"/>
              <a:buFont typeface="Calibri"/>
              <a:buNone/>
            </a:pPr>
            <a:r>
              <a:rPr lang="en-US" sz="2800" b="1" dirty="0">
                <a:solidFill>
                  <a:schemeClr val="dk1"/>
                </a:solidFill>
                <a:latin typeface="Calibri"/>
                <a:ea typeface="Calibri"/>
                <a:cs typeface="Calibri"/>
                <a:sym typeface="Calibri"/>
              </a:rPr>
              <a:t>2MP DOME CAMERA</a:t>
            </a:r>
          </a:p>
        </p:txBody>
      </p:sp>
    </p:spTree>
    <p:extLst>
      <p:ext uri="{BB962C8B-B14F-4D97-AF65-F5344CB8AC3E}">
        <p14:creationId xmlns:p14="http://schemas.microsoft.com/office/powerpoint/2010/main" val="12508841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56541838"/>
              </p:ext>
            </p:extLst>
          </p:nvPr>
        </p:nvGraphicFramePr>
        <p:xfrm>
          <a:off x="304800" y="1067185"/>
          <a:ext cx="8575042" cy="5408840"/>
        </p:xfrm>
        <a:graphic>
          <a:graphicData uri="http://schemas.openxmlformats.org/drawingml/2006/table">
            <a:tbl>
              <a:tblPr>
                <a:tableStyleId>{5C22544A-7EE6-4342-B048-85BDC9FD1C3A}</a:tableStyleId>
              </a:tblPr>
              <a:tblGrid>
                <a:gridCol w="2133600">
                  <a:extLst>
                    <a:ext uri="{9D8B030D-6E8A-4147-A177-3AD203B41FA5}">
                      <a16:colId xmlns:a16="http://schemas.microsoft.com/office/drawing/2014/main" val="1502694788"/>
                    </a:ext>
                  </a:extLst>
                </a:gridCol>
                <a:gridCol w="2133600">
                  <a:extLst>
                    <a:ext uri="{9D8B030D-6E8A-4147-A177-3AD203B41FA5}">
                      <a16:colId xmlns:a16="http://schemas.microsoft.com/office/drawing/2014/main" val="2494870631"/>
                    </a:ext>
                  </a:extLst>
                </a:gridCol>
                <a:gridCol w="2250441">
                  <a:extLst>
                    <a:ext uri="{9D8B030D-6E8A-4147-A177-3AD203B41FA5}">
                      <a16:colId xmlns:a16="http://schemas.microsoft.com/office/drawing/2014/main" val="247685299"/>
                    </a:ext>
                  </a:extLst>
                </a:gridCol>
                <a:gridCol w="2057401">
                  <a:extLst>
                    <a:ext uri="{9D8B030D-6E8A-4147-A177-3AD203B41FA5}">
                      <a16:colId xmlns:a16="http://schemas.microsoft.com/office/drawing/2014/main" val="95188996"/>
                    </a:ext>
                  </a:extLst>
                </a:gridCol>
              </a:tblGrid>
              <a:tr h="310282">
                <a:tc rowSpan="2">
                  <a:txBody>
                    <a:bodyPr/>
                    <a:lstStyle/>
                    <a:p>
                      <a:pPr algn="ctr" fontAlgn="ctr"/>
                      <a:endParaRPr lang="en-US" sz="1400" b="1" i="0" u="none" strike="noStrike" dirty="0">
                        <a:solidFill>
                          <a:schemeClr val="bg1"/>
                        </a:solidFill>
                        <a:effectLst/>
                        <a:latin typeface="Calibri" panose="020F0502020204030204" pitchFamily="34" charset="0"/>
                      </a:endParaRPr>
                    </a:p>
                  </a:txBody>
                  <a:tcPr marL="6828" marR="6828" marT="6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ctr" fontAlgn="t"/>
                      <a:r>
                        <a:rPr lang="en-US" sz="1400" b="1" u="none" strike="noStrike" dirty="0">
                          <a:solidFill>
                            <a:schemeClr val="bg1"/>
                          </a:solidFill>
                          <a:effectLst/>
                        </a:rPr>
                        <a:t>SATATYA CIBR20FL36CW-S </a:t>
                      </a:r>
                      <a:endParaRPr lang="en-US" sz="1400" b="1" i="0" u="none" strike="noStrike" dirty="0">
                        <a:solidFill>
                          <a:schemeClr val="bg1"/>
                        </a:solidFill>
                        <a:effectLst/>
                        <a:latin typeface="Calibri" panose="020F0502020204030204" pitchFamily="34" charset="0"/>
                      </a:endParaRPr>
                    </a:p>
                  </a:txBody>
                  <a:tcPr marL="6828" marR="6828" marT="6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026F98">
                            <a:shade val="30000"/>
                            <a:satMod val="115000"/>
                          </a:srgbClr>
                        </a:gs>
                        <a:gs pos="50000">
                          <a:srgbClr val="026F98">
                            <a:shade val="67500"/>
                            <a:satMod val="115000"/>
                          </a:srgbClr>
                        </a:gs>
                        <a:gs pos="100000">
                          <a:srgbClr val="026F98">
                            <a:shade val="100000"/>
                            <a:satMod val="115000"/>
                          </a:srgbClr>
                        </a:gs>
                      </a:gsLst>
                      <a:path path="circle">
                        <a:fillToRect l="50000" t="50000" r="50000" b="50000"/>
                      </a:path>
                      <a:tileRect/>
                    </a:gradFill>
                  </a:tcPr>
                </a:tc>
                <a:tc>
                  <a:txBody>
                    <a:bodyPr/>
                    <a:lstStyle/>
                    <a:p>
                      <a:pPr algn="ctr" fontAlgn="ctr"/>
                      <a:r>
                        <a:rPr lang="en-US" sz="1400" b="1" u="none" strike="noStrike" dirty="0">
                          <a:solidFill>
                            <a:schemeClr val="bg1"/>
                          </a:solidFill>
                          <a:effectLst/>
                        </a:rPr>
                        <a:t>SATATYA CIBR20FL60CWS </a:t>
                      </a:r>
                      <a:endParaRPr lang="en-US" sz="1400" b="1" i="0" u="none" strike="noStrike" dirty="0">
                        <a:solidFill>
                          <a:schemeClr val="bg1"/>
                        </a:solidFill>
                        <a:effectLst/>
                        <a:latin typeface="Calibri" panose="020F0502020204030204" pitchFamily="34" charset="0"/>
                      </a:endParaRPr>
                    </a:p>
                  </a:txBody>
                  <a:tcPr marL="6828" marR="6828" marT="6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026F98">
                            <a:shade val="30000"/>
                            <a:satMod val="115000"/>
                          </a:srgbClr>
                        </a:gs>
                        <a:gs pos="50000">
                          <a:srgbClr val="026F98">
                            <a:shade val="67500"/>
                            <a:satMod val="115000"/>
                          </a:srgbClr>
                        </a:gs>
                        <a:gs pos="100000">
                          <a:srgbClr val="026F98">
                            <a:shade val="100000"/>
                            <a:satMod val="115000"/>
                          </a:srgbClr>
                        </a:gs>
                      </a:gsLst>
                      <a:path path="circle">
                        <a:fillToRect l="50000" t="50000" r="50000" b="50000"/>
                      </a:path>
                      <a:tileRect/>
                    </a:gradFill>
                  </a:tcPr>
                </a:tc>
                <a:tc>
                  <a:txBody>
                    <a:bodyPr/>
                    <a:lstStyle/>
                    <a:p>
                      <a:pPr algn="ctr" fontAlgn="ctr"/>
                      <a:r>
                        <a:rPr lang="en-US" sz="1400" b="1" u="none" strike="noStrike" dirty="0">
                          <a:solidFill>
                            <a:schemeClr val="bg1"/>
                          </a:solidFill>
                          <a:effectLst/>
                        </a:rPr>
                        <a:t>SATATYA CIBR20VL12CWS</a:t>
                      </a:r>
                      <a:endParaRPr lang="en-US" sz="1400" b="1" i="0" u="none" strike="noStrike" dirty="0">
                        <a:solidFill>
                          <a:schemeClr val="bg1"/>
                        </a:solidFill>
                        <a:effectLst/>
                        <a:latin typeface="Calibri" panose="020F0502020204030204" pitchFamily="34" charset="0"/>
                      </a:endParaRPr>
                    </a:p>
                  </a:txBody>
                  <a:tcPr marL="6828" marR="6828" marT="6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026F98">
                            <a:shade val="30000"/>
                            <a:satMod val="115000"/>
                          </a:srgbClr>
                        </a:gs>
                        <a:gs pos="50000">
                          <a:srgbClr val="026F98">
                            <a:shade val="67500"/>
                            <a:satMod val="115000"/>
                          </a:srgbClr>
                        </a:gs>
                        <a:gs pos="100000">
                          <a:srgbClr val="026F98">
                            <a:shade val="100000"/>
                            <a:satMod val="115000"/>
                          </a:srgbClr>
                        </a:gs>
                      </a:gsLst>
                      <a:path path="circle">
                        <a:fillToRect l="50000" t="50000" r="50000" b="50000"/>
                      </a:path>
                      <a:tileRect/>
                    </a:gradFill>
                  </a:tcPr>
                </a:tc>
                <a:extLst>
                  <a:ext uri="{0D108BD9-81ED-4DB2-BD59-A6C34878D82A}">
                    <a16:rowId xmlns:a16="http://schemas.microsoft.com/office/drawing/2014/main" val="1461154634"/>
                  </a:ext>
                </a:extLst>
              </a:tr>
              <a:tr h="229575">
                <a:tc vMerge="1">
                  <a:txBody>
                    <a:bodyPr/>
                    <a:lstStyle/>
                    <a:p>
                      <a:pPr algn="ctr" fontAlgn="ctr"/>
                      <a:endParaRPr lang="en-US" sz="1400" b="1" i="0" u="none" strike="noStrike" dirty="0">
                        <a:solidFill>
                          <a:schemeClr val="bg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gradFill flip="none" rotWithShape="1">
                      <a:gsLst>
                        <a:gs pos="0">
                          <a:srgbClr val="026F98">
                            <a:shade val="30000"/>
                            <a:satMod val="115000"/>
                          </a:srgbClr>
                        </a:gs>
                        <a:gs pos="50000">
                          <a:srgbClr val="026F98">
                            <a:shade val="67500"/>
                            <a:satMod val="115000"/>
                          </a:srgbClr>
                        </a:gs>
                        <a:gs pos="100000">
                          <a:srgbClr val="026F98">
                            <a:shade val="100000"/>
                            <a:satMod val="115000"/>
                          </a:srgbClr>
                        </a:gs>
                      </a:gsLst>
                      <a:path path="circle">
                        <a:fillToRect l="50000" t="50000" r="50000" b="50000"/>
                      </a:path>
                      <a:tileRect/>
                    </a:gradFill>
                  </a:tcPr>
                </a:tc>
                <a:tc gridSpan="3">
                  <a:txBody>
                    <a:bodyPr/>
                    <a:lstStyle/>
                    <a:p>
                      <a:pPr algn="ctr" fontAlgn="ctr"/>
                      <a:r>
                        <a:rPr lang="en-US" sz="1400" b="1" i="0" u="none" strike="noStrike" dirty="0">
                          <a:solidFill>
                            <a:schemeClr val="bg1"/>
                          </a:solidFill>
                          <a:effectLst/>
                          <a:latin typeface="Calibri" panose="020F0502020204030204" pitchFamily="34" charset="0"/>
                        </a:rPr>
                        <a:t>Video Analytics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026F98">
                            <a:shade val="30000"/>
                            <a:satMod val="115000"/>
                          </a:srgbClr>
                        </a:gs>
                        <a:gs pos="50000">
                          <a:srgbClr val="026F98">
                            <a:shade val="67500"/>
                            <a:satMod val="115000"/>
                          </a:srgbClr>
                        </a:gs>
                        <a:gs pos="100000">
                          <a:srgbClr val="026F98">
                            <a:shade val="100000"/>
                            <a:satMod val="115000"/>
                          </a:srgbClr>
                        </a:gs>
                      </a:gsLst>
                      <a:path path="circle">
                        <a:fillToRect l="50000" t="50000" r="50000" b="50000"/>
                      </a:path>
                      <a:tileRect/>
                    </a:gradFill>
                  </a:tcPr>
                </a:tc>
                <a:tc hMerge="1">
                  <a:txBody>
                    <a:bodyPr/>
                    <a:lstStyle/>
                    <a:p>
                      <a:pPr algn="ctr" fontAlgn="ctr"/>
                      <a:endParaRPr lang="en-US" sz="1400" b="1" i="0" u="none" strike="noStrike" dirty="0">
                        <a:solidFill>
                          <a:schemeClr val="bg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gradFill flip="none" rotWithShape="1">
                      <a:gsLst>
                        <a:gs pos="0">
                          <a:srgbClr val="026F98">
                            <a:shade val="30000"/>
                            <a:satMod val="115000"/>
                          </a:srgbClr>
                        </a:gs>
                        <a:gs pos="50000">
                          <a:srgbClr val="026F98">
                            <a:shade val="67500"/>
                            <a:satMod val="115000"/>
                          </a:srgbClr>
                        </a:gs>
                        <a:gs pos="100000">
                          <a:srgbClr val="026F98">
                            <a:shade val="100000"/>
                            <a:satMod val="115000"/>
                          </a:srgbClr>
                        </a:gs>
                      </a:gsLst>
                      <a:path path="circle">
                        <a:fillToRect l="50000" t="50000" r="50000" b="50000"/>
                      </a:path>
                      <a:tileRect/>
                    </a:grad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33651645"/>
                  </a:ext>
                </a:extLst>
              </a:tr>
              <a:tr h="229575">
                <a:tc>
                  <a:txBody>
                    <a:bodyPr/>
                    <a:lstStyle/>
                    <a:p>
                      <a:pPr algn="l" fontAlgn="ctr"/>
                      <a:r>
                        <a:rPr lang="en-US" sz="1400" b="0" i="0" u="none" strike="noStrike" dirty="0">
                          <a:solidFill>
                            <a:schemeClr val="bg1"/>
                          </a:solidFill>
                          <a:effectLst/>
                          <a:latin typeface="Calibri" panose="020F0502020204030204" pitchFamily="34" charset="0"/>
                        </a:rPr>
                        <a:t>Motion Detection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gradFill flip="none" rotWithShape="1">
                      <a:gsLst>
                        <a:gs pos="0">
                          <a:srgbClr val="575757">
                            <a:shade val="30000"/>
                            <a:satMod val="115000"/>
                          </a:srgbClr>
                        </a:gs>
                        <a:gs pos="50000">
                          <a:srgbClr val="575757">
                            <a:shade val="67500"/>
                            <a:satMod val="115000"/>
                          </a:srgbClr>
                        </a:gs>
                        <a:gs pos="100000">
                          <a:srgbClr val="575757">
                            <a:shade val="100000"/>
                            <a:satMod val="115000"/>
                          </a:srgbClr>
                        </a:gs>
                      </a:gsLst>
                      <a:path path="circle">
                        <a:fillToRect t="100000" r="100000"/>
                      </a:path>
                      <a:tileRect l="-100000" b="-100000"/>
                    </a:gradFill>
                  </a:tcPr>
                </a:tc>
                <a:tc gridSpan="3">
                  <a:txBody>
                    <a:bodyPr/>
                    <a:lstStyle/>
                    <a:p>
                      <a:pPr algn="ctr" fontAlgn="ctr"/>
                      <a:r>
                        <a:rPr lang="en-US" sz="1400" b="0" i="0" u="none" strike="noStrike" dirty="0">
                          <a:solidFill>
                            <a:srgbClr val="000000"/>
                          </a:solidFill>
                          <a:effectLst/>
                          <a:latin typeface="Calibri" panose="020F0502020204030204" pitchFamily="34" charset="0"/>
                        </a:rPr>
                        <a:t>Yes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fontAlgn="ctr"/>
                      <a:endParaRPr lang="en-US" sz="1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fontAlgn="ctr"/>
                      <a:endParaRPr lang="en-US" sz="1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11447105"/>
                  </a:ext>
                </a:extLst>
              </a:tr>
              <a:tr h="229575">
                <a:tc>
                  <a:txBody>
                    <a:bodyPr/>
                    <a:lstStyle/>
                    <a:p>
                      <a:pPr algn="l" fontAlgn="ctr"/>
                      <a:r>
                        <a:rPr lang="en-US" sz="1400" b="0" i="0" u="none" strike="noStrike" dirty="0">
                          <a:solidFill>
                            <a:schemeClr val="bg1"/>
                          </a:solidFill>
                          <a:effectLst/>
                          <a:latin typeface="Calibri" panose="020F0502020204030204" pitchFamily="34" charset="0"/>
                        </a:rPr>
                        <a:t>View Tamper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gradFill flip="none" rotWithShape="1">
                      <a:gsLst>
                        <a:gs pos="0">
                          <a:srgbClr val="575757">
                            <a:shade val="30000"/>
                            <a:satMod val="115000"/>
                          </a:srgbClr>
                        </a:gs>
                        <a:gs pos="50000">
                          <a:srgbClr val="575757">
                            <a:shade val="67500"/>
                            <a:satMod val="115000"/>
                          </a:srgbClr>
                        </a:gs>
                        <a:gs pos="100000">
                          <a:srgbClr val="575757">
                            <a:shade val="100000"/>
                            <a:satMod val="115000"/>
                          </a:srgbClr>
                        </a:gs>
                      </a:gsLst>
                      <a:path path="circle">
                        <a:fillToRect t="100000" r="100000"/>
                      </a:path>
                      <a:tileRect l="-100000" b="-100000"/>
                    </a:gradFill>
                  </a:tcPr>
                </a:tc>
                <a:tc gridSpan="3">
                  <a:txBody>
                    <a:bodyPr/>
                    <a:lstStyle/>
                    <a:p>
                      <a:pPr algn="ctr" fontAlgn="ctr"/>
                      <a:r>
                        <a:rPr lang="en-US" sz="1400" b="0" i="0" u="none" strike="noStrike" dirty="0">
                          <a:solidFill>
                            <a:srgbClr val="000000"/>
                          </a:solidFill>
                          <a:effectLst/>
                          <a:latin typeface="Calibri" panose="020F0502020204030204" pitchFamily="34" charset="0"/>
                        </a:rPr>
                        <a:t>Yes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fontAlgn="ctr"/>
                      <a:endParaRPr lang="en-US" sz="1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fontAlgn="ctr"/>
                      <a:endParaRPr lang="en-US" sz="1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21489233"/>
                  </a:ext>
                </a:extLst>
              </a:tr>
              <a:tr h="444091">
                <a:tc>
                  <a:txBody>
                    <a:bodyPr/>
                    <a:lstStyle/>
                    <a:p>
                      <a:pPr algn="l" fontAlgn="ctr"/>
                      <a:r>
                        <a:rPr lang="en-US" sz="1400" b="0" i="0" u="none" strike="noStrike" dirty="0">
                          <a:solidFill>
                            <a:schemeClr val="bg1"/>
                          </a:solidFill>
                          <a:effectLst/>
                          <a:latin typeface="Calibri" panose="020F0502020204030204" pitchFamily="34" charset="0"/>
                        </a:rPr>
                        <a:t>Line intrusion/ Directional motion/ Trip Wire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gradFill flip="none" rotWithShape="1">
                      <a:gsLst>
                        <a:gs pos="0">
                          <a:srgbClr val="575757">
                            <a:shade val="30000"/>
                            <a:satMod val="115000"/>
                          </a:srgbClr>
                        </a:gs>
                        <a:gs pos="50000">
                          <a:srgbClr val="575757">
                            <a:shade val="67500"/>
                            <a:satMod val="115000"/>
                          </a:srgbClr>
                        </a:gs>
                        <a:gs pos="100000">
                          <a:srgbClr val="575757">
                            <a:shade val="100000"/>
                            <a:satMod val="115000"/>
                          </a:srgbClr>
                        </a:gs>
                      </a:gsLst>
                      <a:path path="circle">
                        <a:fillToRect t="100000" r="100000"/>
                      </a:path>
                      <a:tileRect l="-100000" b="-100000"/>
                    </a:gradFill>
                  </a:tcPr>
                </a:tc>
                <a:tc gridSpan="3">
                  <a:txBody>
                    <a:bodyPr/>
                    <a:lstStyle/>
                    <a:p>
                      <a:pPr algn="ctr" fontAlgn="ctr"/>
                      <a:r>
                        <a:rPr lang="en-US" sz="1400" b="0" i="0" u="none" strike="noStrike" dirty="0">
                          <a:solidFill>
                            <a:srgbClr val="000000"/>
                          </a:solidFill>
                          <a:effectLst/>
                          <a:latin typeface="Calibri" panose="020F0502020204030204" pitchFamily="34" charset="0"/>
                        </a:rPr>
                        <a:t>Yes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fontAlgn="ctr"/>
                      <a:endParaRPr lang="en-US" sz="1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fontAlgn="ctr"/>
                      <a:endParaRPr lang="en-US" sz="1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88593836"/>
                  </a:ext>
                </a:extLst>
              </a:tr>
              <a:tr h="229575">
                <a:tc>
                  <a:txBody>
                    <a:bodyPr/>
                    <a:lstStyle/>
                    <a:p>
                      <a:pPr algn="l" fontAlgn="ctr"/>
                      <a:r>
                        <a:rPr lang="en-US" sz="1400" b="0" i="0" u="none" strike="noStrike" dirty="0">
                          <a:solidFill>
                            <a:schemeClr val="bg1"/>
                          </a:solidFill>
                          <a:effectLst/>
                          <a:latin typeface="Calibri" panose="020F0502020204030204" pitchFamily="34" charset="0"/>
                        </a:rPr>
                        <a:t>Zone Intrusion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gradFill flip="none" rotWithShape="1">
                      <a:gsLst>
                        <a:gs pos="0">
                          <a:srgbClr val="575757">
                            <a:shade val="30000"/>
                            <a:satMod val="115000"/>
                          </a:srgbClr>
                        </a:gs>
                        <a:gs pos="50000">
                          <a:srgbClr val="575757">
                            <a:shade val="67500"/>
                            <a:satMod val="115000"/>
                          </a:srgbClr>
                        </a:gs>
                        <a:gs pos="100000">
                          <a:srgbClr val="575757">
                            <a:shade val="100000"/>
                            <a:satMod val="115000"/>
                          </a:srgbClr>
                        </a:gs>
                      </a:gsLst>
                      <a:path path="circle">
                        <a:fillToRect t="100000" r="100000"/>
                      </a:path>
                      <a:tileRect l="-100000" b="-100000"/>
                    </a:gradFill>
                  </a:tcPr>
                </a:tc>
                <a:tc gridSpan="3">
                  <a:txBody>
                    <a:bodyPr/>
                    <a:lstStyle/>
                    <a:p>
                      <a:pPr algn="ctr" fontAlgn="ctr"/>
                      <a:r>
                        <a:rPr lang="en-US" sz="1400" b="0" i="0" u="none" strike="noStrike" dirty="0">
                          <a:solidFill>
                            <a:srgbClr val="000000"/>
                          </a:solidFill>
                          <a:effectLst/>
                          <a:latin typeface="Calibri" panose="020F0502020204030204" pitchFamily="34" charset="0"/>
                        </a:rPr>
                        <a:t>Yes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fontAlgn="ctr"/>
                      <a:endParaRPr lang="en-US" sz="1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fontAlgn="ctr"/>
                      <a:endParaRPr lang="en-US" sz="1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31399648"/>
                  </a:ext>
                </a:extLst>
              </a:tr>
              <a:tr h="229575">
                <a:tc>
                  <a:txBody>
                    <a:bodyPr/>
                    <a:lstStyle/>
                    <a:p>
                      <a:pPr algn="l" fontAlgn="ctr"/>
                      <a:r>
                        <a:rPr lang="en-US" sz="1400" b="0" i="0" u="none" strike="noStrike" dirty="0">
                          <a:solidFill>
                            <a:schemeClr val="bg1"/>
                          </a:solidFill>
                          <a:effectLst/>
                          <a:latin typeface="Calibri" panose="020F0502020204030204" pitchFamily="34" charset="0"/>
                        </a:rPr>
                        <a:t>IP-Conflict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gradFill flip="none" rotWithShape="1">
                      <a:gsLst>
                        <a:gs pos="0">
                          <a:srgbClr val="575757">
                            <a:shade val="30000"/>
                            <a:satMod val="115000"/>
                          </a:srgbClr>
                        </a:gs>
                        <a:gs pos="50000">
                          <a:srgbClr val="575757">
                            <a:shade val="67500"/>
                            <a:satMod val="115000"/>
                          </a:srgbClr>
                        </a:gs>
                        <a:gs pos="100000">
                          <a:srgbClr val="575757">
                            <a:shade val="100000"/>
                            <a:satMod val="115000"/>
                          </a:srgbClr>
                        </a:gs>
                      </a:gsLst>
                      <a:path path="circle">
                        <a:fillToRect t="100000" r="100000"/>
                      </a:path>
                      <a:tileRect l="-100000" b="-100000"/>
                    </a:gradFill>
                  </a:tcPr>
                </a:tc>
                <a:tc gridSpan="3">
                  <a:txBody>
                    <a:bodyPr/>
                    <a:lstStyle/>
                    <a:p>
                      <a:pPr algn="ctr" fontAlgn="b"/>
                      <a:r>
                        <a:rPr lang="en-US" sz="1400" b="0" i="0" u="none" strike="noStrike" dirty="0">
                          <a:solidFill>
                            <a:srgbClr val="000000"/>
                          </a:solidFill>
                          <a:effectLst/>
                          <a:latin typeface="Calibri" panose="020F0502020204030204" pitchFamily="34" charset="0"/>
                        </a:rPr>
                        <a:t>Yes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fontAlgn="ctr"/>
                      <a:endParaRPr lang="en-US" sz="1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fontAlgn="ctr"/>
                      <a:endParaRPr lang="en-US" sz="1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53675231"/>
                  </a:ext>
                </a:extLst>
              </a:tr>
              <a:tr h="229575">
                <a:tc>
                  <a:txBody>
                    <a:bodyPr/>
                    <a:lstStyle/>
                    <a:p>
                      <a:pPr algn="l" fontAlgn="ctr"/>
                      <a:r>
                        <a:rPr lang="en-US" sz="1400" b="0" i="0" u="none" strike="noStrike" dirty="0">
                          <a:solidFill>
                            <a:schemeClr val="bg1"/>
                          </a:solidFill>
                          <a:effectLst/>
                          <a:latin typeface="Calibri" panose="020F0502020204030204" pitchFamily="34" charset="0"/>
                        </a:rPr>
                        <a:t>Network-Disconnect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gradFill flip="none" rotWithShape="1">
                      <a:gsLst>
                        <a:gs pos="0">
                          <a:srgbClr val="575757">
                            <a:shade val="30000"/>
                            <a:satMod val="115000"/>
                          </a:srgbClr>
                        </a:gs>
                        <a:gs pos="50000">
                          <a:srgbClr val="575757">
                            <a:shade val="67500"/>
                            <a:satMod val="115000"/>
                          </a:srgbClr>
                        </a:gs>
                        <a:gs pos="100000">
                          <a:srgbClr val="575757">
                            <a:shade val="100000"/>
                            <a:satMod val="115000"/>
                          </a:srgbClr>
                        </a:gs>
                      </a:gsLst>
                      <a:path path="circle">
                        <a:fillToRect t="100000" r="100000"/>
                      </a:path>
                      <a:tileRect l="-100000" b="-100000"/>
                    </a:gradFill>
                  </a:tcPr>
                </a:tc>
                <a:tc gridSpan="3">
                  <a:txBody>
                    <a:bodyPr/>
                    <a:lstStyle/>
                    <a:p>
                      <a:pPr algn="ctr" fontAlgn="b"/>
                      <a:r>
                        <a:rPr lang="en-US" sz="1400" b="0" i="0" u="none" strike="noStrike" dirty="0">
                          <a:solidFill>
                            <a:srgbClr val="000000"/>
                          </a:solidFill>
                          <a:effectLst/>
                          <a:latin typeface="Calibri" panose="020F0502020204030204" pitchFamily="34" charset="0"/>
                        </a:rPr>
                        <a:t>Yes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fontAlgn="ctr"/>
                      <a:endParaRPr lang="en-US" sz="1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fontAlgn="ctr"/>
                      <a:endParaRPr lang="en-US" sz="1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55695499"/>
                  </a:ext>
                </a:extLst>
              </a:tr>
              <a:tr h="229575">
                <a:tc>
                  <a:txBody>
                    <a:bodyPr/>
                    <a:lstStyle/>
                    <a:p>
                      <a:pPr algn="l" fontAlgn="ctr"/>
                      <a:r>
                        <a:rPr lang="en-US" sz="1400" b="0" i="0" u="none" strike="noStrike" dirty="0">
                          <a:solidFill>
                            <a:schemeClr val="bg1"/>
                          </a:solidFill>
                          <a:effectLst/>
                          <a:latin typeface="Calibri" panose="020F0502020204030204" pitchFamily="34" charset="0"/>
                        </a:rPr>
                        <a:t>Storage Alert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gradFill flip="none" rotWithShape="1">
                      <a:gsLst>
                        <a:gs pos="0">
                          <a:srgbClr val="575757">
                            <a:shade val="30000"/>
                            <a:satMod val="115000"/>
                          </a:srgbClr>
                        </a:gs>
                        <a:gs pos="50000">
                          <a:srgbClr val="575757">
                            <a:shade val="67500"/>
                            <a:satMod val="115000"/>
                          </a:srgbClr>
                        </a:gs>
                        <a:gs pos="100000">
                          <a:srgbClr val="575757">
                            <a:shade val="100000"/>
                            <a:satMod val="115000"/>
                          </a:srgbClr>
                        </a:gs>
                      </a:gsLst>
                      <a:path path="circle">
                        <a:fillToRect t="100000" r="100000"/>
                      </a:path>
                      <a:tileRect l="-100000" b="-100000"/>
                    </a:gradFill>
                  </a:tcPr>
                </a:tc>
                <a:tc gridSpan="3">
                  <a:txBody>
                    <a:bodyPr/>
                    <a:lstStyle/>
                    <a:p>
                      <a:pPr algn="ctr" fontAlgn="b"/>
                      <a:r>
                        <a:rPr lang="en-US" sz="1400" b="0" i="0" u="none" strike="noStrike" dirty="0">
                          <a:solidFill>
                            <a:srgbClr val="000000"/>
                          </a:solidFill>
                          <a:effectLst/>
                          <a:latin typeface="Calibri" panose="020F0502020204030204" pitchFamily="34" charset="0"/>
                        </a:rPr>
                        <a:t>Yes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47931688"/>
                  </a:ext>
                </a:extLst>
              </a:tr>
              <a:tr h="310282">
                <a:tc>
                  <a:txBody>
                    <a:bodyPr/>
                    <a:lstStyle/>
                    <a:p>
                      <a:pPr algn="l" fontAlgn="ctr"/>
                      <a:r>
                        <a:rPr lang="en-US" sz="1400" b="0" i="0" u="none" strike="noStrike" dirty="0">
                          <a:solidFill>
                            <a:schemeClr val="bg1"/>
                          </a:solidFill>
                          <a:effectLst/>
                          <a:latin typeface="Calibri" panose="020F0502020204030204" pitchFamily="34" charset="0"/>
                        </a:rPr>
                        <a:t>Actions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gradFill flip="none" rotWithShape="1">
                      <a:gsLst>
                        <a:gs pos="0">
                          <a:srgbClr val="575757">
                            <a:shade val="30000"/>
                            <a:satMod val="115000"/>
                          </a:srgbClr>
                        </a:gs>
                        <a:gs pos="50000">
                          <a:srgbClr val="575757">
                            <a:shade val="67500"/>
                            <a:satMod val="115000"/>
                          </a:srgbClr>
                        </a:gs>
                        <a:gs pos="100000">
                          <a:srgbClr val="575757">
                            <a:shade val="100000"/>
                            <a:satMod val="115000"/>
                          </a:srgbClr>
                        </a:gs>
                      </a:gsLst>
                      <a:path path="circle">
                        <a:fillToRect t="100000" r="100000"/>
                      </a:path>
                      <a:tileRect l="-100000" b="-100000"/>
                    </a:gradFill>
                  </a:tcPr>
                </a:tc>
                <a:tc gridSpan="3">
                  <a:txBody>
                    <a:bodyPr/>
                    <a:lstStyle/>
                    <a:p>
                      <a:pPr lvl="0" algn="ctr" fontAlgn="t"/>
                      <a:r>
                        <a:rPr lang="en-US" sz="1400" b="0" i="0" u="none" strike="noStrike" dirty="0">
                          <a:solidFill>
                            <a:srgbClr val="000000"/>
                          </a:solidFill>
                          <a:effectLst/>
                          <a:latin typeface="Calibri" panose="020F0502020204030204" pitchFamily="34" charset="0"/>
                        </a:rPr>
                        <a:t>Email/TCP/ SMS Notifications , Alarm Recording &amp; Image/Clip Upload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lvl="0" algn="l" fontAlgn="t"/>
                      <a:endParaRPr lang="en-US" sz="1400" b="0" i="0" u="none" strike="noStrike" dirty="0">
                        <a:solidFill>
                          <a:srgbClr val="000000"/>
                        </a:solidFill>
                        <a:effectLst/>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lvl="0" algn="l" fontAlgn="t"/>
                      <a:endParaRPr lang="en-US" sz="1400" b="0" i="0" u="none" strike="noStrike" dirty="0">
                        <a:solidFill>
                          <a:srgbClr val="000000"/>
                        </a:solidFill>
                        <a:effectLst/>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86282733"/>
                  </a:ext>
                </a:extLst>
              </a:tr>
              <a:tr h="229575">
                <a:tc gridSpan="4">
                  <a:txBody>
                    <a:bodyPr/>
                    <a:lstStyle/>
                    <a:p>
                      <a:pPr algn="ctr" fontAlgn="ctr"/>
                      <a:r>
                        <a:rPr lang="en-US" sz="1400" b="1" i="0" u="none" strike="noStrike" dirty="0">
                          <a:solidFill>
                            <a:schemeClr val="bg1"/>
                          </a:solidFill>
                          <a:effectLst/>
                          <a:latin typeface="Calibri" panose="020F0502020204030204" pitchFamily="34" charset="0"/>
                        </a:rPr>
                        <a:t>                                                     Environmental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gradFill flip="none" rotWithShape="1">
                      <a:gsLst>
                        <a:gs pos="0">
                          <a:srgbClr val="026F98">
                            <a:shade val="30000"/>
                            <a:satMod val="115000"/>
                          </a:srgbClr>
                        </a:gs>
                        <a:gs pos="50000">
                          <a:srgbClr val="026F98">
                            <a:shade val="67500"/>
                            <a:satMod val="115000"/>
                          </a:srgbClr>
                        </a:gs>
                        <a:gs pos="100000">
                          <a:srgbClr val="026F98">
                            <a:shade val="100000"/>
                            <a:satMod val="115000"/>
                          </a:srgbClr>
                        </a:gs>
                      </a:gsLst>
                      <a:path path="circle">
                        <a:fillToRect l="50000" t="50000" r="50000" b="50000"/>
                      </a:path>
                      <a:tileRect/>
                    </a:gradFill>
                  </a:tcPr>
                </a:tc>
                <a:tc hMerge="1">
                  <a:txBody>
                    <a:bodyPr/>
                    <a:lstStyle/>
                    <a:p>
                      <a:endParaRPr lang="en-US" dirty="0"/>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31925272"/>
                  </a:ext>
                </a:extLst>
              </a:tr>
              <a:tr h="444091">
                <a:tc>
                  <a:txBody>
                    <a:bodyPr/>
                    <a:lstStyle/>
                    <a:p>
                      <a:pPr algn="l" fontAlgn="ctr"/>
                      <a:r>
                        <a:rPr lang="en-US" sz="1400" b="0" i="0" u="none" strike="noStrike" dirty="0">
                          <a:solidFill>
                            <a:schemeClr val="bg1"/>
                          </a:solidFill>
                          <a:effectLst/>
                          <a:latin typeface="Calibri" panose="020F0502020204030204" pitchFamily="34" charset="0"/>
                        </a:rPr>
                        <a:t>Operating Temperature/Humidity</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gradFill flip="none" rotWithShape="1">
                      <a:gsLst>
                        <a:gs pos="0">
                          <a:srgbClr val="575757">
                            <a:shade val="30000"/>
                            <a:satMod val="115000"/>
                          </a:srgbClr>
                        </a:gs>
                        <a:gs pos="50000">
                          <a:srgbClr val="575757">
                            <a:shade val="67500"/>
                            <a:satMod val="115000"/>
                          </a:srgbClr>
                        </a:gs>
                        <a:gs pos="100000">
                          <a:srgbClr val="575757">
                            <a:shade val="100000"/>
                            <a:satMod val="115000"/>
                          </a:srgbClr>
                        </a:gs>
                      </a:gsLst>
                      <a:path path="circle">
                        <a:fillToRect t="100000" r="100000"/>
                      </a:path>
                      <a:tileRect l="-100000" b="-100000"/>
                    </a:gradFill>
                  </a:tcPr>
                </a:tc>
                <a:tc gridSpan="3">
                  <a:txBody>
                    <a:bodyPr/>
                    <a:lstStyle/>
                    <a:p>
                      <a:pPr algn="ctr" fontAlgn="t"/>
                      <a:r>
                        <a:rPr lang="en-US" sz="1400" b="0" i="0" u="none" strike="noStrike" dirty="0">
                          <a:solidFill>
                            <a:srgbClr val="000000"/>
                          </a:solidFill>
                          <a:effectLst/>
                          <a:latin typeface="Calibri" panose="020F0502020204030204" pitchFamily="34" charset="0"/>
                        </a:rPr>
                        <a:t>0 to 50 Degree Celsius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fontAlgn="t"/>
                      <a:endParaRPr lang="en-US" sz="1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fontAlgn="t"/>
                      <a:endParaRPr lang="en-US" sz="1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06971429"/>
                  </a:ext>
                </a:extLst>
              </a:tr>
              <a:tr h="226894">
                <a:tc>
                  <a:txBody>
                    <a:bodyPr/>
                    <a:lstStyle/>
                    <a:p>
                      <a:pPr algn="l" fontAlgn="ctr"/>
                      <a:r>
                        <a:rPr lang="en-US" sz="1400" b="0" i="0" u="none" strike="noStrike" dirty="0">
                          <a:solidFill>
                            <a:schemeClr val="bg1"/>
                          </a:solidFill>
                          <a:effectLst/>
                          <a:latin typeface="Calibri" panose="020F0502020204030204" pitchFamily="34" charset="0"/>
                        </a:rPr>
                        <a:t>Storage Temperature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gradFill flip="none" rotWithShape="1">
                      <a:gsLst>
                        <a:gs pos="0">
                          <a:srgbClr val="575757">
                            <a:shade val="30000"/>
                            <a:satMod val="115000"/>
                          </a:srgbClr>
                        </a:gs>
                        <a:gs pos="50000">
                          <a:srgbClr val="575757">
                            <a:shade val="67500"/>
                            <a:satMod val="115000"/>
                          </a:srgbClr>
                        </a:gs>
                        <a:gs pos="100000">
                          <a:srgbClr val="575757">
                            <a:shade val="100000"/>
                            <a:satMod val="115000"/>
                          </a:srgbClr>
                        </a:gs>
                      </a:gsLst>
                      <a:path path="circle">
                        <a:fillToRect t="100000" r="100000"/>
                      </a:path>
                      <a:tileRect l="-100000" b="-100000"/>
                    </a:gradFill>
                  </a:tcPr>
                </a:tc>
                <a:tc gridSpan="3">
                  <a:txBody>
                    <a:bodyPr/>
                    <a:lstStyle/>
                    <a:p>
                      <a:pPr algn="ctr" fontAlgn="t"/>
                      <a:r>
                        <a:rPr lang="en-US" sz="1400" b="0" i="0" u="none" strike="noStrike" dirty="0">
                          <a:solidFill>
                            <a:srgbClr val="000000"/>
                          </a:solidFill>
                          <a:effectLst/>
                          <a:latin typeface="Calibri" panose="020F0502020204030204" pitchFamily="34" charset="0"/>
                        </a:rPr>
                        <a:t>(-)20 to 60 Degree Celsius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fontAlgn="t"/>
                      <a:endParaRPr lang="en-US" sz="1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fontAlgn="t"/>
                      <a:endParaRPr lang="en-US" sz="1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47639321"/>
                  </a:ext>
                </a:extLst>
              </a:tr>
              <a:tr h="229575">
                <a:tc gridSpan="4">
                  <a:txBody>
                    <a:bodyPr/>
                    <a:lstStyle/>
                    <a:p>
                      <a:pPr algn="ctr" fontAlgn="ctr"/>
                      <a:r>
                        <a:rPr lang="en-US" sz="1400" b="1" i="0" u="none" strike="noStrike" dirty="0">
                          <a:solidFill>
                            <a:schemeClr val="bg1"/>
                          </a:solidFill>
                          <a:effectLst/>
                          <a:latin typeface="Calibri" panose="020F0502020204030204" pitchFamily="34" charset="0"/>
                        </a:rPr>
                        <a:t>                                                      Certification(In-House)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gradFill flip="none" rotWithShape="1">
                      <a:gsLst>
                        <a:gs pos="0">
                          <a:srgbClr val="026F98">
                            <a:shade val="30000"/>
                            <a:satMod val="115000"/>
                          </a:srgbClr>
                        </a:gs>
                        <a:gs pos="50000">
                          <a:srgbClr val="026F98">
                            <a:shade val="67500"/>
                            <a:satMod val="115000"/>
                          </a:srgbClr>
                        </a:gs>
                        <a:gs pos="100000">
                          <a:srgbClr val="026F98">
                            <a:shade val="100000"/>
                            <a:satMod val="115000"/>
                          </a:srgbClr>
                        </a:gs>
                      </a:gsLst>
                      <a:path path="circle">
                        <a:fillToRect l="50000" t="50000" r="50000" b="50000"/>
                      </a:path>
                      <a:tileRect/>
                    </a:grad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08348273"/>
                  </a:ext>
                </a:extLst>
              </a:tr>
              <a:tr h="229575">
                <a:tc>
                  <a:txBody>
                    <a:bodyPr/>
                    <a:lstStyle/>
                    <a:p>
                      <a:pPr algn="l" fontAlgn="ctr"/>
                      <a:r>
                        <a:rPr lang="en-US" sz="1400" b="0" i="0" u="none" strike="noStrike" dirty="0">
                          <a:solidFill>
                            <a:schemeClr val="bg1"/>
                          </a:solidFill>
                          <a:effectLst/>
                          <a:latin typeface="Calibri" panose="020F0502020204030204" pitchFamily="34" charset="0"/>
                        </a:rPr>
                        <a:t>CE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gradFill flip="none" rotWithShape="1">
                      <a:gsLst>
                        <a:gs pos="0">
                          <a:srgbClr val="575757">
                            <a:shade val="30000"/>
                            <a:satMod val="115000"/>
                          </a:srgbClr>
                        </a:gs>
                        <a:gs pos="50000">
                          <a:srgbClr val="575757">
                            <a:shade val="67500"/>
                            <a:satMod val="115000"/>
                          </a:srgbClr>
                        </a:gs>
                        <a:gs pos="100000">
                          <a:srgbClr val="575757">
                            <a:shade val="100000"/>
                            <a:satMod val="115000"/>
                          </a:srgbClr>
                        </a:gs>
                      </a:gsLst>
                      <a:path path="circle">
                        <a:fillToRect t="100000" r="100000"/>
                      </a:path>
                      <a:tileRect l="-100000" b="-100000"/>
                    </a:gradFill>
                  </a:tcPr>
                </a:tc>
                <a:tc gridSpan="3">
                  <a:txBody>
                    <a:bodyPr/>
                    <a:lstStyle/>
                    <a:p>
                      <a:pPr algn="ctr" fontAlgn="t"/>
                      <a:r>
                        <a:rPr lang="en-US" sz="1400" b="0" i="0" u="none" strike="noStrike" dirty="0">
                          <a:solidFill>
                            <a:srgbClr val="000000"/>
                          </a:solidFill>
                          <a:effectLst/>
                          <a:latin typeface="Calibri" panose="020F0502020204030204" pitchFamily="34" charset="0"/>
                        </a:rPr>
                        <a:t>Yes</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fontAlgn="ctr"/>
                      <a:endParaRPr lang="en-US" sz="1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fontAlgn="ctr"/>
                      <a:endParaRPr lang="en-US" sz="1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21325611"/>
                  </a:ext>
                </a:extLst>
              </a:tr>
              <a:tr h="229575">
                <a:tc>
                  <a:txBody>
                    <a:bodyPr/>
                    <a:lstStyle/>
                    <a:p>
                      <a:pPr algn="l" fontAlgn="ctr"/>
                      <a:r>
                        <a:rPr lang="en-US" sz="1400" b="0" i="0" u="none" strike="noStrike" dirty="0">
                          <a:solidFill>
                            <a:schemeClr val="bg1"/>
                          </a:solidFill>
                          <a:effectLst/>
                          <a:latin typeface="Calibri" panose="020F0502020204030204" pitchFamily="34" charset="0"/>
                        </a:rPr>
                        <a:t>FCC Part-15 Class-B</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gradFill flip="none" rotWithShape="1">
                      <a:gsLst>
                        <a:gs pos="0">
                          <a:srgbClr val="575757">
                            <a:shade val="30000"/>
                            <a:satMod val="115000"/>
                          </a:srgbClr>
                        </a:gs>
                        <a:gs pos="50000">
                          <a:srgbClr val="575757">
                            <a:shade val="67500"/>
                            <a:satMod val="115000"/>
                          </a:srgbClr>
                        </a:gs>
                        <a:gs pos="100000">
                          <a:srgbClr val="575757">
                            <a:shade val="100000"/>
                            <a:satMod val="115000"/>
                          </a:srgbClr>
                        </a:gs>
                      </a:gsLst>
                      <a:path path="circle">
                        <a:fillToRect t="100000" r="100000"/>
                      </a:path>
                      <a:tileRect l="-100000" b="-100000"/>
                    </a:gradFill>
                  </a:tcPr>
                </a:tc>
                <a:tc gridSpan="3">
                  <a:txBody>
                    <a:bodyPr/>
                    <a:lstStyle/>
                    <a:p>
                      <a:pPr algn="ctr" fontAlgn="t"/>
                      <a:r>
                        <a:rPr lang="en-US" sz="1400" b="0" i="0" u="none" strike="noStrike" dirty="0">
                          <a:solidFill>
                            <a:srgbClr val="000000"/>
                          </a:solidFill>
                          <a:effectLst/>
                          <a:latin typeface="Calibri" panose="020F0502020204030204" pitchFamily="34" charset="0"/>
                        </a:rPr>
                        <a:t>Yes</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fontAlgn="ctr"/>
                      <a:endParaRPr lang="en-US" sz="1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fontAlgn="ctr"/>
                      <a:endParaRPr lang="en-US" sz="1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41562261"/>
                  </a:ext>
                </a:extLst>
              </a:tr>
              <a:tr h="229575">
                <a:tc>
                  <a:txBody>
                    <a:bodyPr/>
                    <a:lstStyle/>
                    <a:p>
                      <a:pPr algn="l" fontAlgn="ctr"/>
                      <a:r>
                        <a:rPr lang="en-US" sz="1400" b="0" i="0" u="none" strike="noStrike" dirty="0">
                          <a:solidFill>
                            <a:schemeClr val="bg1"/>
                          </a:solidFill>
                          <a:effectLst/>
                          <a:latin typeface="Calibri" panose="020F0502020204030204" pitchFamily="34" charset="0"/>
                        </a:rPr>
                        <a:t>Ingress Protection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gradFill flip="none" rotWithShape="1">
                      <a:gsLst>
                        <a:gs pos="0">
                          <a:srgbClr val="575757">
                            <a:shade val="30000"/>
                            <a:satMod val="115000"/>
                          </a:srgbClr>
                        </a:gs>
                        <a:gs pos="50000">
                          <a:srgbClr val="575757">
                            <a:shade val="67500"/>
                            <a:satMod val="115000"/>
                          </a:srgbClr>
                        </a:gs>
                        <a:gs pos="100000">
                          <a:srgbClr val="575757">
                            <a:shade val="100000"/>
                            <a:satMod val="115000"/>
                          </a:srgbClr>
                        </a:gs>
                      </a:gsLst>
                      <a:path path="circle">
                        <a:fillToRect t="100000" r="100000"/>
                      </a:path>
                      <a:tileRect l="-100000" b="-100000"/>
                    </a:gradFill>
                  </a:tcPr>
                </a:tc>
                <a:tc gridSpan="3">
                  <a:txBody>
                    <a:bodyPr/>
                    <a:lstStyle/>
                    <a:p>
                      <a:pPr algn="ctr" fontAlgn="t"/>
                      <a:r>
                        <a:rPr lang="en-US" sz="1400" b="0" i="0" u="none" strike="noStrike" dirty="0">
                          <a:solidFill>
                            <a:srgbClr val="000000"/>
                          </a:solidFill>
                          <a:effectLst/>
                          <a:latin typeface="Calibri" panose="020F0502020204030204" pitchFamily="34" charset="0"/>
                        </a:rPr>
                        <a:t>IP66</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fontAlgn="ctr"/>
                      <a:endParaRPr lang="en-US" sz="1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fontAlgn="ctr"/>
                      <a:endParaRPr lang="en-US" sz="1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09193770"/>
                  </a:ext>
                </a:extLst>
              </a:tr>
              <a:tr h="229575">
                <a:tc gridSpan="4">
                  <a:txBody>
                    <a:bodyPr/>
                    <a:lstStyle/>
                    <a:p>
                      <a:pPr algn="ctr" fontAlgn="ctr"/>
                      <a:r>
                        <a:rPr lang="en-US" sz="1400" b="1" i="0" u="none" strike="noStrike" dirty="0">
                          <a:solidFill>
                            <a:schemeClr val="bg1"/>
                          </a:solidFill>
                          <a:effectLst/>
                          <a:latin typeface="Calibri" panose="020F0502020204030204" pitchFamily="34" charset="0"/>
                        </a:rPr>
                        <a:t>                                                       Physical Dimensions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gradFill flip="none" rotWithShape="1">
                      <a:gsLst>
                        <a:gs pos="0">
                          <a:srgbClr val="026F98">
                            <a:shade val="30000"/>
                            <a:satMod val="115000"/>
                          </a:srgbClr>
                        </a:gs>
                        <a:gs pos="50000">
                          <a:srgbClr val="026F98">
                            <a:shade val="67500"/>
                            <a:satMod val="115000"/>
                          </a:srgbClr>
                        </a:gs>
                        <a:gs pos="100000">
                          <a:srgbClr val="026F98">
                            <a:shade val="100000"/>
                            <a:satMod val="115000"/>
                          </a:srgbClr>
                        </a:gs>
                      </a:gsLst>
                      <a:path path="circle">
                        <a:fillToRect l="50000" t="50000" r="50000" b="50000"/>
                      </a:path>
                      <a:tileRect/>
                    </a:grad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1809787"/>
                  </a:ext>
                </a:extLst>
              </a:tr>
              <a:tr h="229575">
                <a:tc>
                  <a:txBody>
                    <a:bodyPr/>
                    <a:lstStyle/>
                    <a:p>
                      <a:pPr algn="l" fontAlgn="ctr"/>
                      <a:r>
                        <a:rPr lang="en-US" sz="1400" b="0" i="0" u="none" strike="noStrike" dirty="0">
                          <a:solidFill>
                            <a:schemeClr val="bg1"/>
                          </a:solidFill>
                          <a:effectLst/>
                          <a:latin typeface="Calibri" panose="020F0502020204030204" pitchFamily="34" charset="0"/>
                        </a:rPr>
                        <a:t>Diameter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gradFill flip="none" rotWithShape="1">
                      <a:gsLst>
                        <a:gs pos="0">
                          <a:srgbClr val="575757">
                            <a:shade val="30000"/>
                            <a:satMod val="115000"/>
                          </a:srgbClr>
                        </a:gs>
                        <a:gs pos="50000">
                          <a:srgbClr val="575757">
                            <a:shade val="67500"/>
                            <a:satMod val="115000"/>
                          </a:srgbClr>
                        </a:gs>
                        <a:gs pos="100000">
                          <a:srgbClr val="575757">
                            <a:shade val="100000"/>
                            <a:satMod val="115000"/>
                          </a:srgbClr>
                        </a:gs>
                      </a:gsLst>
                      <a:path path="circle">
                        <a:fillToRect t="100000" r="100000"/>
                      </a:path>
                      <a:tileRect l="-100000" b="-100000"/>
                    </a:gradFill>
                  </a:tcPr>
                </a:tc>
                <a:tc gridSpan="3">
                  <a:txBody>
                    <a:bodyPr/>
                    <a:lstStyle/>
                    <a:p>
                      <a:pPr algn="ctr" fontAlgn="t"/>
                      <a:r>
                        <a:rPr lang="en-US" sz="1400" b="0" i="0" u="none" strike="noStrike" dirty="0">
                          <a:solidFill>
                            <a:srgbClr val="000000"/>
                          </a:solidFill>
                          <a:effectLst/>
                          <a:latin typeface="Calibri" panose="020F0502020204030204" pitchFamily="34" charset="0"/>
                        </a:rPr>
                        <a:t>158mm</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fontAlgn="ctr"/>
                      <a:endParaRPr lang="en-US" sz="1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fontAlgn="ctr"/>
                      <a:endParaRPr lang="en-US" sz="1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9289640"/>
                  </a:ext>
                </a:extLst>
              </a:tr>
              <a:tr h="229575">
                <a:tc>
                  <a:txBody>
                    <a:bodyPr/>
                    <a:lstStyle/>
                    <a:p>
                      <a:pPr algn="l" fontAlgn="ctr"/>
                      <a:r>
                        <a:rPr lang="en-US" sz="1400" b="0" i="0" u="none" strike="noStrike" dirty="0">
                          <a:solidFill>
                            <a:schemeClr val="bg1"/>
                          </a:solidFill>
                          <a:effectLst/>
                          <a:latin typeface="Calibri" panose="020F0502020204030204" pitchFamily="34" charset="0"/>
                        </a:rPr>
                        <a:t>Height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gradFill flip="none" rotWithShape="1">
                      <a:gsLst>
                        <a:gs pos="0">
                          <a:srgbClr val="575757">
                            <a:shade val="30000"/>
                            <a:satMod val="115000"/>
                          </a:srgbClr>
                        </a:gs>
                        <a:gs pos="50000">
                          <a:srgbClr val="575757">
                            <a:shade val="67500"/>
                            <a:satMod val="115000"/>
                          </a:srgbClr>
                        </a:gs>
                        <a:gs pos="100000">
                          <a:srgbClr val="575757">
                            <a:shade val="100000"/>
                            <a:satMod val="115000"/>
                          </a:srgbClr>
                        </a:gs>
                      </a:gsLst>
                      <a:path path="circle">
                        <a:fillToRect t="100000" r="100000"/>
                      </a:path>
                      <a:tileRect l="-100000" b="-100000"/>
                    </a:gradFill>
                  </a:tcPr>
                </a:tc>
                <a:tc gridSpan="3">
                  <a:txBody>
                    <a:bodyPr/>
                    <a:lstStyle/>
                    <a:p>
                      <a:pPr algn="ctr" fontAlgn="t"/>
                      <a:r>
                        <a:rPr lang="en-US" sz="1400" b="0" i="0" u="none" strike="noStrike" dirty="0">
                          <a:solidFill>
                            <a:srgbClr val="000000"/>
                          </a:solidFill>
                          <a:effectLst/>
                          <a:latin typeface="Calibri" panose="020F0502020204030204" pitchFamily="34" charset="0"/>
                        </a:rPr>
                        <a:t>134mm</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fontAlgn="ctr"/>
                      <a:endParaRPr lang="en-US" sz="1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fontAlgn="ctr"/>
                      <a:endParaRPr lang="en-US" sz="1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83747052"/>
                  </a:ext>
                </a:extLst>
              </a:tr>
              <a:tr h="229575">
                <a:tc>
                  <a:txBody>
                    <a:bodyPr/>
                    <a:lstStyle/>
                    <a:p>
                      <a:pPr algn="l" fontAlgn="ctr"/>
                      <a:r>
                        <a:rPr lang="en-US" sz="1400" b="0" i="0" u="none" strike="noStrike" dirty="0">
                          <a:solidFill>
                            <a:schemeClr val="bg1"/>
                          </a:solidFill>
                          <a:effectLst/>
                          <a:latin typeface="Calibri" panose="020F0502020204030204" pitchFamily="34" charset="0"/>
                        </a:rPr>
                        <a:t>Weight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gradFill flip="none" rotWithShape="1">
                      <a:gsLst>
                        <a:gs pos="0">
                          <a:srgbClr val="575757">
                            <a:shade val="30000"/>
                            <a:satMod val="115000"/>
                          </a:srgbClr>
                        </a:gs>
                        <a:gs pos="50000">
                          <a:srgbClr val="575757">
                            <a:shade val="67500"/>
                            <a:satMod val="115000"/>
                          </a:srgbClr>
                        </a:gs>
                        <a:gs pos="100000">
                          <a:srgbClr val="575757">
                            <a:shade val="100000"/>
                            <a:satMod val="115000"/>
                          </a:srgbClr>
                        </a:gs>
                      </a:gsLst>
                      <a:path path="circle">
                        <a:fillToRect t="100000" r="100000"/>
                      </a:path>
                      <a:tileRect l="-100000" b="-100000"/>
                    </a:gradFill>
                  </a:tcPr>
                </a:tc>
                <a:tc gridSpan="3">
                  <a:txBody>
                    <a:bodyPr/>
                    <a:lstStyle/>
                    <a:p>
                      <a:pPr algn="ctr" fontAlgn="t"/>
                      <a:r>
                        <a:rPr lang="en-US" sz="1400" b="0" i="0" u="none" strike="noStrike">
                          <a:solidFill>
                            <a:srgbClr val="000000"/>
                          </a:solidFill>
                          <a:effectLst/>
                          <a:latin typeface="Calibri" panose="020F0502020204030204" pitchFamily="34" charset="0"/>
                        </a:rPr>
                        <a:t>1400gm</a:t>
                      </a:r>
                      <a:endParaRPr lang="en-US" sz="1400" b="0"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fontAlgn="ctr"/>
                      <a:endParaRPr lang="en-US" sz="1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fontAlgn="ctr"/>
                      <a:endParaRPr lang="en-US" sz="1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98898452"/>
                  </a:ext>
                </a:extLst>
              </a:tr>
            </a:tbl>
          </a:graphicData>
        </a:graphic>
      </p:graphicFrame>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0" y="1094894"/>
            <a:ext cx="1143000" cy="448310"/>
          </a:xfrm>
          <a:prstGeom prst="rect">
            <a:avLst/>
          </a:prstGeom>
        </p:spPr>
      </p:pic>
      <p:sp>
        <p:nvSpPr>
          <p:cNvPr id="5" name="Shape 162"/>
          <p:cNvSpPr txBox="1">
            <a:spLocks/>
          </p:cNvSpPr>
          <p:nvPr/>
        </p:nvSpPr>
        <p:spPr>
          <a:xfrm>
            <a:off x="152400" y="0"/>
            <a:ext cx="6624320" cy="762000"/>
          </a:xfrm>
          <a:prstGeom prst="rect">
            <a:avLst/>
          </a:prstGeom>
          <a:noFill/>
          <a:ln>
            <a:noFill/>
          </a:ln>
        </p:spPr>
        <p:txBody>
          <a:bodyPr vert="horz" lIns="91425" tIns="45700" rIns="91425" bIns="45700" rtlCol="0"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ts val="0"/>
              </a:spcBef>
              <a:buClr>
                <a:schemeClr val="dk1"/>
              </a:buClr>
              <a:buSzPct val="25000"/>
              <a:buFont typeface="Calibri"/>
              <a:buNone/>
            </a:pPr>
            <a:r>
              <a:rPr lang="en-US" sz="2800" b="1" dirty="0">
                <a:solidFill>
                  <a:schemeClr val="dk1"/>
                </a:solidFill>
                <a:latin typeface="Calibri"/>
                <a:ea typeface="Calibri"/>
                <a:cs typeface="Calibri"/>
                <a:sym typeface="Calibri"/>
              </a:rPr>
              <a:t>2MP DOME CAMERA</a:t>
            </a:r>
          </a:p>
        </p:txBody>
      </p:sp>
    </p:spTree>
    <p:extLst>
      <p:ext uri="{BB962C8B-B14F-4D97-AF65-F5344CB8AC3E}">
        <p14:creationId xmlns:p14="http://schemas.microsoft.com/office/powerpoint/2010/main" val="2796515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905070" y="1905040"/>
            <a:ext cx="5029188" cy="2819326"/>
            <a:chOff x="-2432" y="2514624"/>
            <a:chExt cx="5029188" cy="1523960"/>
          </a:xfrm>
          <a:effectLst>
            <a:reflection blurRad="6350" stA="50000" endA="300" endPos="38500" dist="50800" dir="5400000" sy="-100000" algn="bl" rotWithShape="0"/>
          </a:effectLst>
        </p:grpSpPr>
        <p:sp>
          <p:nvSpPr>
            <p:cNvPr id="7" name="Rectangle 6"/>
            <p:cNvSpPr/>
            <p:nvPr/>
          </p:nvSpPr>
          <p:spPr>
            <a:xfrm>
              <a:off x="-2432" y="2514624"/>
              <a:ext cx="5029188" cy="1447800"/>
            </a:xfrm>
            <a:prstGeom prst="rect">
              <a:avLst/>
            </a:prstGeom>
            <a:solidFill>
              <a:srgbClr val="009AAE"/>
            </a:solidFill>
            <a:ln w="9525" cap="flat" cmpd="sng" algn="ctr">
              <a:noFill/>
              <a:prstDash val="solid"/>
              <a:round/>
              <a:headEnd type="none" w="med" len="med"/>
              <a:tailEnd type="none" w="med" len="med"/>
            </a:ln>
            <a:effectLst>
              <a:outerShdw blurRad="50800" dist="38100" algn="l" rotWithShape="0">
                <a:prstClr val="black">
                  <a:alpha val="49000"/>
                </a:prstClr>
              </a:outerShdw>
            </a:effectLst>
          </p:spPr>
          <p:txBody>
            <a:bodyPr/>
            <a:lstStyle/>
            <a:p>
              <a:pPr>
                <a:defRPr/>
              </a:pPr>
              <a:endParaRPr lang="en-US"/>
            </a:p>
          </p:txBody>
        </p:sp>
        <p:sp>
          <p:nvSpPr>
            <p:cNvPr id="8" name="Rectangle 7"/>
            <p:cNvSpPr/>
            <p:nvPr/>
          </p:nvSpPr>
          <p:spPr bwMode="auto">
            <a:xfrm>
              <a:off x="0" y="2514624"/>
              <a:ext cx="5026756" cy="1523960"/>
            </a:xfrm>
            <a:prstGeom prst="rect">
              <a:avLst/>
            </a:prstGeom>
            <a:gradFill flip="none" rotWithShape="1">
              <a:gsLst>
                <a:gs pos="0">
                  <a:srgbClr val="026F98">
                    <a:shade val="30000"/>
                    <a:satMod val="115000"/>
                  </a:srgbClr>
                </a:gs>
                <a:gs pos="50000">
                  <a:srgbClr val="026F98">
                    <a:shade val="67500"/>
                    <a:satMod val="115000"/>
                  </a:srgbClr>
                </a:gs>
                <a:gs pos="100000">
                  <a:srgbClr val="026F98">
                    <a:shade val="100000"/>
                    <a:satMod val="115000"/>
                  </a:srgbClr>
                </a:gs>
              </a:gsLst>
              <a:path path="circle">
                <a:fillToRect t="100000" r="100000"/>
              </a:path>
              <a:tileRect l="-100000" b="-100000"/>
            </a:gradFill>
            <a:ln w="9525" cap="flat" cmpd="sng" algn="ctr">
              <a:noFill/>
              <a:prstDash val="solid"/>
              <a:round/>
              <a:headEnd type="none" w="med" len="med"/>
              <a:tailEnd type="none" w="med" len="med"/>
            </a:ln>
            <a:effectLst>
              <a:outerShdw blurRad="50800" dist="50800" dir="5400000" algn="ctr" rotWithShape="0">
                <a:srgbClr val="000000">
                  <a:alpha val="8000"/>
                </a:srgbClr>
              </a:outerShdw>
            </a:effectLst>
            <a:extLst/>
          </p:spPr>
          <p:txBody>
            <a:bodyPr anchor="ctr"/>
            <a:lstStyle/>
            <a:p>
              <a:pPr algn="ctr">
                <a:buFont typeface="Arial" panose="020B0604020202020204" pitchFamily="34" charset="0"/>
                <a:buNone/>
                <a:defRPr/>
              </a:pPr>
              <a:endParaRPr lang="en-US" b="1" dirty="0">
                <a:solidFill>
                  <a:schemeClr val="bg1"/>
                </a:solidFill>
                <a:latin typeface="Swis721 Cn BT" panose="020B0506020202030204" pitchFamily="34" charset="0"/>
                <a:cs typeface="Arial" panose="020B0604020202020204" pitchFamily="34" charset="0"/>
              </a:endParaRPr>
            </a:p>
            <a:p>
              <a:pPr algn="ctr">
                <a:buFont typeface="Arial" panose="020B0604020202020204" pitchFamily="34" charset="0"/>
                <a:buNone/>
                <a:defRPr/>
              </a:pPr>
              <a:r>
                <a:rPr lang="en-US" b="1" dirty="0">
                  <a:solidFill>
                    <a:schemeClr val="bg1"/>
                  </a:solidFill>
                  <a:latin typeface="Swis721 Cn BT" panose="020B0506020202030204" pitchFamily="34" charset="0"/>
                  <a:cs typeface="Arial" panose="020B0604020202020204" pitchFamily="34" charset="0"/>
                </a:rPr>
                <a:t>For further information:</a:t>
              </a:r>
            </a:p>
            <a:p>
              <a:pPr marL="12700" marR="12700" algn="ctr">
                <a:lnSpc>
                  <a:spcPct val="100000"/>
                </a:lnSpc>
              </a:pPr>
              <a:r>
                <a:rPr lang="en-US" dirty="0">
                  <a:solidFill>
                    <a:schemeClr val="bg1"/>
                  </a:solidFill>
                  <a:latin typeface="Swis721 Cn BT" panose="020B0506020202030204" pitchFamily="34" charset="0"/>
                  <a:cs typeface="Arial" panose="020B0604020202020204" pitchFamily="34" charset="0"/>
                </a:rPr>
                <a:t>Call us: </a:t>
              </a:r>
              <a:r>
                <a:rPr lang="pt-BR" dirty="0">
                  <a:solidFill>
                    <a:schemeClr val="bg1"/>
                  </a:solidFill>
                  <a:latin typeface="Swis721 Cn BT" panose="020B0506020202030204" pitchFamily="34" charset="0"/>
                </a:rPr>
                <a:t>+91 93744 74302 </a:t>
              </a:r>
            </a:p>
            <a:p>
              <a:pPr marL="12700" marR="12700" algn="ctr">
                <a:lnSpc>
                  <a:spcPct val="100000"/>
                </a:lnSpc>
              </a:pPr>
              <a:r>
                <a:rPr lang="pt-BR" dirty="0">
                  <a:solidFill>
                    <a:schemeClr val="bg1"/>
                  </a:solidFill>
                  <a:latin typeface="Swis721 Cn BT" panose="020B0506020202030204" pitchFamily="34" charset="0"/>
                </a:rPr>
                <a:t>E-mail: </a:t>
              </a:r>
              <a:r>
                <a:rPr lang="pt-BR" dirty="0">
                  <a:solidFill>
                    <a:srgbClr val="FFFF00"/>
                  </a:solidFill>
                  <a:latin typeface="Swis721 Cn BT" panose="020B0506020202030204" pitchFamily="34" charset="0"/>
                </a:rPr>
                <a:t>More@MatrixComSec.com </a:t>
              </a:r>
            </a:p>
            <a:p>
              <a:pPr marL="12700" marR="12700" algn="ctr">
                <a:lnSpc>
                  <a:spcPct val="100000"/>
                </a:lnSpc>
              </a:pPr>
              <a:r>
                <a:rPr lang="pt-BR" dirty="0">
                  <a:solidFill>
                    <a:schemeClr val="bg1"/>
                  </a:solidFill>
                  <a:latin typeface="Swis721 Cn BT" panose="020B0506020202030204" pitchFamily="34" charset="0"/>
                </a:rPr>
                <a:t>Website: </a:t>
              </a:r>
              <a:r>
                <a:rPr lang="pt-BR" dirty="0">
                  <a:solidFill>
                    <a:srgbClr val="FFFF00"/>
                  </a:solidFill>
                  <a:latin typeface="Swis721 Cn BT" panose="020B0506020202030204" pitchFamily="34" charset="0"/>
                </a:rPr>
                <a:t>www.MatrixSatatya.com</a:t>
              </a:r>
              <a:endParaRPr lang="en-US" dirty="0">
                <a:solidFill>
                  <a:srgbClr val="FFFF00"/>
                </a:solidFill>
                <a:latin typeface="Swis721 Cn BT" panose="020B0506020202030204" pitchFamily="34" charset="0"/>
              </a:endParaRPr>
            </a:p>
            <a:p>
              <a:pPr marL="12700" marR="12700" algn="ctr">
                <a:lnSpc>
                  <a:spcPct val="100000"/>
                </a:lnSpc>
              </a:pPr>
              <a:r>
                <a:rPr lang="en-US" b="1" dirty="0">
                  <a:solidFill>
                    <a:schemeClr val="bg1"/>
                  </a:solidFill>
                  <a:latin typeface="Swis721 Cn BT" panose="020B0506020202030204" pitchFamily="34" charset="0"/>
                </a:rPr>
                <a:t>For Updates:</a:t>
              </a:r>
            </a:p>
            <a:p>
              <a:pPr marL="12700" marR="12700" algn="ctr">
                <a:lnSpc>
                  <a:spcPct val="100000"/>
                </a:lnSpc>
              </a:pPr>
              <a:r>
                <a:rPr lang="en-US" dirty="0">
                  <a:solidFill>
                    <a:schemeClr val="bg1"/>
                  </a:solidFill>
                  <a:latin typeface="Swis721 Cn BT" panose="020B0506020202030204" pitchFamily="34" charset="0"/>
                </a:rPr>
                <a:t>Follow us, Watch us, Like us</a:t>
              </a:r>
            </a:p>
            <a:p>
              <a:pPr marL="12700" marR="12700" algn="ctr">
                <a:lnSpc>
                  <a:spcPct val="100000"/>
                </a:lnSpc>
              </a:pPr>
              <a:endParaRPr lang="pt-BR" dirty="0">
                <a:solidFill>
                  <a:schemeClr val="bg1"/>
                </a:solidFill>
                <a:latin typeface="Swis721 Cn BT" panose="020B0506020202030204" pitchFamily="34" charset="0"/>
              </a:endParaRPr>
            </a:p>
            <a:p>
              <a:pPr marL="12700" marR="12700" algn="ctr">
                <a:lnSpc>
                  <a:spcPct val="100000"/>
                </a:lnSpc>
              </a:pPr>
              <a:endParaRPr lang="pt-BR" dirty="0">
                <a:solidFill>
                  <a:schemeClr val="bg1"/>
                </a:solidFill>
                <a:latin typeface="Swis721 Cn BT" panose="020B0506020202030204" pitchFamily="34" charset="0"/>
              </a:endParaRPr>
            </a:p>
            <a:p>
              <a:pPr marL="12700" marR="12700" algn="ctr">
                <a:lnSpc>
                  <a:spcPct val="100000"/>
                </a:lnSpc>
              </a:pPr>
              <a:endParaRPr lang="pt-BR" dirty="0">
                <a:solidFill>
                  <a:schemeClr val="bg1"/>
                </a:solidFill>
                <a:latin typeface="Swis721 Cn BT" panose="020B0506020202030204" pitchFamily="34" charset="0"/>
              </a:endParaRPr>
            </a:p>
            <a:p>
              <a:pPr algn="ctr">
                <a:buFont typeface="Arial" panose="020B0604020202020204" pitchFamily="34" charset="0"/>
                <a:buNone/>
                <a:defRPr/>
              </a:pPr>
              <a:endParaRPr lang="en-US" b="1" dirty="0">
                <a:solidFill>
                  <a:schemeClr val="bg1"/>
                </a:solidFill>
                <a:latin typeface="Swis721 Cn BT" panose="020B0506020202030204" pitchFamily="34" charset="0"/>
                <a:cs typeface="Arial" panose="020B0604020202020204" pitchFamily="34" charset="0"/>
              </a:endParaRPr>
            </a:p>
          </p:txBody>
        </p:sp>
      </p:grpSp>
      <p:grpSp>
        <p:nvGrpSpPr>
          <p:cNvPr id="9" name="Group 8"/>
          <p:cNvGrpSpPr/>
          <p:nvPr/>
        </p:nvGrpSpPr>
        <p:grpSpPr>
          <a:xfrm>
            <a:off x="3124238" y="3886188"/>
            <a:ext cx="2590732" cy="533386"/>
            <a:chOff x="3124238" y="3657594"/>
            <a:chExt cx="2590732" cy="533386"/>
          </a:xfrm>
        </p:grpSpPr>
        <p:sp>
          <p:nvSpPr>
            <p:cNvPr id="10" name="Rectangle 9">
              <a:hlinkClick r:id="rId2"/>
            </p:cNvPr>
            <p:cNvSpPr/>
            <p:nvPr/>
          </p:nvSpPr>
          <p:spPr>
            <a:xfrm>
              <a:off x="3886218" y="3733792"/>
              <a:ext cx="380990" cy="3809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hlinkClick r:id="rId3"/>
            </p:cNvPr>
            <p:cNvSpPr/>
            <p:nvPr/>
          </p:nvSpPr>
          <p:spPr>
            <a:xfrm>
              <a:off x="5257782" y="3733792"/>
              <a:ext cx="380990" cy="3809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hlinkClick r:id="rId4"/>
            </p:cNvPr>
            <p:cNvSpPr/>
            <p:nvPr/>
          </p:nvSpPr>
          <p:spPr>
            <a:xfrm>
              <a:off x="4572000" y="3733792"/>
              <a:ext cx="380990" cy="3809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24238" y="3657594"/>
              <a:ext cx="533386" cy="533386"/>
            </a:xfrm>
            <a:prstGeom prst="rect">
              <a:avLst/>
            </a:prstGeom>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2043" y="3657594"/>
              <a:ext cx="530352" cy="530352"/>
            </a:xfrm>
            <a:prstGeom prst="rect">
              <a:avLst/>
            </a:prstGeom>
          </p:spPr>
        </p:pic>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96814" y="3657594"/>
              <a:ext cx="530352" cy="530352"/>
            </a:xfrm>
            <a:prstGeom prst="rect">
              <a:avLst/>
            </a:prstGeom>
          </p:spPr>
        </p:pic>
        <p:pic>
          <p:nvPicPr>
            <p:cNvPr id="16" name="Picture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181584" y="3657594"/>
              <a:ext cx="533386" cy="533386"/>
            </a:xfrm>
            <a:prstGeom prst="rect">
              <a:avLst/>
            </a:prstGeom>
          </p:spPr>
        </p:pic>
        <p:sp>
          <p:nvSpPr>
            <p:cNvPr id="17" name="Oval 16"/>
            <p:cNvSpPr/>
            <p:nvPr/>
          </p:nvSpPr>
          <p:spPr bwMode="auto">
            <a:xfrm>
              <a:off x="3124238" y="3657594"/>
              <a:ext cx="530352" cy="530352"/>
            </a:xfrm>
            <a:prstGeom prst="ellipse">
              <a:avLst/>
            </a:prstGeom>
            <a:no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pPr>
              <a:endParaRPr kumimoji="0" lang="en-US" sz="1800" b="0" i="0" u="none" strike="noStrike" cap="none" normalizeH="0" baseline="0">
                <a:ln>
                  <a:noFill/>
                </a:ln>
                <a:solidFill>
                  <a:schemeClr val="tx1"/>
                </a:solidFill>
                <a:effectLst/>
                <a:latin typeface="Arial" panose="020B0604020202020204" pitchFamily="34" charset="0"/>
                <a:ea typeface="SimSun" panose="02010600030101010101" pitchFamily="2" charset="-122"/>
              </a:endParaRPr>
            </a:p>
          </p:txBody>
        </p:sp>
        <p:sp>
          <p:nvSpPr>
            <p:cNvPr id="18" name="Oval 17">
              <a:hlinkClick r:id="rId9"/>
            </p:cNvPr>
            <p:cNvSpPr/>
            <p:nvPr/>
          </p:nvSpPr>
          <p:spPr bwMode="auto">
            <a:xfrm>
              <a:off x="3124238" y="3657594"/>
              <a:ext cx="530352" cy="530352"/>
            </a:xfrm>
            <a:prstGeom prst="ellipse">
              <a:avLst/>
            </a:prstGeom>
            <a:no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pPr>
              <a:endParaRPr kumimoji="0" lang="en-US" sz="1800" b="0" i="0" u="none" strike="noStrike" cap="none" normalizeH="0" baseline="0">
                <a:ln>
                  <a:noFill/>
                </a:ln>
                <a:solidFill>
                  <a:schemeClr val="tx1"/>
                </a:solidFill>
                <a:effectLst/>
                <a:latin typeface="Arial" panose="020B0604020202020204" pitchFamily="34" charset="0"/>
                <a:ea typeface="SimSun" panose="02010600030101010101" pitchFamily="2" charset="-122"/>
              </a:endParaRPr>
            </a:p>
          </p:txBody>
        </p:sp>
        <p:sp>
          <p:nvSpPr>
            <p:cNvPr id="19" name="Oval 18">
              <a:hlinkClick r:id="rId2"/>
            </p:cNvPr>
            <p:cNvSpPr/>
            <p:nvPr/>
          </p:nvSpPr>
          <p:spPr bwMode="auto">
            <a:xfrm>
              <a:off x="3810020" y="3657594"/>
              <a:ext cx="530352" cy="530352"/>
            </a:xfrm>
            <a:prstGeom prst="ellipse">
              <a:avLst/>
            </a:prstGeom>
            <a:no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pPr>
              <a:endParaRPr kumimoji="0" lang="en-US" sz="1800" b="0" i="0" u="none" strike="noStrike" cap="none" normalizeH="0" baseline="0">
                <a:ln>
                  <a:noFill/>
                </a:ln>
                <a:solidFill>
                  <a:schemeClr val="tx1"/>
                </a:solidFill>
                <a:effectLst/>
                <a:latin typeface="Arial" panose="020B0604020202020204" pitchFamily="34" charset="0"/>
                <a:ea typeface="SimSun" panose="02010600030101010101" pitchFamily="2" charset="-122"/>
              </a:endParaRPr>
            </a:p>
          </p:txBody>
        </p:sp>
        <p:sp>
          <p:nvSpPr>
            <p:cNvPr id="20" name="Oval 19">
              <a:hlinkClick r:id="rId4"/>
            </p:cNvPr>
            <p:cNvSpPr/>
            <p:nvPr/>
          </p:nvSpPr>
          <p:spPr bwMode="auto">
            <a:xfrm>
              <a:off x="4495802" y="3657594"/>
              <a:ext cx="530352" cy="530352"/>
            </a:xfrm>
            <a:prstGeom prst="ellipse">
              <a:avLst/>
            </a:prstGeom>
            <a:no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pPr>
              <a:endParaRPr kumimoji="0" lang="en-US" sz="1800" b="0" i="0" u="none" strike="noStrike" cap="none" normalizeH="0" baseline="0">
                <a:ln>
                  <a:noFill/>
                </a:ln>
                <a:solidFill>
                  <a:schemeClr val="tx1"/>
                </a:solidFill>
                <a:effectLst/>
                <a:latin typeface="Arial" panose="020B0604020202020204" pitchFamily="34" charset="0"/>
                <a:ea typeface="SimSun" panose="02010600030101010101" pitchFamily="2" charset="-122"/>
              </a:endParaRPr>
            </a:p>
          </p:txBody>
        </p:sp>
        <p:sp>
          <p:nvSpPr>
            <p:cNvPr id="21" name="Oval 20">
              <a:hlinkClick r:id="rId3"/>
            </p:cNvPr>
            <p:cNvSpPr/>
            <p:nvPr/>
          </p:nvSpPr>
          <p:spPr bwMode="auto">
            <a:xfrm>
              <a:off x="5181584" y="3657594"/>
              <a:ext cx="530352" cy="530352"/>
            </a:xfrm>
            <a:prstGeom prst="ellipse">
              <a:avLst/>
            </a:prstGeom>
            <a:no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pPr>
              <a:endParaRPr kumimoji="0" lang="en-US" sz="1800" b="0" i="0" u="none" strike="noStrike" cap="none" normalizeH="0" baseline="0">
                <a:ln>
                  <a:noFill/>
                </a:ln>
                <a:solidFill>
                  <a:schemeClr val="tx1"/>
                </a:solidFill>
                <a:effectLst/>
                <a:latin typeface="Arial" panose="020B0604020202020204" pitchFamily="34" charset="0"/>
                <a:ea typeface="SimSun" panose="02010600030101010101" pitchFamily="2" charset="-122"/>
              </a:endParaRPr>
            </a:p>
          </p:txBody>
        </p:sp>
      </p:grpSp>
      <p:sp>
        <p:nvSpPr>
          <p:cNvPr id="22" name="Shape 162"/>
          <p:cNvSpPr txBox="1">
            <a:spLocks/>
          </p:cNvSpPr>
          <p:nvPr/>
        </p:nvSpPr>
        <p:spPr>
          <a:xfrm>
            <a:off x="457200" y="609600"/>
            <a:ext cx="6624320" cy="762000"/>
          </a:xfrm>
          <a:prstGeom prst="rect">
            <a:avLst/>
          </a:prstGeom>
          <a:noFill/>
          <a:ln>
            <a:noFill/>
          </a:ln>
        </p:spPr>
        <p:txBody>
          <a:bodyPr vert="horz" lIns="91425" tIns="45700" rIns="91425" bIns="45700" rtlCol="0"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ts val="0"/>
              </a:spcBef>
              <a:buClr>
                <a:schemeClr val="dk1"/>
              </a:buClr>
              <a:buSzPct val="25000"/>
              <a:buFont typeface="Calibri"/>
              <a:buNone/>
            </a:pPr>
            <a:r>
              <a:rPr lang="en-US" sz="2800" b="1" dirty="0">
                <a:solidFill>
                  <a:schemeClr val="dk1"/>
                </a:solidFill>
                <a:latin typeface="Calibri"/>
                <a:ea typeface="Calibri"/>
                <a:cs typeface="Calibri"/>
                <a:sym typeface="Calibri"/>
              </a:rPr>
              <a:t>CONTACT US</a:t>
            </a:r>
          </a:p>
        </p:txBody>
      </p:sp>
      <p:pic>
        <p:nvPicPr>
          <p:cNvPr id="23" name="Picture 2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239000" y="291707"/>
            <a:ext cx="1620982" cy="635785"/>
          </a:xfrm>
          <a:prstGeom prst="rect">
            <a:avLst/>
          </a:prstGeom>
        </p:spPr>
      </p:pic>
    </p:spTree>
    <p:extLst>
      <p:ext uri="{BB962C8B-B14F-4D97-AF65-F5344CB8AC3E}">
        <p14:creationId xmlns:p14="http://schemas.microsoft.com/office/powerpoint/2010/main" val="23014925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03965" cy="6858000"/>
          </a:xfrm>
          <a:prstGeom prst="rect">
            <a:avLst/>
          </a:prstGeom>
        </p:spPr>
      </p:pic>
      <p:sp>
        <p:nvSpPr>
          <p:cNvPr id="7" name="Rectangle 6"/>
          <p:cNvSpPr/>
          <p:nvPr/>
        </p:nvSpPr>
        <p:spPr>
          <a:xfrm>
            <a:off x="0" y="4800600"/>
            <a:ext cx="7239000" cy="1447800"/>
          </a:xfrm>
          <a:prstGeom prst="rect">
            <a:avLst/>
          </a:prstGeom>
          <a:gradFill flip="none" rotWithShape="1">
            <a:gsLst>
              <a:gs pos="0">
                <a:srgbClr val="026F98">
                  <a:shade val="30000"/>
                  <a:satMod val="115000"/>
                </a:srgbClr>
              </a:gs>
              <a:gs pos="50000">
                <a:srgbClr val="026F98">
                  <a:shade val="67500"/>
                  <a:satMod val="115000"/>
                </a:srgbClr>
              </a:gs>
              <a:gs pos="100000">
                <a:srgbClr val="026F98">
                  <a:shade val="100000"/>
                  <a:satMod val="115000"/>
                </a:srgbClr>
              </a:gs>
            </a:gsLst>
            <a:path path="circle">
              <a:fillToRect l="50000" t="50000" r="50000" b="50000"/>
            </a:path>
            <a:tileRect/>
          </a:gradFill>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dirty="0"/>
          </a:p>
        </p:txBody>
      </p:sp>
      <p:sp>
        <p:nvSpPr>
          <p:cNvPr id="9" name="Title 1"/>
          <p:cNvSpPr txBox="1">
            <a:spLocks/>
          </p:cNvSpPr>
          <p:nvPr/>
        </p:nvSpPr>
        <p:spPr>
          <a:xfrm>
            <a:off x="5029200" y="5041541"/>
            <a:ext cx="1981200" cy="1066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dirty="0">
                <a:solidFill>
                  <a:schemeClr val="bg1"/>
                </a:solidFill>
                <a:latin typeface="+mn-lt"/>
              </a:rPr>
              <a:t>THANK YOU</a:t>
            </a:r>
            <a:endParaRPr lang="en-US" sz="3200" b="1" dirty="0">
              <a:solidFill>
                <a:schemeClr val="bg1"/>
              </a:solidFill>
              <a:latin typeface="+mn-lt"/>
            </a:endParaRPr>
          </a:p>
        </p:txBody>
      </p:sp>
      <p:sp>
        <p:nvSpPr>
          <p:cNvPr id="10" name="Rectangle 9"/>
          <p:cNvSpPr/>
          <p:nvPr/>
        </p:nvSpPr>
        <p:spPr>
          <a:xfrm>
            <a:off x="0" y="4800600"/>
            <a:ext cx="4343400" cy="14478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2000" y="5061470"/>
            <a:ext cx="2362200" cy="926060"/>
          </a:xfrm>
          <a:prstGeom prst="rect">
            <a:avLst/>
          </a:prstGeom>
        </p:spPr>
      </p:pic>
    </p:spTree>
    <p:extLst>
      <p:ext uri="{BB962C8B-B14F-4D97-AF65-F5344CB8AC3E}">
        <p14:creationId xmlns:p14="http://schemas.microsoft.com/office/powerpoint/2010/main" val="1607240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hape 97"/>
          <p:cNvSpPr txBox="1"/>
          <p:nvPr/>
        </p:nvSpPr>
        <p:spPr>
          <a:xfrm>
            <a:off x="252509" y="1399309"/>
            <a:ext cx="5486392" cy="4673621"/>
          </a:xfrm>
          <a:prstGeom prst="rect">
            <a:avLst/>
          </a:prstGeom>
          <a:noFill/>
          <a:ln>
            <a:noFill/>
          </a:ln>
        </p:spPr>
        <p:txBody>
          <a:bodyPr lIns="91425" tIns="45700" rIns="91425" bIns="45700"/>
          <a:lstStyle/>
          <a:p>
            <a:pPr marL="231775" indent="-231775">
              <a:lnSpc>
                <a:spcPct val="150000"/>
              </a:lnSpc>
              <a:spcBef>
                <a:spcPts val="0"/>
              </a:spcBef>
              <a:buClr>
                <a:srgbClr val="A5A5A5"/>
              </a:buClr>
              <a:buSzPct val="100000"/>
              <a:buFont typeface="Calibri"/>
              <a:buChar char="•"/>
              <a:defRPr/>
            </a:pPr>
            <a:r>
              <a:rPr lang="en-US" dirty="0">
                <a:solidFill>
                  <a:schemeClr val="dk1"/>
                </a:solidFill>
                <a:ea typeface="Calibri"/>
                <a:cs typeface="Calibri"/>
                <a:sym typeface="Calibri"/>
              </a:rPr>
              <a:t>Established in </a:t>
            </a:r>
            <a:r>
              <a:rPr lang="en-US" dirty="0">
                <a:solidFill>
                  <a:srgbClr val="31859B"/>
                </a:solidFill>
                <a:ea typeface="Calibri"/>
                <a:cs typeface="Calibri"/>
                <a:sym typeface="Calibri"/>
              </a:rPr>
              <a:t>1991</a:t>
            </a:r>
          </a:p>
          <a:p>
            <a:pPr marL="231775" indent="-231775">
              <a:lnSpc>
                <a:spcPct val="110000"/>
              </a:lnSpc>
              <a:spcBef>
                <a:spcPts val="400"/>
              </a:spcBef>
              <a:buClr>
                <a:srgbClr val="A5A5A5"/>
              </a:buClr>
              <a:buSzPct val="100000"/>
              <a:buFont typeface="Calibri"/>
              <a:buChar char="•"/>
              <a:defRPr/>
            </a:pPr>
            <a:r>
              <a:rPr lang="en-US" dirty="0">
                <a:solidFill>
                  <a:schemeClr val="dk1"/>
                </a:solidFill>
                <a:ea typeface="Calibri"/>
                <a:cs typeface="Calibri"/>
                <a:sym typeface="Calibri"/>
              </a:rPr>
              <a:t>Products: </a:t>
            </a:r>
            <a:r>
              <a:rPr lang="en-US" dirty="0">
                <a:solidFill>
                  <a:srgbClr val="31859B"/>
                </a:solidFill>
                <a:ea typeface="Calibri"/>
                <a:cs typeface="Calibri"/>
                <a:sym typeface="Calibri"/>
              </a:rPr>
              <a:t>60+</a:t>
            </a:r>
            <a:br>
              <a:rPr lang="en-US" dirty="0">
                <a:solidFill>
                  <a:srgbClr val="31859B"/>
                </a:solidFill>
                <a:ea typeface="Calibri"/>
                <a:cs typeface="Calibri"/>
                <a:sym typeface="Calibri"/>
              </a:rPr>
            </a:br>
            <a:r>
              <a:rPr lang="en-US" sz="1600" dirty="0">
                <a:solidFill>
                  <a:schemeClr val="dk1"/>
                </a:solidFill>
                <a:ea typeface="Calibri"/>
                <a:cs typeface="Calibri"/>
                <a:sym typeface="Calibri"/>
              </a:rPr>
              <a:t>Telecom and Security Solutions</a:t>
            </a:r>
          </a:p>
          <a:p>
            <a:pPr marL="231775" indent="-231775">
              <a:lnSpc>
                <a:spcPct val="150000"/>
              </a:lnSpc>
              <a:spcBef>
                <a:spcPts val="400"/>
              </a:spcBef>
              <a:buClr>
                <a:srgbClr val="A5A5A5"/>
              </a:buClr>
              <a:buSzPct val="100000"/>
              <a:buFont typeface="Calibri"/>
              <a:buChar char="•"/>
              <a:defRPr/>
            </a:pPr>
            <a:r>
              <a:rPr lang="en-US" dirty="0">
                <a:solidFill>
                  <a:schemeClr val="dk1"/>
                </a:solidFill>
                <a:ea typeface="Calibri"/>
                <a:cs typeface="Calibri"/>
                <a:sym typeface="Calibri"/>
              </a:rPr>
              <a:t>Global Presence: </a:t>
            </a:r>
            <a:r>
              <a:rPr lang="en-US" dirty="0">
                <a:solidFill>
                  <a:srgbClr val="31859B"/>
                </a:solidFill>
                <a:ea typeface="Calibri"/>
                <a:cs typeface="Calibri"/>
                <a:sym typeface="Calibri"/>
              </a:rPr>
              <a:t>40+ Countries</a:t>
            </a:r>
          </a:p>
          <a:p>
            <a:pPr marL="231775" indent="-231775">
              <a:spcBef>
                <a:spcPts val="400"/>
              </a:spcBef>
              <a:buClr>
                <a:srgbClr val="A5A5A5"/>
              </a:buClr>
              <a:buSzPct val="100000"/>
              <a:buFont typeface="Calibri"/>
              <a:buChar char="•"/>
              <a:defRPr/>
            </a:pPr>
            <a:r>
              <a:rPr lang="en-US" dirty="0">
                <a:solidFill>
                  <a:schemeClr val="dk1"/>
                </a:solidFill>
                <a:ea typeface="Calibri"/>
                <a:cs typeface="Calibri"/>
                <a:sym typeface="Calibri"/>
              </a:rPr>
              <a:t>Multi-location Installations with: </a:t>
            </a:r>
            <a:r>
              <a:rPr lang="en-US" dirty="0">
                <a:solidFill>
                  <a:srgbClr val="31859B"/>
                </a:solidFill>
                <a:ea typeface="Calibri"/>
                <a:cs typeface="Calibri"/>
                <a:sym typeface="Calibri"/>
              </a:rPr>
              <a:t>500+ Channel Partners</a:t>
            </a:r>
          </a:p>
          <a:p>
            <a:pPr marL="231775" indent="-231775">
              <a:lnSpc>
                <a:spcPct val="150000"/>
              </a:lnSpc>
              <a:spcBef>
                <a:spcPts val="400"/>
              </a:spcBef>
              <a:buClr>
                <a:srgbClr val="A5A5A5"/>
              </a:buClr>
              <a:buSzPct val="100000"/>
              <a:buFont typeface="Calibri"/>
              <a:buChar char="•"/>
              <a:defRPr/>
            </a:pPr>
            <a:r>
              <a:rPr lang="en-US" dirty="0">
                <a:solidFill>
                  <a:schemeClr val="dk1"/>
                </a:solidFill>
                <a:ea typeface="Calibri"/>
                <a:cs typeface="Calibri"/>
                <a:sym typeface="Calibri"/>
              </a:rPr>
              <a:t>No of Employees: </a:t>
            </a:r>
            <a:r>
              <a:rPr lang="en-US" dirty="0">
                <a:solidFill>
                  <a:srgbClr val="31859B"/>
                </a:solidFill>
                <a:ea typeface="Calibri"/>
                <a:cs typeface="Calibri"/>
                <a:sym typeface="Calibri"/>
              </a:rPr>
              <a:t>500+</a:t>
            </a:r>
          </a:p>
          <a:p>
            <a:pPr marL="231775" indent="-231775">
              <a:spcBef>
                <a:spcPts val="400"/>
              </a:spcBef>
              <a:buClr>
                <a:srgbClr val="A5A5A5"/>
              </a:buClr>
              <a:buSzPct val="100000"/>
              <a:buFont typeface="Calibri"/>
              <a:buChar char="•"/>
              <a:defRPr/>
            </a:pPr>
            <a:r>
              <a:rPr lang="en-US" dirty="0">
                <a:solidFill>
                  <a:schemeClr val="dk1"/>
                </a:solidFill>
                <a:ea typeface="Calibri"/>
                <a:cs typeface="Calibri"/>
                <a:sym typeface="Calibri"/>
              </a:rPr>
              <a:t>Awards and Achievements: </a:t>
            </a:r>
            <a:r>
              <a:rPr lang="en-US" dirty="0">
                <a:solidFill>
                  <a:srgbClr val="31859B"/>
                </a:solidFill>
                <a:ea typeface="Calibri"/>
                <a:cs typeface="Calibri"/>
                <a:sym typeface="Calibri"/>
              </a:rPr>
              <a:t>25+</a:t>
            </a:r>
            <a:r>
              <a:rPr lang="en-US" dirty="0">
                <a:solidFill>
                  <a:srgbClr val="205867"/>
                </a:solidFill>
                <a:ea typeface="Calibri"/>
                <a:cs typeface="Calibri"/>
                <a:sym typeface="Calibri"/>
              </a:rPr>
              <a:t> </a:t>
            </a:r>
            <a:br>
              <a:rPr lang="en-US" dirty="0">
                <a:solidFill>
                  <a:srgbClr val="205867"/>
                </a:solidFill>
                <a:ea typeface="Calibri"/>
                <a:cs typeface="Calibri"/>
                <a:sym typeface="Calibri"/>
              </a:rPr>
            </a:br>
            <a:r>
              <a:rPr lang="en-US" sz="1600" dirty="0">
                <a:solidFill>
                  <a:schemeClr val="dk1"/>
                </a:solidFill>
                <a:ea typeface="Calibri"/>
                <a:cs typeface="Calibri"/>
                <a:sym typeface="Calibri"/>
              </a:rPr>
              <a:t>for Excellence in Product Engineering, </a:t>
            </a:r>
          </a:p>
          <a:p>
            <a:pPr>
              <a:spcBef>
                <a:spcPts val="400"/>
              </a:spcBef>
              <a:buClr>
                <a:srgbClr val="A5A5A5"/>
              </a:buClr>
              <a:buSzPct val="100000"/>
              <a:defRPr/>
            </a:pPr>
            <a:r>
              <a:rPr lang="en-US" sz="1600" dirty="0">
                <a:solidFill>
                  <a:schemeClr val="dk1"/>
                </a:solidFill>
                <a:ea typeface="Calibri"/>
                <a:cs typeface="Calibri"/>
                <a:sym typeface="Calibri"/>
              </a:rPr>
              <a:t>     Design and Innovation</a:t>
            </a:r>
          </a:p>
          <a:p>
            <a:pPr>
              <a:spcBef>
                <a:spcPts val="400"/>
              </a:spcBef>
              <a:buClr>
                <a:schemeClr val="dk1"/>
              </a:buClr>
              <a:buFont typeface="Arial"/>
              <a:buNone/>
              <a:defRPr/>
            </a:pPr>
            <a:endParaRPr dirty="0">
              <a:solidFill>
                <a:srgbClr val="31859B"/>
              </a:solidFill>
              <a:ea typeface="Calibri"/>
              <a:cs typeface="Calibri"/>
              <a:sym typeface="Calibri"/>
            </a:endParaRPr>
          </a:p>
          <a:p>
            <a:pPr>
              <a:spcBef>
                <a:spcPts val="320"/>
              </a:spcBef>
              <a:buClr>
                <a:srgbClr val="31859B"/>
              </a:buClr>
              <a:buSzPct val="25000"/>
              <a:buFont typeface="Arial"/>
              <a:buNone/>
              <a:defRPr/>
            </a:pPr>
            <a:r>
              <a:rPr lang="en-US" sz="1400" dirty="0">
                <a:solidFill>
                  <a:srgbClr val="31859B"/>
                </a:solidFill>
                <a:ea typeface="Calibri"/>
                <a:cs typeface="Calibri"/>
                <a:sym typeface="Calibri"/>
              </a:rPr>
              <a:t>      </a:t>
            </a:r>
          </a:p>
          <a:p>
            <a:pPr>
              <a:spcBef>
                <a:spcPts val="320"/>
              </a:spcBef>
              <a:buClr>
                <a:srgbClr val="31859B"/>
              </a:buClr>
              <a:buSzPct val="25000"/>
              <a:buFont typeface="Arial"/>
              <a:buNone/>
              <a:defRPr/>
            </a:pPr>
            <a:endParaRPr lang="en-US" sz="1400" dirty="0">
              <a:solidFill>
                <a:srgbClr val="31859B"/>
              </a:solidFill>
              <a:ea typeface="Calibri"/>
              <a:cs typeface="Calibri"/>
              <a:sym typeface="Calibri"/>
            </a:endParaRPr>
          </a:p>
          <a:p>
            <a:pPr>
              <a:spcBef>
                <a:spcPts val="320"/>
              </a:spcBef>
              <a:buClr>
                <a:srgbClr val="31859B"/>
              </a:buClr>
              <a:buSzPct val="25000"/>
              <a:buFont typeface="Arial"/>
              <a:buNone/>
              <a:defRPr/>
            </a:pPr>
            <a:endParaRPr lang="en-US" sz="1400" dirty="0">
              <a:solidFill>
                <a:srgbClr val="31859B"/>
              </a:solidFill>
              <a:ea typeface="Calibri"/>
              <a:cs typeface="Calibri"/>
              <a:sym typeface="Calibri"/>
            </a:endParaRPr>
          </a:p>
          <a:p>
            <a:pPr>
              <a:spcBef>
                <a:spcPts val="320"/>
              </a:spcBef>
              <a:buClr>
                <a:srgbClr val="31859B"/>
              </a:buClr>
              <a:buSzPct val="25000"/>
              <a:buFont typeface="Arial"/>
              <a:buNone/>
              <a:defRPr/>
            </a:pPr>
            <a:endParaRPr lang="en-US" sz="1400" dirty="0">
              <a:solidFill>
                <a:srgbClr val="31859B"/>
              </a:solidFill>
              <a:ea typeface="Calibri"/>
              <a:cs typeface="Calibri"/>
              <a:sym typeface="Calibri"/>
            </a:endParaRPr>
          </a:p>
          <a:p>
            <a:pPr>
              <a:spcBef>
                <a:spcPts val="320"/>
              </a:spcBef>
              <a:buClr>
                <a:srgbClr val="31859B"/>
              </a:buClr>
              <a:buSzPct val="25000"/>
              <a:buFont typeface="Arial"/>
              <a:buNone/>
              <a:defRPr/>
            </a:pPr>
            <a:r>
              <a:rPr lang="en-US" sz="1400" dirty="0">
                <a:solidFill>
                  <a:srgbClr val="31859B"/>
                </a:solidFill>
                <a:ea typeface="Calibri"/>
                <a:cs typeface="Calibri"/>
                <a:sym typeface="Calibri"/>
              </a:rPr>
              <a:t>www.MatrixComSec.com</a:t>
            </a:r>
          </a:p>
          <a:p>
            <a:pPr>
              <a:spcBef>
                <a:spcPts val="400"/>
              </a:spcBef>
              <a:buClr>
                <a:schemeClr val="dk1"/>
              </a:buClr>
              <a:buFont typeface="Arial"/>
              <a:buNone/>
              <a:defRPr/>
            </a:pPr>
            <a:endParaRPr sz="1600" dirty="0">
              <a:solidFill>
                <a:schemeClr val="dk1"/>
              </a:solidFill>
              <a:ea typeface="Calibri"/>
              <a:cs typeface="Calibri"/>
              <a:sym typeface="Calibri"/>
            </a:endParaRPr>
          </a:p>
        </p:txBody>
      </p:sp>
      <p:pic>
        <p:nvPicPr>
          <p:cNvPr id="9" name="Picture 8"/>
          <p:cNvPicPr preferRelativeResize="0">
            <a:picLocks/>
          </p:cNvPicPr>
          <p:nvPr/>
        </p:nvPicPr>
        <p:blipFill>
          <a:blip r:embed="rId2" cstate="screen">
            <a:extLst>
              <a:ext uri="{28A0092B-C50C-407E-A947-70E740481C1C}">
                <a14:useLocalDpi xmlns:a14="http://schemas.microsoft.com/office/drawing/2010/main"/>
              </a:ext>
            </a:extLst>
          </a:blip>
          <a:stretch>
            <a:fillRect/>
          </a:stretch>
        </p:blipFill>
        <p:spPr>
          <a:xfrm>
            <a:off x="5448158" y="867341"/>
            <a:ext cx="1828800" cy="1828800"/>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sp>
        <p:nvSpPr>
          <p:cNvPr id="11" name="Title 1"/>
          <p:cNvSpPr txBox="1">
            <a:spLocks/>
          </p:cNvSpPr>
          <p:nvPr/>
        </p:nvSpPr>
        <p:spPr bwMode="auto">
          <a:xfrm>
            <a:off x="5154686" y="2037957"/>
            <a:ext cx="2355129" cy="1727227"/>
          </a:xfrm>
          <a:prstGeom prst="rect">
            <a:avLst/>
          </a:prstGeom>
          <a:solidFill>
            <a:schemeClr val="bg2">
              <a:alpha val="56000"/>
            </a:schemeClr>
          </a:solidFill>
          <a:ln>
            <a:noFill/>
          </a:ln>
        </p:spPr>
        <p:txBody>
          <a:bodyPr lIns="68580" tIns="34290" rIns="68580" bIns="34290" anchor="ctr"/>
          <a:lstStyle>
            <a:lvl1pPr>
              <a:defRPr sz="3200">
                <a:solidFill>
                  <a:schemeClr val="tx1"/>
                </a:solidFill>
                <a:latin typeface="Calibri" pitchFamily="34" charset="0"/>
                <a:ea typeface="SimSun" pitchFamily="2" charset="-122"/>
                <a:sym typeface="Calibri" pitchFamily="34" charset="0"/>
              </a:defRPr>
            </a:lvl1pPr>
            <a:lvl2pPr>
              <a:defRPr sz="2800">
                <a:solidFill>
                  <a:schemeClr val="tx1"/>
                </a:solidFill>
                <a:latin typeface="Calibri" pitchFamily="34" charset="0"/>
                <a:ea typeface="SimSun" pitchFamily="2" charset="-122"/>
                <a:sym typeface="Calibri" pitchFamily="34" charset="0"/>
              </a:defRPr>
            </a:lvl2pPr>
            <a:lvl3pPr>
              <a:defRPr sz="2400">
                <a:solidFill>
                  <a:schemeClr val="tx1"/>
                </a:solidFill>
                <a:latin typeface="Calibri" pitchFamily="34" charset="0"/>
                <a:ea typeface="SimSun" pitchFamily="2" charset="-122"/>
                <a:sym typeface="Calibri" pitchFamily="34" charset="0"/>
              </a:defRPr>
            </a:lvl3pPr>
            <a:lvl4pPr>
              <a:defRPr sz="2000">
                <a:solidFill>
                  <a:schemeClr val="tx1"/>
                </a:solidFill>
                <a:latin typeface="Calibri" pitchFamily="34" charset="0"/>
                <a:ea typeface="SimSun" pitchFamily="2" charset="-122"/>
                <a:sym typeface="Calibri" pitchFamily="34" charset="0"/>
              </a:defRPr>
            </a:lvl4pPr>
            <a:lvl5pPr>
              <a:defRPr sz="2000">
                <a:solidFill>
                  <a:schemeClr val="tx1"/>
                </a:solidFill>
                <a:latin typeface="Calibri" pitchFamily="34" charset="0"/>
                <a:ea typeface="SimSun" pitchFamily="2" charset="-122"/>
                <a:sym typeface="Calibri" pitchFamily="34" charset="0"/>
              </a:defRPr>
            </a:lvl5pPr>
            <a:lvl6pPr eaLnBrk="0" fontAlgn="base" hangingPunct="0">
              <a:spcBef>
                <a:spcPct val="20000"/>
              </a:spcBef>
              <a:spcAft>
                <a:spcPct val="0"/>
              </a:spcAft>
              <a:buFont typeface="Arial" charset="0"/>
              <a:buChar char="»"/>
              <a:defRPr sz="2000">
                <a:solidFill>
                  <a:schemeClr val="tx1"/>
                </a:solidFill>
                <a:latin typeface="Calibri" pitchFamily="34" charset="0"/>
                <a:ea typeface="SimSun" pitchFamily="2" charset="-122"/>
                <a:sym typeface="Calibri" pitchFamily="34" charset="0"/>
              </a:defRPr>
            </a:lvl6pPr>
            <a:lvl7pPr eaLnBrk="0" fontAlgn="base" hangingPunct="0">
              <a:spcBef>
                <a:spcPct val="20000"/>
              </a:spcBef>
              <a:spcAft>
                <a:spcPct val="0"/>
              </a:spcAft>
              <a:buFont typeface="Arial" charset="0"/>
              <a:buChar char="»"/>
              <a:defRPr sz="2000">
                <a:solidFill>
                  <a:schemeClr val="tx1"/>
                </a:solidFill>
                <a:latin typeface="Calibri" pitchFamily="34" charset="0"/>
                <a:ea typeface="SimSun" pitchFamily="2" charset="-122"/>
                <a:sym typeface="Calibri" pitchFamily="34" charset="0"/>
              </a:defRPr>
            </a:lvl7pPr>
            <a:lvl8pPr eaLnBrk="0" fontAlgn="base" hangingPunct="0">
              <a:spcBef>
                <a:spcPct val="20000"/>
              </a:spcBef>
              <a:spcAft>
                <a:spcPct val="0"/>
              </a:spcAft>
              <a:buFont typeface="Arial" charset="0"/>
              <a:buChar char="»"/>
              <a:defRPr sz="2000">
                <a:solidFill>
                  <a:schemeClr val="tx1"/>
                </a:solidFill>
                <a:latin typeface="Calibri" pitchFamily="34" charset="0"/>
                <a:ea typeface="SimSun" pitchFamily="2" charset="-122"/>
                <a:sym typeface="Calibri" pitchFamily="34" charset="0"/>
              </a:defRPr>
            </a:lvl8pPr>
            <a:lvl9pPr eaLnBrk="0" fontAlgn="base" hangingPunct="0">
              <a:spcBef>
                <a:spcPct val="20000"/>
              </a:spcBef>
              <a:spcAft>
                <a:spcPct val="0"/>
              </a:spcAft>
              <a:buFont typeface="Arial" charset="0"/>
              <a:buChar char="»"/>
              <a:defRPr sz="2000">
                <a:solidFill>
                  <a:schemeClr val="tx1"/>
                </a:solidFill>
                <a:latin typeface="Calibri" pitchFamily="34" charset="0"/>
                <a:ea typeface="SimSun" pitchFamily="2" charset="-122"/>
                <a:sym typeface="Calibri" pitchFamily="34" charset="0"/>
              </a:defRPr>
            </a:lvl9pPr>
          </a:lstStyle>
          <a:p>
            <a:pPr algn="ctr" eaLnBrk="1" hangingPunct="1"/>
            <a:r>
              <a:rPr lang="en-US" altLang="en-US" sz="1800" b="1" dirty="0">
                <a:latin typeface="+mn-lt"/>
                <a:ea typeface="Calibri"/>
                <a:cs typeface="Calibri"/>
              </a:rPr>
              <a:t>R&amp;D CENTER</a:t>
            </a:r>
          </a:p>
          <a:p>
            <a:pPr algn="ctr" eaLnBrk="1" hangingPunct="1"/>
            <a:r>
              <a:rPr lang="en-US" altLang="en-US" sz="1400" dirty="0">
                <a:latin typeface="+mn-lt"/>
              </a:rPr>
              <a:t>77,000 Sq.Ft</a:t>
            </a:r>
          </a:p>
          <a:p>
            <a:pPr algn="ctr" eaLnBrk="1" hangingPunct="1"/>
            <a:r>
              <a:rPr lang="en-US" altLang="en-US" sz="1400" dirty="0">
                <a:latin typeface="+mn-lt"/>
              </a:rPr>
              <a:t>More than 40%  Manpower in R&amp;D, 700+ Man-years of R&amp;D Experience</a:t>
            </a:r>
          </a:p>
          <a:p>
            <a:pPr algn="ctr" eaLnBrk="1" hangingPunct="1"/>
            <a:r>
              <a:rPr lang="en-US" altLang="en-US" sz="1400" dirty="0">
                <a:latin typeface="+mn-lt"/>
              </a:rPr>
              <a:t>World-class Technology Platform and Processes</a:t>
            </a:r>
          </a:p>
        </p:txBody>
      </p:sp>
      <p:pic>
        <p:nvPicPr>
          <p:cNvPr id="12" name="Picture 11"/>
          <p:cNvPicPr>
            <a:picLocks/>
          </p:cNvPicPr>
          <p:nvPr/>
        </p:nvPicPr>
        <p:blipFill>
          <a:blip r:embed="rId3" cstate="screen">
            <a:extLst>
              <a:ext uri="{28A0092B-C50C-407E-A947-70E740481C1C}">
                <a14:useLocalDpi xmlns:a14="http://schemas.microsoft.com/office/drawing/2010/main"/>
              </a:ext>
            </a:extLst>
          </a:blip>
          <a:stretch>
            <a:fillRect/>
          </a:stretch>
        </p:blipFill>
        <p:spPr>
          <a:xfrm>
            <a:off x="6706869" y="3512127"/>
            <a:ext cx="1830176" cy="1828800"/>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sp>
        <p:nvSpPr>
          <p:cNvPr id="13" name="Title 1"/>
          <p:cNvSpPr txBox="1">
            <a:spLocks/>
          </p:cNvSpPr>
          <p:nvPr/>
        </p:nvSpPr>
        <p:spPr bwMode="auto">
          <a:xfrm>
            <a:off x="6332251" y="4687459"/>
            <a:ext cx="2579412" cy="1625557"/>
          </a:xfrm>
          <a:prstGeom prst="rect">
            <a:avLst/>
          </a:prstGeom>
          <a:solidFill>
            <a:schemeClr val="bg2">
              <a:alpha val="56000"/>
            </a:schemeClr>
          </a:solidFill>
          <a:ln>
            <a:noFill/>
          </a:ln>
        </p:spPr>
        <p:txBody>
          <a:bodyPr lIns="68580" tIns="34290" rIns="68580" bIns="34290" anchor="ctr"/>
          <a:lstStyle>
            <a:lvl1pPr>
              <a:defRPr sz="3200">
                <a:solidFill>
                  <a:schemeClr val="tx1"/>
                </a:solidFill>
                <a:latin typeface="Calibri" pitchFamily="34" charset="0"/>
                <a:ea typeface="SimSun" pitchFamily="2" charset="-122"/>
                <a:sym typeface="Calibri" pitchFamily="34" charset="0"/>
              </a:defRPr>
            </a:lvl1pPr>
            <a:lvl2pPr>
              <a:defRPr sz="2800">
                <a:solidFill>
                  <a:schemeClr val="tx1"/>
                </a:solidFill>
                <a:latin typeface="Calibri" pitchFamily="34" charset="0"/>
                <a:ea typeface="SimSun" pitchFamily="2" charset="-122"/>
                <a:sym typeface="Calibri" pitchFamily="34" charset="0"/>
              </a:defRPr>
            </a:lvl2pPr>
            <a:lvl3pPr>
              <a:defRPr sz="2400">
                <a:solidFill>
                  <a:schemeClr val="tx1"/>
                </a:solidFill>
                <a:latin typeface="Calibri" pitchFamily="34" charset="0"/>
                <a:ea typeface="SimSun" pitchFamily="2" charset="-122"/>
                <a:sym typeface="Calibri" pitchFamily="34" charset="0"/>
              </a:defRPr>
            </a:lvl3pPr>
            <a:lvl4pPr>
              <a:defRPr sz="2000">
                <a:solidFill>
                  <a:schemeClr val="tx1"/>
                </a:solidFill>
                <a:latin typeface="Calibri" pitchFamily="34" charset="0"/>
                <a:ea typeface="SimSun" pitchFamily="2" charset="-122"/>
                <a:sym typeface="Calibri" pitchFamily="34" charset="0"/>
              </a:defRPr>
            </a:lvl4pPr>
            <a:lvl5pPr>
              <a:defRPr sz="2000">
                <a:solidFill>
                  <a:schemeClr val="tx1"/>
                </a:solidFill>
                <a:latin typeface="Calibri" pitchFamily="34" charset="0"/>
                <a:ea typeface="SimSun" pitchFamily="2" charset="-122"/>
                <a:sym typeface="Calibri" pitchFamily="34" charset="0"/>
              </a:defRPr>
            </a:lvl5pPr>
            <a:lvl6pPr eaLnBrk="0" fontAlgn="base" hangingPunct="0">
              <a:spcBef>
                <a:spcPct val="20000"/>
              </a:spcBef>
              <a:spcAft>
                <a:spcPct val="0"/>
              </a:spcAft>
              <a:buFont typeface="Arial" charset="0"/>
              <a:buChar char="»"/>
              <a:defRPr sz="2000">
                <a:solidFill>
                  <a:schemeClr val="tx1"/>
                </a:solidFill>
                <a:latin typeface="Calibri" pitchFamily="34" charset="0"/>
                <a:ea typeface="SimSun" pitchFamily="2" charset="-122"/>
                <a:sym typeface="Calibri" pitchFamily="34" charset="0"/>
              </a:defRPr>
            </a:lvl6pPr>
            <a:lvl7pPr eaLnBrk="0" fontAlgn="base" hangingPunct="0">
              <a:spcBef>
                <a:spcPct val="20000"/>
              </a:spcBef>
              <a:spcAft>
                <a:spcPct val="0"/>
              </a:spcAft>
              <a:buFont typeface="Arial" charset="0"/>
              <a:buChar char="»"/>
              <a:defRPr sz="2000">
                <a:solidFill>
                  <a:schemeClr val="tx1"/>
                </a:solidFill>
                <a:latin typeface="Calibri" pitchFamily="34" charset="0"/>
                <a:ea typeface="SimSun" pitchFamily="2" charset="-122"/>
                <a:sym typeface="Calibri" pitchFamily="34" charset="0"/>
              </a:defRPr>
            </a:lvl7pPr>
            <a:lvl8pPr eaLnBrk="0" fontAlgn="base" hangingPunct="0">
              <a:spcBef>
                <a:spcPct val="20000"/>
              </a:spcBef>
              <a:spcAft>
                <a:spcPct val="0"/>
              </a:spcAft>
              <a:buFont typeface="Arial" charset="0"/>
              <a:buChar char="»"/>
              <a:defRPr sz="2000">
                <a:solidFill>
                  <a:schemeClr val="tx1"/>
                </a:solidFill>
                <a:latin typeface="Calibri" pitchFamily="34" charset="0"/>
                <a:ea typeface="SimSun" pitchFamily="2" charset="-122"/>
                <a:sym typeface="Calibri" pitchFamily="34" charset="0"/>
              </a:defRPr>
            </a:lvl8pPr>
            <a:lvl9pPr eaLnBrk="0" fontAlgn="base" hangingPunct="0">
              <a:spcBef>
                <a:spcPct val="20000"/>
              </a:spcBef>
              <a:spcAft>
                <a:spcPct val="0"/>
              </a:spcAft>
              <a:buFont typeface="Arial" charset="0"/>
              <a:buChar char="»"/>
              <a:defRPr sz="2000">
                <a:solidFill>
                  <a:schemeClr val="tx1"/>
                </a:solidFill>
                <a:latin typeface="Calibri" pitchFamily="34" charset="0"/>
                <a:ea typeface="SimSun" pitchFamily="2" charset="-122"/>
                <a:sym typeface="Calibri" pitchFamily="34" charset="0"/>
              </a:defRPr>
            </a:lvl9pPr>
          </a:lstStyle>
          <a:p>
            <a:pPr algn="ctr" eaLnBrk="1" hangingPunct="1"/>
            <a:r>
              <a:rPr lang="en-US" altLang="en-US" sz="1800" b="1" dirty="0">
                <a:latin typeface="+mn-lt"/>
                <a:ea typeface="Calibri"/>
                <a:cs typeface="Calibri"/>
              </a:rPr>
              <a:t>MANUFACTURING UNIT</a:t>
            </a:r>
          </a:p>
          <a:p>
            <a:pPr algn="ctr" eaLnBrk="1" hangingPunct="1"/>
            <a:r>
              <a:rPr lang="en-US" altLang="en-US" sz="1400" dirty="0">
                <a:latin typeface="+mn-lt"/>
              </a:rPr>
              <a:t>73,000 Sq.Ft</a:t>
            </a:r>
          </a:p>
          <a:p>
            <a:pPr algn="ctr" eaLnBrk="1" hangingPunct="1"/>
            <a:r>
              <a:rPr lang="en-US" altLang="en-US" sz="1400" dirty="0">
                <a:latin typeface="+mn-lt"/>
              </a:rPr>
              <a:t>100+ Work Stations</a:t>
            </a:r>
          </a:p>
          <a:p>
            <a:pPr algn="ctr" eaLnBrk="1" hangingPunct="1"/>
            <a:r>
              <a:rPr lang="en-US" altLang="en-US" sz="1400" dirty="0">
                <a:latin typeface="+mn-lt"/>
              </a:rPr>
              <a:t>International Quality Systems and Processes</a:t>
            </a:r>
          </a:p>
        </p:txBody>
      </p:sp>
      <p:sp>
        <p:nvSpPr>
          <p:cNvPr id="15" name="Shape 162"/>
          <p:cNvSpPr txBox="1">
            <a:spLocks/>
          </p:cNvSpPr>
          <p:nvPr/>
        </p:nvSpPr>
        <p:spPr>
          <a:xfrm>
            <a:off x="457200" y="609600"/>
            <a:ext cx="5715000" cy="762000"/>
          </a:xfrm>
          <a:prstGeom prst="rect">
            <a:avLst/>
          </a:prstGeom>
          <a:noFill/>
          <a:ln>
            <a:noFill/>
          </a:ln>
        </p:spPr>
        <p:txBody>
          <a:bodyPr vert="horz" lIns="91425" tIns="45700" rIns="91425" bIns="45700" rtlCol="0"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ts val="0"/>
              </a:spcBef>
              <a:buClr>
                <a:schemeClr val="dk1"/>
              </a:buClr>
              <a:buSzPct val="25000"/>
              <a:buFont typeface="Calibri"/>
              <a:buNone/>
            </a:pPr>
            <a:r>
              <a:rPr lang="en-US" sz="2800" b="1" dirty="0">
                <a:solidFill>
                  <a:schemeClr val="dk1"/>
                </a:solidFill>
                <a:latin typeface="Calibri"/>
                <a:ea typeface="Calibri"/>
                <a:cs typeface="Calibri"/>
                <a:sym typeface="Calibri"/>
              </a:rPr>
              <a:t>ABOUT MATRIX</a:t>
            </a:r>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9000" y="291707"/>
            <a:ext cx="1620982" cy="635785"/>
          </a:xfrm>
          <a:prstGeom prst="rect">
            <a:avLst/>
          </a:prstGeom>
        </p:spPr>
      </p:pic>
      <p:pic>
        <p:nvPicPr>
          <p:cNvPr id="16" name="Picture 15"/>
          <p:cNvPicPr>
            <a:picLocks/>
          </p:cNvPicPr>
          <p:nvPr/>
        </p:nvPicPr>
        <p:blipFill>
          <a:blip r:embed="rId5" cstate="screen">
            <a:extLst>
              <a:ext uri="{28A0092B-C50C-407E-A947-70E740481C1C}">
                <a14:useLocalDpi xmlns:a14="http://schemas.microsoft.com/office/drawing/2010/main"/>
              </a:ext>
            </a:extLst>
          </a:blip>
          <a:stretch>
            <a:fillRect/>
          </a:stretch>
        </p:blipFill>
        <p:spPr>
          <a:xfrm>
            <a:off x="4128145" y="3505200"/>
            <a:ext cx="1828800" cy="1828800"/>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sp>
        <p:nvSpPr>
          <p:cNvPr id="17" name="Title 1"/>
          <p:cNvSpPr txBox="1">
            <a:spLocks/>
          </p:cNvSpPr>
          <p:nvPr/>
        </p:nvSpPr>
        <p:spPr bwMode="auto">
          <a:xfrm>
            <a:off x="3782779" y="4711745"/>
            <a:ext cx="2519532" cy="1701701"/>
          </a:xfrm>
          <a:prstGeom prst="rect">
            <a:avLst/>
          </a:prstGeom>
          <a:solidFill>
            <a:schemeClr val="bg2">
              <a:alpha val="56000"/>
            </a:schemeClr>
          </a:solidFill>
          <a:ln>
            <a:noFill/>
          </a:ln>
        </p:spPr>
        <p:txBody>
          <a:bodyPr lIns="68580" tIns="34290" rIns="68580" bIns="34290" anchor="ctr"/>
          <a:lstStyle>
            <a:lvl1pPr>
              <a:defRPr sz="3200">
                <a:solidFill>
                  <a:schemeClr val="tx1"/>
                </a:solidFill>
                <a:latin typeface="Calibri" pitchFamily="34" charset="0"/>
                <a:ea typeface="SimSun" pitchFamily="2" charset="-122"/>
                <a:sym typeface="Calibri" pitchFamily="34" charset="0"/>
              </a:defRPr>
            </a:lvl1pPr>
            <a:lvl2pPr>
              <a:defRPr sz="2800">
                <a:solidFill>
                  <a:schemeClr val="tx1"/>
                </a:solidFill>
                <a:latin typeface="Calibri" pitchFamily="34" charset="0"/>
                <a:ea typeface="SimSun" pitchFamily="2" charset="-122"/>
                <a:sym typeface="Calibri" pitchFamily="34" charset="0"/>
              </a:defRPr>
            </a:lvl2pPr>
            <a:lvl3pPr>
              <a:defRPr sz="2400">
                <a:solidFill>
                  <a:schemeClr val="tx1"/>
                </a:solidFill>
                <a:latin typeface="Calibri" pitchFamily="34" charset="0"/>
                <a:ea typeface="SimSun" pitchFamily="2" charset="-122"/>
                <a:sym typeface="Calibri" pitchFamily="34" charset="0"/>
              </a:defRPr>
            </a:lvl3pPr>
            <a:lvl4pPr>
              <a:defRPr sz="2000">
                <a:solidFill>
                  <a:schemeClr val="tx1"/>
                </a:solidFill>
                <a:latin typeface="Calibri" pitchFamily="34" charset="0"/>
                <a:ea typeface="SimSun" pitchFamily="2" charset="-122"/>
                <a:sym typeface="Calibri" pitchFamily="34" charset="0"/>
              </a:defRPr>
            </a:lvl4pPr>
            <a:lvl5pPr>
              <a:defRPr sz="2000">
                <a:solidFill>
                  <a:schemeClr val="tx1"/>
                </a:solidFill>
                <a:latin typeface="Calibri" pitchFamily="34" charset="0"/>
                <a:ea typeface="SimSun" pitchFamily="2" charset="-122"/>
                <a:sym typeface="Calibri" pitchFamily="34" charset="0"/>
              </a:defRPr>
            </a:lvl5pPr>
            <a:lvl6pPr eaLnBrk="0" fontAlgn="base" hangingPunct="0">
              <a:spcBef>
                <a:spcPct val="20000"/>
              </a:spcBef>
              <a:spcAft>
                <a:spcPct val="0"/>
              </a:spcAft>
              <a:buFont typeface="Arial" charset="0"/>
              <a:buChar char="»"/>
              <a:defRPr sz="2000">
                <a:solidFill>
                  <a:schemeClr val="tx1"/>
                </a:solidFill>
                <a:latin typeface="Calibri" pitchFamily="34" charset="0"/>
                <a:ea typeface="SimSun" pitchFamily="2" charset="-122"/>
                <a:sym typeface="Calibri" pitchFamily="34" charset="0"/>
              </a:defRPr>
            </a:lvl6pPr>
            <a:lvl7pPr eaLnBrk="0" fontAlgn="base" hangingPunct="0">
              <a:spcBef>
                <a:spcPct val="20000"/>
              </a:spcBef>
              <a:spcAft>
                <a:spcPct val="0"/>
              </a:spcAft>
              <a:buFont typeface="Arial" charset="0"/>
              <a:buChar char="»"/>
              <a:defRPr sz="2000">
                <a:solidFill>
                  <a:schemeClr val="tx1"/>
                </a:solidFill>
                <a:latin typeface="Calibri" pitchFamily="34" charset="0"/>
                <a:ea typeface="SimSun" pitchFamily="2" charset="-122"/>
                <a:sym typeface="Calibri" pitchFamily="34" charset="0"/>
              </a:defRPr>
            </a:lvl7pPr>
            <a:lvl8pPr eaLnBrk="0" fontAlgn="base" hangingPunct="0">
              <a:spcBef>
                <a:spcPct val="20000"/>
              </a:spcBef>
              <a:spcAft>
                <a:spcPct val="0"/>
              </a:spcAft>
              <a:buFont typeface="Arial" charset="0"/>
              <a:buChar char="»"/>
              <a:defRPr sz="2000">
                <a:solidFill>
                  <a:schemeClr val="tx1"/>
                </a:solidFill>
                <a:latin typeface="Calibri" pitchFamily="34" charset="0"/>
                <a:ea typeface="SimSun" pitchFamily="2" charset="-122"/>
                <a:sym typeface="Calibri" pitchFamily="34" charset="0"/>
              </a:defRPr>
            </a:lvl8pPr>
            <a:lvl9pPr eaLnBrk="0" fontAlgn="base" hangingPunct="0">
              <a:spcBef>
                <a:spcPct val="20000"/>
              </a:spcBef>
              <a:spcAft>
                <a:spcPct val="0"/>
              </a:spcAft>
              <a:buFont typeface="Arial" charset="0"/>
              <a:buChar char="»"/>
              <a:defRPr sz="2000">
                <a:solidFill>
                  <a:schemeClr val="tx1"/>
                </a:solidFill>
                <a:latin typeface="Calibri" pitchFamily="34" charset="0"/>
                <a:ea typeface="SimSun" pitchFamily="2" charset="-122"/>
                <a:sym typeface="Calibri" pitchFamily="34" charset="0"/>
              </a:defRPr>
            </a:lvl9pPr>
          </a:lstStyle>
          <a:p>
            <a:pPr algn="ctr" eaLnBrk="1" hangingPunct="1"/>
            <a:r>
              <a:rPr lang="en-US" altLang="en-US" sz="1800" b="1" dirty="0">
                <a:latin typeface="+mn-lt"/>
                <a:ea typeface="Calibri"/>
                <a:cs typeface="Calibri"/>
              </a:rPr>
              <a:t>CORPORATE OFFICE</a:t>
            </a:r>
          </a:p>
          <a:p>
            <a:pPr algn="ctr" eaLnBrk="1" hangingPunct="1"/>
            <a:r>
              <a:rPr lang="en-US" altLang="en-US" sz="1400" dirty="0">
                <a:latin typeface="+mn-lt"/>
              </a:rPr>
              <a:t>Based at Vadodara, Gujarat, India</a:t>
            </a:r>
          </a:p>
          <a:p>
            <a:pPr algn="ctr" eaLnBrk="1" hangingPunct="1"/>
            <a:r>
              <a:rPr lang="en-US" altLang="en-US" sz="1400" dirty="0">
                <a:latin typeface="+mn-lt"/>
              </a:rPr>
              <a:t>Departments: Marketing, Sales, Product Management, Support, Finance, </a:t>
            </a:r>
          </a:p>
          <a:p>
            <a:pPr algn="ctr" eaLnBrk="1" hangingPunct="1"/>
            <a:r>
              <a:rPr lang="en-US" altLang="en-US" sz="1400" dirty="0">
                <a:latin typeface="+mn-lt"/>
              </a:rPr>
              <a:t>Customer Care, Purchase</a:t>
            </a:r>
          </a:p>
        </p:txBody>
      </p:sp>
    </p:spTree>
    <p:extLst>
      <p:ext uri="{BB962C8B-B14F-4D97-AF65-F5344CB8AC3E}">
        <p14:creationId xmlns:p14="http://schemas.microsoft.com/office/powerpoint/2010/main" val="6473529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1500442"/>
            <a:ext cx="7467600" cy="4828845"/>
          </a:xfrm>
          <a:prstGeom prst="rect">
            <a:avLst/>
          </a:prstGeom>
        </p:spPr>
      </p:pic>
      <p:sp>
        <p:nvSpPr>
          <p:cNvPr id="6" name="Shape 162"/>
          <p:cNvSpPr txBox="1">
            <a:spLocks/>
          </p:cNvSpPr>
          <p:nvPr/>
        </p:nvSpPr>
        <p:spPr>
          <a:xfrm>
            <a:off x="457200" y="609600"/>
            <a:ext cx="5715000" cy="762000"/>
          </a:xfrm>
          <a:prstGeom prst="rect">
            <a:avLst/>
          </a:prstGeom>
          <a:noFill/>
          <a:ln>
            <a:noFill/>
          </a:ln>
        </p:spPr>
        <p:txBody>
          <a:bodyPr vert="horz" lIns="91425" tIns="45700" rIns="91425" bIns="45700" rtlCol="0"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ts val="0"/>
              </a:spcBef>
              <a:buClr>
                <a:schemeClr val="dk1"/>
              </a:buClr>
              <a:buSzPct val="25000"/>
              <a:buFont typeface="Calibri"/>
              <a:buNone/>
            </a:pPr>
            <a:r>
              <a:rPr lang="en-US" sz="2800" b="1" dirty="0">
                <a:solidFill>
                  <a:schemeClr val="dk1"/>
                </a:solidFill>
                <a:latin typeface="Calibri"/>
                <a:ea typeface="Calibri"/>
                <a:cs typeface="Calibri"/>
                <a:sym typeface="Calibri"/>
              </a:rPr>
              <a:t>WHY MATRIX?</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291707"/>
            <a:ext cx="1620982" cy="635785"/>
          </a:xfrm>
          <a:prstGeom prst="rect">
            <a:avLst/>
          </a:prstGeom>
        </p:spPr>
      </p:pic>
    </p:spTree>
    <p:extLst>
      <p:ext uri="{BB962C8B-B14F-4D97-AF65-F5344CB8AC3E}">
        <p14:creationId xmlns:p14="http://schemas.microsoft.com/office/powerpoint/2010/main" val="5775182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shadeToTitle="1">
        <a:blipFill dpi="0" rotWithShape="1">
          <a:blip r:embed="rId2">
            <a:alphaModFix amt="40000"/>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67744" y="2667000"/>
            <a:ext cx="7239000" cy="1676400"/>
          </a:xfrm>
          <a:prstGeom prst="rect">
            <a:avLst/>
          </a:prstGeom>
          <a:gradFill flip="none" rotWithShape="1">
            <a:gsLst>
              <a:gs pos="0">
                <a:srgbClr val="026F98">
                  <a:shade val="30000"/>
                  <a:satMod val="115000"/>
                </a:srgbClr>
              </a:gs>
              <a:gs pos="50000">
                <a:srgbClr val="026F98">
                  <a:shade val="67500"/>
                  <a:satMod val="115000"/>
                </a:srgbClr>
              </a:gs>
              <a:gs pos="100000">
                <a:srgbClr val="026F98">
                  <a:shade val="100000"/>
                  <a:satMod val="115000"/>
                </a:srgbClr>
              </a:gs>
            </a:gsLst>
            <a:path path="circle">
              <a:fillToRect l="50000" t="50000" r="50000" b="50000"/>
            </a:path>
            <a:tileRect/>
          </a:gra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a:p>
        </p:txBody>
      </p:sp>
      <p:sp>
        <p:nvSpPr>
          <p:cNvPr id="9" name="Title 1"/>
          <p:cNvSpPr txBox="1">
            <a:spLocks/>
          </p:cNvSpPr>
          <p:nvPr/>
        </p:nvSpPr>
        <p:spPr>
          <a:xfrm>
            <a:off x="2569254" y="2971800"/>
            <a:ext cx="4876800" cy="1066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dirty="0">
                <a:solidFill>
                  <a:schemeClr val="bg1"/>
                </a:solidFill>
                <a:latin typeface="+mn-lt"/>
                <a:cs typeface="Times New Roman" panose="02020603050405020304" pitchFamily="18" charset="0"/>
              </a:rPr>
              <a:t>MATRIX SATATYA </a:t>
            </a:r>
          </a:p>
          <a:p>
            <a:pPr algn="l"/>
            <a:r>
              <a:rPr lang="en-US" sz="2800" b="1" dirty="0">
                <a:solidFill>
                  <a:schemeClr val="bg1"/>
                </a:solidFill>
                <a:latin typeface="+mn-lt"/>
                <a:cs typeface="Times New Roman" panose="02020603050405020304" pitchFamily="18" charset="0"/>
              </a:rPr>
              <a:t>CAMERA INTRODUCTION</a:t>
            </a:r>
            <a:endParaRPr lang="en-US" sz="2800" b="1" dirty="0">
              <a:latin typeface="+mn-lt"/>
              <a:cs typeface="Times New Roman" panose="02020603050405020304" pitchFamily="18" charset="0"/>
            </a:endParaRPr>
          </a:p>
        </p:txBody>
      </p:sp>
      <p:sp>
        <p:nvSpPr>
          <p:cNvPr id="10" name="Rectangle 9"/>
          <p:cNvSpPr/>
          <p:nvPr/>
        </p:nvSpPr>
        <p:spPr>
          <a:xfrm rot="5400000">
            <a:off x="1650783" y="3468052"/>
            <a:ext cx="1095377" cy="45719"/>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1" name="Rectangle 10"/>
          <p:cNvSpPr/>
          <p:nvPr/>
        </p:nvSpPr>
        <p:spPr>
          <a:xfrm>
            <a:off x="33872" y="2667000"/>
            <a:ext cx="2514600" cy="16764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pic>
        <p:nvPicPr>
          <p:cNvPr id="12" name="Picture 1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8672" y="3124200"/>
            <a:ext cx="1836940" cy="720141"/>
          </a:xfrm>
          <a:prstGeom prst="rect">
            <a:avLst/>
          </a:prstGeom>
        </p:spPr>
      </p:pic>
    </p:spTree>
    <p:extLst>
      <p:ext uri="{BB962C8B-B14F-4D97-AF65-F5344CB8AC3E}">
        <p14:creationId xmlns:p14="http://schemas.microsoft.com/office/powerpoint/2010/main" val="3776158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hape 162"/>
          <p:cNvSpPr txBox="1">
            <a:spLocks/>
          </p:cNvSpPr>
          <p:nvPr/>
        </p:nvSpPr>
        <p:spPr>
          <a:xfrm>
            <a:off x="457200" y="609600"/>
            <a:ext cx="6624320" cy="762000"/>
          </a:xfrm>
          <a:prstGeom prst="rect">
            <a:avLst/>
          </a:prstGeom>
          <a:noFill/>
          <a:ln>
            <a:noFill/>
          </a:ln>
        </p:spPr>
        <p:txBody>
          <a:bodyPr vert="horz" lIns="91425" tIns="45700" rIns="91425" bIns="45700" rtlCol="0"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ts val="0"/>
              </a:spcBef>
              <a:buClr>
                <a:schemeClr val="dk1"/>
              </a:buClr>
              <a:buSzPct val="25000"/>
              <a:buFont typeface="Calibri"/>
              <a:buNone/>
            </a:pPr>
            <a:r>
              <a:rPr lang="en-US" sz="2800" b="1" dirty="0">
                <a:solidFill>
                  <a:schemeClr val="dk1"/>
                </a:solidFill>
                <a:latin typeface="Calibri"/>
                <a:ea typeface="Calibri"/>
                <a:cs typeface="Calibri"/>
                <a:sym typeface="Calibri"/>
              </a:rPr>
              <a:t>CAMERA NOMENCLATURE</a:t>
            </a:r>
          </a:p>
        </p:txBody>
      </p:sp>
      <p:pic>
        <p:nvPicPr>
          <p:cNvPr id="35" name="Picture 34"/>
          <p:cNvPicPr>
            <a:picLocks noChangeAspect="1"/>
          </p:cNvPicPr>
          <p:nvPr/>
        </p:nvPicPr>
        <p:blipFill>
          <a:blip r:embed="rId3"/>
          <a:stretch>
            <a:fillRect/>
          </a:stretch>
        </p:blipFill>
        <p:spPr>
          <a:xfrm>
            <a:off x="1076470" y="1600200"/>
            <a:ext cx="6991061" cy="419089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9000" y="291707"/>
            <a:ext cx="1620982" cy="635785"/>
          </a:xfrm>
          <a:prstGeom prst="rect">
            <a:avLst/>
          </a:prstGeom>
        </p:spPr>
      </p:pic>
    </p:spTree>
    <p:extLst>
      <p:ext uri="{BB962C8B-B14F-4D97-AF65-F5344CB8AC3E}">
        <p14:creationId xmlns:p14="http://schemas.microsoft.com/office/powerpoint/2010/main" val="33906199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hape 162"/>
          <p:cNvSpPr txBox="1">
            <a:spLocks/>
          </p:cNvSpPr>
          <p:nvPr/>
        </p:nvSpPr>
        <p:spPr>
          <a:xfrm>
            <a:off x="457200" y="609600"/>
            <a:ext cx="6624320" cy="762000"/>
          </a:xfrm>
          <a:prstGeom prst="rect">
            <a:avLst/>
          </a:prstGeom>
          <a:noFill/>
          <a:ln>
            <a:noFill/>
          </a:ln>
        </p:spPr>
        <p:txBody>
          <a:bodyPr vert="horz" lIns="91425" tIns="45700" rIns="91425" bIns="45700" rtlCol="0"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ts val="0"/>
              </a:spcBef>
              <a:buClr>
                <a:schemeClr val="dk1"/>
              </a:buClr>
              <a:buSzPct val="25000"/>
              <a:buFont typeface="Calibri"/>
              <a:buNone/>
            </a:pPr>
            <a:r>
              <a:rPr lang="en-US" sz="2800" b="1" dirty="0">
                <a:solidFill>
                  <a:schemeClr val="dk1"/>
                </a:solidFill>
                <a:latin typeface="Calibri"/>
                <a:ea typeface="Calibri"/>
                <a:cs typeface="Calibri"/>
                <a:sym typeface="Calibri"/>
              </a:rPr>
              <a:t>BULLET CAMERA VARIANTS</a:t>
            </a:r>
          </a:p>
        </p:txBody>
      </p:sp>
      <p:grpSp>
        <p:nvGrpSpPr>
          <p:cNvPr id="19" name="Group 18"/>
          <p:cNvGrpSpPr>
            <a:grpSpLocks noChangeAspect="1"/>
          </p:cNvGrpSpPr>
          <p:nvPr/>
        </p:nvGrpSpPr>
        <p:grpSpPr>
          <a:xfrm>
            <a:off x="522107" y="1600248"/>
            <a:ext cx="8099787" cy="5029152"/>
            <a:chOff x="4495802" y="2209832"/>
            <a:chExt cx="4663440" cy="2895524"/>
          </a:xfrm>
        </p:grpSpPr>
        <p:grpSp>
          <p:nvGrpSpPr>
            <p:cNvPr id="20" name="Group 19"/>
            <p:cNvGrpSpPr/>
            <p:nvPr/>
          </p:nvGrpSpPr>
          <p:grpSpPr>
            <a:xfrm>
              <a:off x="4495802" y="2209832"/>
              <a:ext cx="4663440" cy="2895524"/>
              <a:chOff x="0" y="2209832"/>
              <a:chExt cx="4663440" cy="2895524"/>
            </a:xfrm>
          </p:grpSpPr>
          <p:grpSp>
            <p:nvGrpSpPr>
              <p:cNvPr id="24" name="Group 23"/>
              <p:cNvGrpSpPr>
                <a:grpSpLocks noChangeAspect="1"/>
              </p:cNvGrpSpPr>
              <p:nvPr/>
            </p:nvGrpSpPr>
            <p:grpSpPr>
              <a:xfrm>
                <a:off x="0" y="2209832"/>
                <a:ext cx="4663440" cy="2402380"/>
                <a:chOff x="609704" y="2209832"/>
                <a:chExt cx="5486376" cy="2895524"/>
              </a:xfrm>
            </p:grpSpPr>
            <p:pic>
              <p:nvPicPr>
                <p:cNvPr id="31" name="Picture 30"/>
                <p:cNvPicPr>
                  <a:picLocks noChangeAspect="1"/>
                </p:cNvPicPr>
                <p:nvPr/>
              </p:nvPicPr>
              <p:blipFill>
                <a:blip r:embed="rId3"/>
                <a:stretch>
                  <a:fillRect/>
                </a:stretch>
              </p:blipFill>
              <p:spPr>
                <a:xfrm>
                  <a:off x="609704" y="3124208"/>
                  <a:ext cx="2961812" cy="838178"/>
                </a:xfrm>
                <a:prstGeom prst="rect">
                  <a:avLst/>
                </a:prstGeom>
              </p:spPr>
            </p:pic>
            <p:pic>
              <p:nvPicPr>
                <p:cNvPr id="32" name="Picture 31"/>
                <p:cNvPicPr>
                  <a:picLocks noChangeAspect="1"/>
                </p:cNvPicPr>
                <p:nvPr/>
              </p:nvPicPr>
              <p:blipFill>
                <a:blip r:embed="rId4"/>
                <a:stretch>
                  <a:fillRect/>
                </a:stretch>
              </p:blipFill>
              <p:spPr>
                <a:xfrm>
                  <a:off x="1524080" y="2209832"/>
                  <a:ext cx="4572000" cy="975360"/>
                </a:xfrm>
                <a:prstGeom prst="rect">
                  <a:avLst/>
                </a:prstGeom>
              </p:spPr>
            </p:pic>
            <p:pic>
              <p:nvPicPr>
                <p:cNvPr id="33" name="Picture 32"/>
                <p:cNvPicPr>
                  <a:picLocks noChangeAspect="1"/>
                </p:cNvPicPr>
                <p:nvPr/>
              </p:nvPicPr>
              <p:blipFill>
                <a:blip r:embed="rId5"/>
                <a:stretch>
                  <a:fillRect/>
                </a:stretch>
              </p:blipFill>
              <p:spPr>
                <a:xfrm>
                  <a:off x="2895644" y="3124208"/>
                  <a:ext cx="1828752" cy="1981148"/>
                </a:xfrm>
                <a:prstGeom prst="rect">
                  <a:avLst/>
                </a:prstGeom>
              </p:spPr>
            </p:pic>
            <p:pic>
              <p:nvPicPr>
                <p:cNvPr id="34" name="Picture 33"/>
                <p:cNvPicPr>
                  <a:picLocks noChangeAspect="1"/>
                </p:cNvPicPr>
                <p:nvPr/>
              </p:nvPicPr>
              <p:blipFill>
                <a:blip r:embed="rId6"/>
                <a:stretch>
                  <a:fillRect/>
                </a:stretch>
              </p:blipFill>
              <p:spPr>
                <a:xfrm>
                  <a:off x="5257782" y="3124208"/>
                  <a:ext cx="554767" cy="609403"/>
                </a:xfrm>
                <a:prstGeom prst="rect">
                  <a:avLst/>
                </a:prstGeom>
              </p:spPr>
            </p:pic>
          </p:grpSp>
          <p:sp>
            <p:nvSpPr>
              <p:cNvPr id="25" name="Callout: Bent Line 24"/>
              <p:cNvSpPr/>
              <p:nvPr/>
            </p:nvSpPr>
            <p:spPr bwMode="auto">
              <a:xfrm>
                <a:off x="990694" y="3886188"/>
                <a:ext cx="609584" cy="228594"/>
              </a:xfrm>
              <a:prstGeom prst="borderCallout2">
                <a:avLst>
                  <a:gd name="adj1" fmla="val 18750"/>
                  <a:gd name="adj2" fmla="val -8333"/>
                  <a:gd name="adj3" fmla="val 18750"/>
                  <a:gd name="adj4" fmla="val -16667"/>
                  <a:gd name="adj5" fmla="val -97634"/>
                  <a:gd name="adj6" fmla="val -16404"/>
                </a:avLst>
              </a:prstGeom>
              <a:solidFill>
                <a:srgbClr val="7F7F7F"/>
              </a:solid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 typeface="Arial" panose="020B0604020202020204" pitchFamily="34" charset="0"/>
                  <a:buNone/>
                  <a:tabLst/>
                </a:pPr>
                <a:r>
                  <a:rPr kumimoji="0" lang="en-US" sz="800" b="1"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Manual Varifocal</a:t>
                </a:r>
              </a:p>
            </p:txBody>
          </p:sp>
          <p:sp>
            <p:nvSpPr>
              <p:cNvPr id="26" name="Callout: Bent Line 25"/>
              <p:cNvSpPr/>
              <p:nvPr/>
            </p:nvSpPr>
            <p:spPr bwMode="auto">
              <a:xfrm flipH="1">
                <a:off x="1752674" y="3809990"/>
                <a:ext cx="609584" cy="228594"/>
              </a:xfrm>
              <a:prstGeom prst="borderCallout2">
                <a:avLst>
                  <a:gd name="adj1" fmla="val 18750"/>
                  <a:gd name="adj2" fmla="val -8333"/>
                  <a:gd name="adj3" fmla="val 18750"/>
                  <a:gd name="adj4" fmla="val -16667"/>
                  <a:gd name="adj5" fmla="val -71317"/>
                  <a:gd name="adj6" fmla="val -16404"/>
                </a:avLst>
              </a:prstGeom>
              <a:solidFill>
                <a:srgbClr val="7F7F7F"/>
              </a:solidFill>
              <a:ln w="9525" cap="flat" cmpd="sng" algn="ctr">
                <a:solidFill>
                  <a:srgbClr val="7F7F7F"/>
                </a:solidFill>
                <a:prstDash val="solid"/>
                <a:round/>
                <a:headEnd type="none" w="med" len="med"/>
                <a:tailEnd type="none" w="med" len="med"/>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800" b="1" dirty="0">
                    <a:solidFill>
                      <a:schemeClr val="bg1"/>
                    </a:solidFill>
                    <a:latin typeface="Times New Roman" panose="02020603050405020304" pitchFamily="18" charset="0"/>
                    <a:cs typeface="Times New Roman" panose="02020603050405020304" pitchFamily="18" charset="0"/>
                  </a:rPr>
                  <a:t>Manual Varifocal</a:t>
                </a:r>
              </a:p>
            </p:txBody>
          </p:sp>
          <p:sp>
            <p:nvSpPr>
              <p:cNvPr id="27" name="Rectangle 26"/>
              <p:cNvSpPr/>
              <p:nvPr/>
            </p:nvSpPr>
            <p:spPr bwMode="auto">
              <a:xfrm>
                <a:off x="2209862" y="4800564"/>
                <a:ext cx="990574" cy="304792"/>
              </a:xfrm>
              <a:prstGeom prst="rect">
                <a:avLst/>
              </a:prstGeom>
              <a:solidFill>
                <a:srgbClr val="7F7F7F"/>
              </a:solidFill>
              <a:ln w="9525" cap="flat" cmpd="sng" algn="ctr">
                <a:solidFill>
                  <a:srgbClr val="7F7F7F"/>
                </a:solidFill>
                <a:prstDash val="solid"/>
                <a:round/>
                <a:headEnd type="none" w="med" len="med"/>
                <a:tailEnd type="none" w="med" len="med"/>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800" b="1" dirty="0">
                    <a:solidFill>
                      <a:schemeClr val="bg1"/>
                    </a:solidFill>
                    <a:latin typeface="Times New Roman" panose="02020603050405020304" pitchFamily="18" charset="0"/>
                    <a:cs typeface="Times New Roman" panose="02020603050405020304" pitchFamily="18" charset="0"/>
                  </a:rPr>
                  <a:t>Motorized Varifocal</a:t>
                </a:r>
              </a:p>
            </p:txBody>
          </p:sp>
          <p:cxnSp>
            <p:nvCxnSpPr>
              <p:cNvPr id="28" name="Connector: Elbow 27"/>
              <p:cNvCxnSpPr>
                <a:cxnSpLocks/>
                <a:endCxn id="27" idx="1"/>
              </p:cNvCxnSpPr>
              <p:nvPr/>
            </p:nvCxnSpPr>
            <p:spPr bwMode="auto">
              <a:xfrm rot="16200000" flipH="1">
                <a:off x="1981267" y="4724365"/>
                <a:ext cx="380992" cy="76197"/>
              </a:xfrm>
              <a:prstGeom prst="bentConnector2">
                <a:avLst/>
              </a:prstGeom>
              <a:solidFill>
                <a:schemeClr val="accent1"/>
              </a:solidFill>
              <a:ln w="9525" cap="flat" cmpd="sng" algn="ctr">
                <a:solidFill>
                  <a:srgbClr val="7F7F7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Connector: Elbow 28"/>
              <p:cNvCxnSpPr>
                <a:cxnSpLocks/>
              </p:cNvCxnSpPr>
              <p:nvPr/>
            </p:nvCxnSpPr>
            <p:spPr bwMode="auto">
              <a:xfrm rot="5400000">
                <a:off x="3048040" y="4724366"/>
                <a:ext cx="380990" cy="76198"/>
              </a:xfrm>
              <a:prstGeom prst="bentConnector3">
                <a:avLst>
                  <a:gd name="adj1" fmla="val 100528"/>
                </a:avLst>
              </a:prstGeom>
              <a:solidFill>
                <a:schemeClr val="accent1"/>
              </a:solidFill>
              <a:ln w="9525" cap="flat" cmpd="sng" algn="ctr">
                <a:solidFill>
                  <a:srgbClr val="7F7F7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 name="Callout: Bent Line 29"/>
              <p:cNvSpPr/>
              <p:nvPr/>
            </p:nvSpPr>
            <p:spPr bwMode="auto">
              <a:xfrm flipH="1">
                <a:off x="3428910" y="3657594"/>
                <a:ext cx="838178" cy="380990"/>
              </a:xfrm>
              <a:prstGeom prst="borderCallout2">
                <a:avLst>
                  <a:gd name="adj1" fmla="val 18750"/>
                  <a:gd name="adj2" fmla="val -8333"/>
                  <a:gd name="adj3" fmla="val 18750"/>
                  <a:gd name="adj4" fmla="val -10925"/>
                  <a:gd name="adj5" fmla="val -55527"/>
                  <a:gd name="adj6" fmla="val -12098"/>
                </a:avLst>
              </a:prstGeom>
              <a:solidFill>
                <a:srgbClr val="7F7F7F"/>
              </a:solidFill>
              <a:ln w="9525" cap="flat" cmpd="sng" algn="ctr">
                <a:solidFill>
                  <a:srgbClr val="7F7F7F"/>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171450" marR="0" indent="-171450"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sz="800" b="1"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Motorized Varifocal</a:t>
                </a:r>
              </a:p>
              <a:p>
                <a:pPr marL="171450" marR="0" indent="-171450"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sz="800" b="1" dirty="0">
                    <a:solidFill>
                      <a:schemeClr val="bg1"/>
                    </a:solidFill>
                    <a:latin typeface="Times New Roman" panose="02020603050405020304" pitchFamily="18" charset="0"/>
                    <a:cs typeface="Times New Roman" panose="02020603050405020304" pitchFamily="18" charset="0"/>
                  </a:rPr>
                  <a:t>Wi-Fi</a:t>
                </a:r>
                <a:endParaRPr kumimoji="0" lang="en-US" sz="800" b="1"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endParaRPr>
              </a:p>
            </p:txBody>
          </p:sp>
        </p:grpSp>
        <p:grpSp>
          <p:nvGrpSpPr>
            <p:cNvPr id="21" name="Group 20"/>
            <p:cNvGrpSpPr/>
            <p:nvPr/>
          </p:nvGrpSpPr>
          <p:grpSpPr>
            <a:xfrm>
              <a:off x="7010336" y="2209832"/>
              <a:ext cx="373520" cy="373520"/>
              <a:chOff x="4381505" y="3238505"/>
              <a:chExt cx="380990" cy="380990"/>
            </a:xfrm>
          </p:grpSpPr>
          <p:sp>
            <p:nvSpPr>
              <p:cNvPr id="22" name="Oval 21"/>
              <p:cNvSpPr/>
              <p:nvPr/>
            </p:nvSpPr>
            <p:spPr bwMode="auto">
              <a:xfrm>
                <a:off x="4381505" y="3238505"/>
                <a:ext cx="380990" cy="380990"/>
              </a:xfrm>
              <a:prstGeom prst="ellipse">
                <a:avLst/>
              </a:prstGeom>
              <a:solidFill>
                <a:srgbClr val="7F7F7F"/>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pPr>
                <a:endParaRPr kumimoji="0" lang="en-US" sz="1800" b="0" i="0" u="none" strike="noStrike" cap="none" normalizeH="0" baseline="0" dirty="0">
                  <a:ln>
                    <a:noFill/>
                  </a:ln>
                  <a:solidFill>
                    <a:schemeClr val="tx1"/>
                  </a:solidFill>
                  <a:effectLst/>
                  <a:latin typeface="Arial" panose="020B0604020202020204" pitchFamily="34" charset="0"/>
                  <a:ea typeface="SimSun" panose="02010600030101010101" pitchFamily="2" charset="-122"/>
                </a:endParaRPr>
              </a:p>
            </p:txBody>
          </p:sp>
          <p:pic>
            <p:nvPicPr>
              <p:cNvPr id="23" name="Picture 2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19604" y="3276604"/>
                <a:ext cx="304792" cy="304792"/>
              </a:xfrm>
              <a:prstGeom prst="rect">
                <a:avLst/>
              </a:prstGeom>
            </p:spPr>
          </p:pic>
        </p:grpSp>
      </p:grpSp>
      <p:pic>
        <p:nvPicPr>
          <p:cNvPr id="35" name="Picture 3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239000" y="291707"/>
            <a:ext cx="1620982" cy="635785"/>
          </a:xfrm>
          <a:prstGeom prst="rect">
            <a:avLst/>
          </a:prstGeom>
        </p:spPr>
      </p:pic>
    </p:spTree>
    <p:extLst>
      <p:ext uri="{BB962C8B-B14F-4D97-AF65-F5344CB8AC3E}">
        <p14:creationId xmlns:p14="http://schemas.microsoft.com/office/powerpoint/2010/main" val="42737165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hape 162"/>
          <p:cNvSpPr txBox="1">
            <a:spLocks/>
          </p:cNvSpPr>
          <p:nvPr/>
        </p:nvSpPr>
        <p:spPr>
          <a:xfrm>
            <a:off x="457200" y="609600"/>
            <a:ext cx="6624320" cy="762000"/>
          </a:xfrm>
          <a:prstGeom prst="rect">
            <a:avLst/>
          </a:prstGeom>
          <a:noFill/>
          <a:ln>
            <a:noFill/>
          </a:ln>
        </p:spPr>
        <p:txBody>
          <a:bodyPr vert="horz" lIns="91425" tIns="45700" rIns="91425" bIns="45700" rtlCol="0"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ts val="0"/>
              </a:spcBef>
              <a:buClr>
                <a:schemeClr val="dk1"/>
              </a:buClr>
              <a:buSzPct val="25000"/>
              <a:buFont typeface="Calibri"/>
              <a:buNone/>
            </a:pPr>
            <a:r>
              <a:rPr lang="en-US" sz="2800" b="1" dirty="0">
                <a:solidFill>
                  <a:schemeClr val="dk1"/>
                </a:solidFill>
                <a:latin typeface="Calibri"/>
                <a:ea typeface="Calibri"/>
                <a:cs typeface="Calibri"/>
                <a:sym typeface="Calibri"/>
              </a:rPr>
              <a:t>DOME CAMERA VARIANTS</a:t>
            </a:r>
          </a:p>
        </p:txBody>
      </p:sp>
      <p:grpSp>
        <p:nvGrpSpPr>
          <p:cNvPr id="13" name="Group 12"/>
          <p:cNvGrpSpPr/>
          <p:nvPr/>
        </p:nvGrpSpPr>
        <p:grpSpPr>
          <a:xfrm>
            <a:off x="166923" y="1600248"/>
            <a:ext cx="8885025" cy="4572000"/>
            <a:chOff x="166923" y="1600248"/>
            <a:chExt cx="8885025" cy="4572000"/>
          </a:xfrm>
        </p:grpSpPr>
        <p:cxnSp>
          <p:nvCxnSpPr>
            <p:cNvPr id="9" name="Connector: Elbow 8"/>
            <p:cNvCxnSpPr>
              <a:cxnSpLocks/>
              <a:endCxn id="2" idx="0"/>
            </p:cNvCxnSpPr>
            <p:nvPr/>
          </p:nvCxnSpPr>
          <p:spPr>
            <a:xfrm rot="10800000" flipV="1">
              <a:off x="552980" y="3276600"/>
              <a:ext cx="1047221" cy="381000"/>
            </a:xfrm>
            <a:prstGeom prst="bentConnector2">
              <a:avLst/>
            </a:prstGeom>
            <a:ln w="19050">
              <a:solidFill>
                <a:srgbClr val="575757"/>
              </a:solidFill>
            </a:ln>
          </p:spPr>
          <p:style>
            <a:lnRef idx="1">
              <a:schemeClr val="accent1"/>
            </a:lnRef>
            <a:fillRef idx="0">
              <a:schemeClr val="accent1"/>
            </a:fillRef>
            <a:effectRef idx="0">
              <a:schemeClr val="accent1"/>
            </a:effectRef>
            <a:fontRef idx="minor">
              <a:schemeClr val="tx1"/>
            </a:fontRef>
          </p:style>
        </p:cxnSp>
        <p:grpSp>
          <p:nvGrpSpPr>
            <p:cNvPr id="35" name="Group 34"/>
            <p:cNvGrpSpPr>
              <a:grpSpLocks noChangeAspect="1"/>
            </p:cNvGrpSpPr>
            <p:nvPr/>
          </p:nvGrpSpPr>
          <p:grpSpPr>
            <a:xfrm>
              <a:off x="990600" y="1600248"/>
              <a:ext cx="8061348" cy="4572000"/>
              <a:chOff x="0" y="2209832"/>
              <a:chExt cx="5105386" cy="2895524"/>
            </a:xfrm>
          </p:grpSpPr>
          <p:grpSp>
            <p:nvGrpSpPr>
              <p:cNvPr id="36" name="Group 35"/>
              <p:cNvGrpSpPr>
                <a:grpSpLocks noChangeAspect="1"/>
              </p:cNvGrpSpPr>
              <p:nvPr/>
            </p:nvGrpSpPr>
            <p:grpSpPr>
              <a:xfrm>
                <a:off x="0" y="2209832"/>
                <a:ext cx="4663440" cy="2402380"/>
                <a:chOff x="609704" y="2209832"/>
                <a:chExt cx="5486376" cy="2895524"/>
              </a:xfrm>
            </p:grpSpPr>
            <p:pic>
              <p:nvPicPr>
                <p:cNvPr id="43" name="Picture 42"/>
                <p:cNvPicPr>
                  <a:picLocks noChangeAspect="1"/>
                </p:cNvPicPr>
                <p:nvPr/>
              </p:nvPicPr>
              <p:blipFill>
                <a:blip r:embed="rId3"/>
                <a:stretch>
                  <a:fillRect/>
                </a:stretch>
              </p:blipFill>
              <p:spPr>
                <a:xfrm>
                  <a:off x="609704" y="3124208"/>
                  <a:ext cx="2961812" cy="838178"/>
                </a:xfrm>
                <a:prstGeom prst="rect">
                  <a:avLst/>
                </a:prstGeom>
              </p:spPr>
            </p:pic>
            <p:pic>
              <p:nvPicPr>
                <p:cNvPr id="44" name="Picture 43"/>
                <p:cNvPicPr>
                  <a:picLocks noChangeAspect="1"/>
                </p:cNvPicPr>
                <p:nvPr/>
              </p:nvPicPr>
              <p:blipFill>
                <a:blip r:embed="rId4"/>
                <a:stretch>
                  <a:fillRect/>
                </a:stretch>
              </p:blipFill>
              <p:spPr>
                <a:xfrm>
                  <a:off x="1524080" y="2209832"/>
                  <a:ext cx="4572000" cy="975360"/>
                </a:xfrm>
                <a:prstGeom prst="rect">
                  <a:avLst/>
                </a:prstGeom>
              </p:spPr>
            </p:pic>
            <p:pic>
              <p:nvPicPr>
                <p:cNvPr id="45" name="Picture 44"/>
                <p:cNvPicPr>
                  <a:picLocks noChangeAspect="1"/>
                </p:cNvPicPr>
                <p:nvPr/>
              </p:nvPicPr>
              <p:blipFill>
                <a:blip r:embed="rId5"/>
                <a:stretch>
                  <a:fillRect/>
                </a:stretch>
              </p:blipFill>
              <p:spPr>
                <a:xfrm>
                  <a:off x="2895644" y="3124208"/>
                  <a:ext cx="1828752" cy="1981148"/>
                </a:xfrm>
                <a:prstGeom prst="rect">
                  <a:avLst/>
                </a:prstGeom>
              </p:spPr>
            </p:pic>
            <p:pic>
              <p:nvPicPr>
                <p:cNvPr id="46" name="Picture 45"/>
                <p:cNvPicPr>
                  <a:picLocks noChangeAspect="1"/>
                </p:cNvPicPr>
                <p:nvPr/>
              </p:nvPicPr>
              <p:blipFill>
                <a:blip r:embed="rId6"/>
                <a:stretch>
                  <a:fillRect/>
                </a:stretch>
              </p:blipFill>
              <p:spPr>
                <a:xfrm>
                  <a:off x="5257782" y="3124208"/>
                  <a:ext cx="554767" cy="609403"/>
                </a:xfrm>
                <a:prstGeom prst="rect">
                  <a:avLst/>
                </a:prstGeom>
              </p:spPr>
            </p:pic>
          </p:grpSp>
          <p:sp>
            <p:nvSpPr>
              <p:cNvPr id="37" name="Callout: Bent Line 36"/>
              <p:cNvSpPr/>
              <p:nvPr/>
            </p:nvSpPr>
            <p:spPr bwMode="auto">
              <a:xfrm>
                <a:off x="990694" y="3886188"/>
                <a:ext cx="609584" cy="228594"/>
              </a:xfrm>
              <a:prstGeom prst="borderCallout2">
                <a:avLst>
                  <a:gd name="adj1" fmla="val 18750"/>
                  <a:gd name="adj2" fmla="val -8333"/>
                  <a:gd name="adj3" fmla="val 18750"/>
                  <a:gd name="adj4" fmla="val -16667"/>
                  <a:gd name="adj5" fmla="val -97634"/>
                  <a:gd name="adj6" fmla="val -16404"/>
                </a:avLst>
              </a:prstGeom>
              <a:solidFill>
                <a:srgbClr val="7F7F7F"/>
              </a:solidFill>
              <a:ln w="9525" cap="flat" cmpd="sng" algn="ctr">
                <a:solidFill>
                  <a:srgbClr val="7F7F7F"/>
                </a:solidFill>
                <a:prstDash val="solid"/>
                <a:round/>
                <a:headEnd type="none" w="med" len="med"/>
                <a:tailEnd type="none" w="med" len="med"/>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800" b="1" dirty="0">
                    <a:solidFill>
                      <a:schemeClr val="bg1"/>
                    </a:solidFill>
                    <a:latin typeface="Times New Roman" panose="02020603050405020304" pitchFamily="18" charset="0"/>
                    <a:cs typeface="Times New Roman" panose="02020603050405020304" pitchFamily="18" charset="0"/>
                  </a:rPr>
                  <a:t>Manual Varifocal</a:t>
                </a:r>
              </a:p>
            </p:txBody>
          </p:sp>
          <p:sp>
            <p:nvSpPr>
              <p:cNvPr id="38" name="Callout: Bent Line 37"/>
              <p:cNvSpPr/>
              <p:nvPr/>
            </p:nvSpPr>
            <p:spPr bwMode="auto">
              <a:xfrm flipH="1">
                <a:off x="1752674" y="3809990"/>
                <a:ext cx="609584" cy="228594"/>
              </a:xfrm>
              <a:prstGeom prst="borderCallout2">
                <a:avLst>
                  <a:gd name="adj1" fmla="val 18750"/>
                  <a:gd name="adj2" fmla="val -8333"/>
                  <a:gd name="adj3" fmla="val 18750"/>
                  <a:gd name="adj4" fmla="val -16667"/>
                  <a:gd name="adj5" fmla="val -71317"/>
                  <a:gd name="adj6" fmla="val -16404"/>
                </a:avLst>
              </a:prstGeom>
              <a:solidFill>
                <a:srgbClr val="7F7F7F"/>
              </a:solidFill>
              <a:ln w="9525" cap="flat" cmpd="sng" algn="ctr">
                <a:solidFill>
                  <a:srgbClr val="7F7F7F"/>
                </a:solidFill>
                <a:prstDash val="solid"/>
                <a:round/>
                <a:headEnd type="none" w="med" len="med"/>
                <a:tailEnd type="none" w="med" len="med"/>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800" b="1" dirty="0">
                    <a:solidFill>
                      <a:schemeClr val="bg1"/>
                    </a:solidFill>
                    <a:latin typeface="Times New Roman" panose="02020603050405020304" pitchFamily="18" charset="0"/>
                    <a:cs typeface="Times New Roman" panose="02020603050405020304" pitchFamily="18" charset="0"/>
                  </a:rPr>
                  <a:t>Manual Varifocal</a:t>
                </a:r>
              </a:p>
            </p:txBody>
          </p:sp>
          <p:sp>
            <p:nvSpPr>
              <p:cNvPr id="39" name="Rectangle 38"/>
              <p:cNvSpPr/>
              <p:nvPr/>
            </p:nvSpPr>
            <p:spPr bwMode="auto">
              <a:xfrm>
                <a:off x="2209862" y="4800564"/>
                <a:ext cx="990574" cy="304792"/>
              </a:xfrm>
              <a:prstGeom prst="rect">
                <a:avLst/>
              </a:prstGeom>
              <a:solidFill>
                <a:srgbClr val="7F7F7F"/>
              </a:solidFill>
              <a:ln w="9525" cap="flat" cmpd="sng" algn="ctr">
                <a:solidFill>
                  <a:srgbClr val="7F7F7F"/>
                </a:solidFill>
                <a:prstDash val="solid"/>
                <a:round/>
                <a:headEnd type="none" w="med" len="med"/>
                <a:tailEnd type="none" w="med" len="med"/>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800" b="1" dirty="0">
                    <a:solidFill>
                      <a:schemeClr val="bg1"/>
                    </a:solidFill>
                    <a:latin typeface="Times New Roman" panose="02020603050405020304" pitchFamily="18" charset="0"/>
                    <a:cs typeface="Times New Roman" panose="02020603050405020304" pitchFamily="18" charset="0"/>
                  </a:rPr>
                  <a:t>Motorized Varifocal</a:t>
                </a:r>
              </a:p>
            </p:txBody>
          </p:sp>
          <p:cxnSp>
            <p:nvCxnSpPr>
              <p:cNvPr id="40" name="Connector: Elbow 39"/>
              <p:cNvCxnSpPr>
                <a:cxnSpLocks/>
                <a:endCxn id="39" idx="1"/>
              </p:cNvCxnSpPr>
              <p:nvPr/>
            </p:nvCxnSpPr>
            <p:spPr bwMode="auto">
              <a:xfrm rot="16200000" flipH="1">
                <a:off x="1981267" y="4724365"/>
                <a:ext cx="380992" cy="76197"/>
              </a:xfrm>
              <a:prstGeom prst="bentConnector2">
                <a:avLst/>
              </a:prstGeom>
              <a:solidFill>
                <a:schemeClr val="accent1"/>
              </a:solidFill>
              <a:ln w="9525" cap="flat" cmpd="sng" algn="ctr">
                <a:solidFill>
                  <a:srgbClr val="7F7F7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 name="Connector: Elbow 40"/>
              <p:cNvCxnSpPr>
                <a:cxnSpLocks/>
              </p:cNvCxnSpPr>
              <p:nvPr/>
            </p:nvCxnSpPr>
            <p:spPr bwMode="auto">
              <a:xfrm rot="5400000">
                <a:off x="3048040" y="4724366"/>
                <a:ext cx="380990" cy="76198"/>
              </a:xfrm>
              <a:prstGeom prst="bentConnector3">
                <a:avLst>
                  <a:gd name="adj1" fmla="val 100528"/>
                </a:avLst>
              </a:prstGeom>
              <a:solidFill>
                <a:schemeClr val="accent1"/>
              </a:solidFill>
              <a:ln w="9525" cap="flat" cmpd="sng" algn="ctr">
                <a:solidFill>
                  <a:srgbClr val="7F7F7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2" name="Callout: Bent Line 41"/>
              <p:cNvSpPr/>
              <p:nvPr/>
            </p:nvSpPr>
            <p:spPr bwMode="auto">
              <a:xfrm>
                <a:off x="4267208" y="3886188"/>
                <a:ext cx="838178" cy="380990"/>
              </a:xfrm>
              <a:prstGeom prst="borderCallout2">
                <a:avLst>
                  <a:gd name="adj1" fmla="val 18750"/>
                  <a:gd name="adj2" fmla="val -8333"/>
                  <a:gd name="adj3" fmla="val 18750"/>
                  <a:gd name="adj4" fmla="val -10925"/>
                  <a:gd name="adj5" fmla="val -95002"/>
                  <a:gd name="adj6" fmla="val -12098"/>
                </a:avLst>
              </a:prstGeom>
              <a:solidFill>
                <a:srgbClr val="7F7F7F"/>
              </a:solidFill>
              <a:ln w="9525" cap="flat" cmpd="sng" algn="ctr">
                <a:solidFill>
                  <a:srgbClr val="7F7F7F"/>
                </a:solidFill>
                <a:prstDash val="solid"/>
                <a:round/>
                <a:headEnd type="none" w="med" len="med"/>
                <a:tailEnd type="none" w="med" len="med"/>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1450" indent="-171450">
                  <a:buFont typeface="Arial" panose="020B0604020202020204" pitchFamily="34" charset="0"/>
                  <a:buChar char="•"/>
                </a:pPr>
                <a:r>
                  <a:rPr lang="en-US" sz="800" b="1" dirty="0">
                    <a:solidFill>
                      <a:schemeClr val="bg1"/>
                    </a:solidFill>
                    <a:latin typeface="Times New Roman" panose="02020603050405020304" pitchFamily="18" charset="0"/>
                    <a:cs typeface="Times New Roman" panose="02020603050405020304" pitchFamily="18" charset="0"/>
                  </a:rPr>
                  <a:t>Motorized Varifocal</a:t>
                </a:r>
              </a:p>
              <a:p>
                <a:pPr marL="171450" indent="-171450">
                  <a:buFont typeface="Arial" panose="020B0604020202020204" pitchFamily="34" charset="0"/>
                  <a:buChar char="•"/>
                </a:pPr>
                <a:r>
                  <a:rPr lang="en-US" sz="800" b="1" dirty="0">
                    <a:solidFill>
                      <a:schemeClr val="bg1"/>
                    </a:solidFill>
                    <a:latin typeface="Times New Roman" panose="02020603050405020304" pitchFamily="18" charset="0"/>
                    <a:cs typeface="Times New Roman" panose="02020603050405020304" pitchFamily="18" charset="0"/>
                  </a:rPr>
                  <a:t>Wi-Fi</a:t>
                </a:r>
              </a:p>
            </p:txBody>
          </p:sp>
        </p:grpSp>
        <p:sp>
          <p:nvSpPr>
            <p:cNvPr id="2" name="Rectangle 1"/>
            <p:cNvSpPr/>
            <p:nvPr/>
          </p:nvSpPr>
          <p:spPr>
            <a:xfrm>
              <a:off x="166923" y="3657600"/>
              <a:ext cx="772111" cy="170121"/>
            </a:xfrm>
            <a:prstGeom prst="rect">
              <a:avLst/>
            </a:prstGeom>
            <a:gradFill flip="none" rotWithShape="1">
              <a:gsLst>
                <a:gs pos="0">
                  <a:srgbClr val="009DAC">
                    <a:shade val="30000"/>
                    <a:satMod val="115000"/>
                  </a:srgbClr>
                </a:gs>
                <a:gs pos="50000">
                  <a:srgbClr val="009DAC">
                    <a:shade val="67500"/>
                    <a:satMod val="115000"/>
                  </a:srgbClr>
                </a:gs>
                <a:gs pos="100000">
                  <a:srgbClr val="009DAC">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latin typeface="Times New Roman" panose="02020603050405020304" pitchFamily="18" charset="0"/>
                  <a:cs typeface="Times New Roman" panose="02020603050405020304" pitchFamily="18" charset="0"/>
                </a:rPr>
                <a:t>4.3-129mm</a:t>
              </a:r>
              <a:endParaRPr lang="en-US" sz="700" b="1" dirty="0">
                <a:latin typeface="Times New Roman" panose="02020603050405020304" pitchFamily="18" charset="0"/>
                <a:cs typeface="Times New Roman" panose="02020603050405020304" pitchFamily="18" charset="0"/>
              </a:endParaRPr>
            </a:p>
          </p:txBody>
        </p:sp>
        <p:sp>
          <p:nvSpPr>
            <p:cNvPr id="12" name="Callout: Bent Line 11"/>
            <p:cNvSpPr/>
            <p:nvPr/>
          </p:nvSpPr>
          <p:spPr>
            <a:xfrm>
              <a:off x="762000" y="4345429"/>
              <a:ext cx="990600" cy="262713"/>
            </a:xfrm>
            <a:prstGeom prst="borderCallout2">
              <a:avLst>
                <a:gd name="adj1" fmla="val 18750"/>
                <a:gd name="adj2" fmla="val -8333"/>
                <a:gd name="adj3" fmla="val 18750"/>
                <a:gd name="adj4" fmla="val -16667"/>
                <a:gd name="adj5" fmla="val -194652"/>
                <a:gd name="adj6" fmla="val -15799"/>
              </a:avLst>
            </a:prstGeom>
            <a:solidFill>
              <a:srgbClr val="7F7F7F"/>
            </a:solidFill>
            <a:ln w="12700">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latin typeface="Times New Roman" panose="02020603050405020304" pitchFamily="18" charset="0"/>
                  <a:cs typeface="Times New Roman" panose="02020603050405020304" pitchFamily="18" charset="0"/>
                </a:rPr>
                <a:t>PTZ Camera</a:t>
              </a:r>
            </a:p>
          </p:txBody>
        </p:sp>
      </p:grpSp>
      <p:pic>
        <p:nvPicPr>
          <p:cNvPr id="19" name="Picture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39000" y="291707"/>
            <a:ext cx="1620982" cy="635785"/>
          </a:xfrm>
          <a:prstGeom prst="rect">
            <a:avLst/>
          </a:prstGeom>
        </p:spPr>
      </p:pic>
    </p:spTree>
    <p:extLst>
      <p:ext uri="{BB962C8B-B14F-4D97-AF65-F5344CB8AC3E}">
        <p14:creationId xmlns:p14="http://schemas.microsoft.com/office/powerpoint/2010/main" val="3791766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4502</TotalTime>
  <Words>1874</Words>
  <Application>Microsoft Office PowerPoint</Application>
  <PresentationFormat>On-screen Show (4:3)</PresentationFormat>
  <Paragraphs>489</Paragraphs>
  <Slides>34</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SimSun</vt:lpstr>
      <vt:lpstr>Arial</vt:lpstr>
      <vt:lpstr>Arial Narrow</vt:lpstr>
      <vt:lpstr>Calibri</vt:lpstr>
      <vt:lpstr>Swis721 Cn BT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MatrixComSec Pvt.Ltd.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Malvik</dc:creator>
  <cp:lastModifiedBy>Nidhi Nair</cp:lastModifiedBy>
  <cp:revision>267</cp:revision>
  <dcterms:created xsi:type="dcterms:W3CDTF">2015-09-22T05:53:59Z</dcterms:created>
  <dcterms:modified xsi:type="dcterms:W3CDTF">2017-06-02T13:25:02Z</dcterms:modified>
</cp:coreProperties>
</file>