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63" r:id="rId6"/>
    <p:sldId id="260" r:id="rId7"/>
    <p:sldId id="261" r:id="rId8"/>
    <p:sldId id="300" r:id="rId9"/>
    <p:sldId id="262" r:id="rId10"/>
    <p:sldId id="259" r:id="rId11"/>
    <p:sldId id="266" r:id="rId12"/>
    <p:sldId id="267" r:id="rId13"/>
    <p:sldId id="272" r:id="rId14"/>
    <p:sldId id="273" r:id="rId15"/>
    <p:sldId id="276" r:id="rId16"/>
    <p:sldId id="277" r:id="rId17"/>
    <p:sldId id="278" r:id="rId18"/>
    <p:sldId id="279" r:id="rId19"/>
    <p:sldId id="292" r:id="rId20"/>
    <p:sldId id="293" r:id="rId21"/>
    <p:sldId id="297" r:id="rId22"/>
    <p:sldId id="301" r:id="rId23"/>
    <p:sldId id="302" r:id="rId24"/>
    <p:sldId id="303" r:id="rId25"/>
    <p:sldId id="304" r:id="rId26"/>
    <p:sldId id="294" r:id="rId27"/>
    <p:sldId id="299" r:id="rId28"/>
    <p:sldId id="308" r:id="rId29"/>
    <p:sldId id="309" r:id="rId30"/>
    <p:sldId id="310" r:id="rId31"/>
    <p:sldId id="295" r:id="rId32"/>
    <p:sldId id="298" r:id="rId33"/>
    <p:sldId id="305" r:id="rId34"/>
    <p:sldId id="306" r:id="rId35"/>
    <p:sldId id="307" r:id="rId36"/>
    <p:sldId id="284" r:id="rId37"/>
    <p:sldId id="286" r:id="rId38"/>
    <p:sldId id="287" r:id="rId39"/>
    <p:sldId id="288" r:id="rId40"/>
    <p:sldId id="289" r:id="rId41"/>
    <p:sldId id="290" r:id="rId42"/>
    <p:sldId id="291" r:id="rId43"/>
    <p:sldId id="282" r:id="rId44"/>
    <p:sldId id="268" r:id="rId45"/>
    <p:sldId id="269" r:id="rId46"/>
    <p:sldId id="27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A8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53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02EB66-831F-4957-B5E0-59489D8D9F90}"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4166267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2EB66-831F-4957-B5E0-59489D8D9F90}"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184396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2EB66-831F-4957-B5E0-59489D8D9F90}"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255067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2EB66-831F-4957-B5E0-59489D8D9F90}"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55682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02EB66-831F-4957-B5E0-59489D8D9F90}"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97000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02EB66-831F-4957-B5E0-59489D8D9F90}"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309270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02EB66-831F-4957-B5E0-59489D8D9F90}" type="datetimeFigureOut">
              <a:rPr lang="en-US" smtClean="0"/>
              <a:t>4/26/2017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316015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02EB66-831F-4957-B5E0-59489D8D9F90}" type="datetimeFigureOut">
              <a:rPr lang="en-US" smtClean="0"/>
              <a:t>4/26/2017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697523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2EB66-831F-4957-B5E0-59489D8D9F90}" type="datetimeFigureOut">
              <a:rPr lang="en-US" smtClean="0"/>
              <a:t>4/26/2017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3940881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2EB66-831F-4957-B5E0-59489D8D9F90}"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36791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2EB66-831F-4957-B5E0-59489D8D9F90}"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C49D9-AB3C-4947-A70B-ED30DEAD2967}" type="slidenum">
              <a:rPr lang="en-US" smtClean="0"/>
              <a:t>‹#›</a:t>
            </a:fld>
            <a:endParaRPr lang="en-US"/>
          </a:p>
        </p:txBody>
      </p:sp>
    </p:spTree>
    <p:extLst>
      <p:ext uri="{BB962C8B-B14F-4D97-AF65-F5344CB8AC3E}">
        <p14:creationId xmlns:p14="http://schemas.microsoft.com/office/powerpoint/2010/main" val="364138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2EB66-831F-4957-B5E0-59489D8D9F90}" type="datetimeFigureOut">
              <a:rPr lang="en-US" smtClean="0"/>
              <a:t>4/26/2017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C49D9-AB3C-4947-A70B-ED30DEAD2967}" type="slidenum">
              <a:rPr lang="en-US" smtClean="0"/>
              <a:t>‹#›</a:t>
            </a:fld>
            <a:endParaRPr lang="en-US"/>
          </a:p>
        </p:txBody>
      </p:sp>
    </p:spTree>
    <p:extLst>
      <p:ext uri="{BB962C8B-B14F-4D97-AF65-F5344CB8AC3E}">
        <p14:creationId xmlns:p14="http://schemas.microsoft.com/office/powerpoint/2010/main" val="2857426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jpeg"/><Relationship Id="rId7" Type="http://schemas.openxmlformats.org/officeDocument/2006/relationships/image" Target="../media/image35.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Tree>
    <p:extLst>
      <p:ext uri="{BB962C8B-B14F-4D97-AF65-F5344CB8AC3E}">
        <p14:creationId xmlns:p14="http://schemas.microsoft.com/office/powerpoint/2010/main" val="364164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amp;D.jpg"/>
          <p:cNvPicPr>
            <a:picLocks noChangeAspect="1"/>
          </p:cNvPicPr>
          <p:nvPr/>
        </p:nvPicPr>
        <p:blipFill rotWithShape="1">
          <a:blip r:embed="rId2">
            <a:extLst>
              <a:ext uri="{28A0092B-C50C-407E-A947-70E740481C1C}">
                <a14:useLocalDpi xmlns:a14="http://schemas.microsoft.com/office/drawing/2010/main" val="0"/>
              </a:ext>
            </a:extLst>
          </a:blip>
          <a:srcRect t="6465" b="21504"/>
          <a:stretch/>
        </p:blipFill>
        <p:spPr bwMode="auto">
          <a:xfrm>
            <a:off x="0" y="457200"/>
            <a:ext cx="9144000" cy="491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9" name="Title 1"/>
          <p:cNvSpPr txBox="1">
            <a:spLocks/>
          </p:cNvSpPr>
          <p:nvPr/>
        </p:nvSpPr>
        <p:spPr>
          <a:xfrm>
            <a:off x="381000" y="5486400"/>
            <a:ext cx="4114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t>Matrix</a:t>
            </a:r>
            <a:r>
              <a:rPr lang="en-US" sz="2400" b="1" dirty="0" smtClean="0"/>
              <a:t> R&amp;D Center</a:t>
            </a:r>
            <a:endParaRPr lang="en-US" sz="2400" b="1" dirty="0"/>
          </a:p>
        </p:txBody>
      </p:sp>
    </p:spTree>
    <p:extLst>
      <p:ext uri="{BB962C8B-B14F-4D97-AF65-F5344CB8AC3E}">
        <p14:creationId xmlns:p14="http://schemas.microsoft.com/office/powerpoint/2010/main" val="84036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8227"/>
          <a:stretch/>
        </p:blipFill>
        <p:spPr>
          <a:xfrm>
            <a:off x="7189" y="1495550"/>
            <a:ext cx="9144000" cy="490525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2502"/>
          <a:stretch/>
        </p:blipFill>
        <p:spPr>
          <a:xfrm>
            <a:off x="0" y="5650301"/>
            <a:ext cx="9144000" cy="1195891"/>
          </a:xfrm>
          <a:prstGeom prst="rect">
            <a:avLst/>
          </a:prstGeom>
        </p:spPr>
      </p:pic>
      <p:sp>
        <p:nvSpPr>
          <p:cNvPr id="8" name="Title 1"/>
          <p:cNvSpPr txBox="1">
            <a:spLocks/>
          </p:cNvSpPr>
          <p:nvPr/>
        </p:nvSpPr>
        <p:spPr>
          <a:xfrm>
            <a:off x="914400" y="408317"/>
            <a:ext cx="26289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R&amp;D Center</a:t>
            </a:r>
          </a:p>
        </p:txBody>
      </p:sp>
      <p:sp>
        <p:nvSpPr>
          <p:cNvPr id="9" name="Title 1"/>
          <p:cNvSpPr txBox="1">
            <a:spLocks/>
          </p:cNvSpPr>
          <p:nvPr/>
        </p:nvSpPr>
        <p:spPr>
          <a:xfrm>
            <a:off x="1066800" y="4031987"/>
            <a:ext cx="1600200" cy="9379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smtClean="0">
                <a:solidFill>
                  <a:schemeClr val="tx1">
                    <a:lumMod val="75000"/>
                    <a:lumOff val="25000"/>
                  </a:schemeClr>
                </a:solidFill>
                <a:latin typeface="+mn-lt"/>
              </a:rPr>
              <a:t>77,000 </a:t>
            </a:r>
            <a:r>
              <a:rPr lang="en-US" sz="1200" dirty="0" err="1" smtClean="0">
                <a:solidFill>
                  <a:schemeClr val="tx1">
                    <a:lumMod val="75000"/>
                    <a:lumOff val="25000"/>
                  </a:schemeClr>
                </a:solidFill>
                <a:latin typeface="+mn-lt"/>
              </a:rPr>
              <a:t>Sq.Ft</a:t>
            </a:r>
            <a:r>
              <a:rPr lang="en-US" sz="1200" dirty="0" smtClean="0">
                <a:solidFill>
                  <a:schemeClr val="tx1">
                    <a:lumMod val="75000"/>
                    <a:lumOff val="25000"/>
                  </a:schemeClr>
                </a:solidFill>
                <a:latin typeface="+mn-lt"/>
              </a:rPr>
              <a:t> of R&amp;D Technology Center Housing 200+ R&amp;D Engineers </a:t>
            </a:r>
          </a:p>
        </p:txBody>
      </p:sp>
      <p:sp>
        <p:nvSpPr>
          <p:cNvPr id="11" name="Title 1"/>
          <p:cNvSpPr txBox="1">
            <a:spLocks/>
          </p:cNvSpPr>
          <p:nvPr/>
        </p:nvSpPr>
        <p:spPr>
          <a:xfrm>
            <a:off x="2971800" y="4031986"/>
            <a:ext cx="1371600" cy="10559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smtClean="0">
                <a:solidFill>
                  <a:schemeClr val="tx1">
                    <a:lumMod val="75000"/>
                    <a:lumOff val="25000"/>
                  </a:schemeClr>
                </a:solidFill>
                <a:latin typeface="+mn-lt"/>
              </a:rPr>
              <a:t>More than 40% of total Manpower dedicated to R&amp;D of Cutting-edge solutions. </a:t>
            </a:r>
          </a:p>
        </p:txBody>
      </p:sp>
      <p:sp>
        <p:nvSpPr>
          <p:cNvPr id="12" name="Title 1"/>
          <p:cNvSpPr txBox="1">
            <a:spLocks/>
          </p:cNvSpPr>
          <p:nvPr/>
        </p:nvSpPr>
        <p:spPr>
          <a:xfrm>
            <a:off x="6501441" y="3967544"/>
            <a:ext cx="1752600" cy="1066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Bef>
                <a:spcPct val="20000"/>
              </a:spcBef>
              <a:spcAft>
                <a:spcPct val="0"/>
              </a:spcAft>
              <a:buClr>
                <a:srgbClr val="7F7F7F"/>
              </a:buClr>
            </a:pPr>
            <a:r>
              <a:rPr lang="en-US" altLang="en-US" sz="1200" dirty="0">
                <a:solidFill>
                  <a:schemeClr val="tx1">
                    <a:lumMod val="75000"/>
                    <a:lumOff val="25000"/>
                  </a:schemeClr>
                </a:solidFill>
              </a:rPr>
              <a:t>World-class Technology </a:t>
            </a:r>
            <a:r>
              <a:rPr lang="en-US" altLang="en-US" sz="1200" dirty="0" smtClean="0">
                <a:solidFill>
                  <a:schemeClr val="tx1">
                    <a:lumMod val="75000"/>
                    <a:lumOff val="25000"/>
                  </a:schemeClr>
                </a:solidFill>
              </a:rPr>
              <a:t>Infrastructure Platform, Solution Experience Center  </a:t>
            </a:r>
            <a:r>
              <a:rPr lang="en-US" altLang="en-US" sz="1200" dirty="0">
                <a:solidFill>
                  <a:schemeClr val="tx1">
                    <a:lumMod val="75000"/>
                    <a:lumOff val="25000"/>
                  </a:schemeClr>
                </a:solidFill>
              </a:rPr>
              <a:t>and Processes</a:t>
            </a:r>
          </a:p>
        </p:txBody>
      </p:sp>
      <p:sp>
        <p:nvSpPr>
          <p:cNvPr id="13" name="Title 1"/>
          <p:cNvSpPr txBox="1">
            <a:spLocks/>
          </p:cNvSpPr>
          <p:nvPr/>
        </p:nvSpPr>
        <p:spPr>
          <a:xfrm>
            <a:off x="4642449" y="3949416"/>
            <a:ext cx="1752600" cy="9002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Bef>
                <a:spcPct val="20000"/>
              </a:spcBef>
              <a:spcAft>
                <a:spcPct val="0"/>
              </a:spcAft>
              <a:buClr>
                <a:srgbClr val="7F7F7F"/>
              </a:buClr>
            </a:pPr>
            <a:r>
              <a:rPr lang="en-US" altLang="en-US" sz="1200" dirty="0" smtClean="0">
                <a:solidFill>
                  <a:schemeClr val="tx1">
                    <a:lumMod val="75000"/>
                    <a:lumOff val="25000"/>
                  </a:schemeClr>
                </a:solidFill>
              </a:rPr>
              <a:t>Conferred upon with </a:t>
            </a:r>
          </a:p>
          <a:p>
            <a:pPr fontAlgn="base">
              <a:spcBef>
                <a:spcPct val="20000"/>
              </a:spcBef>
              <a:spcAft>
                <a:spcPct val="0"/>
              </a:spcAft>
              <a:buClr>
                <a:srgbClr val="7F7F7F"/>
              </a:buClr>
            </a:pPr>
            <a:r>
              <a:rPr lang="en-US" altLang="en-US" sz="1200" dirty="0" smtClean="0">
                <a:solidFill>
                  <a:schemeClr val="tx1">
                    <a:lumMod val="75000"/>
                    <a:lumOff val="25000"/>
                  </a:schemeClr>
                </a:solidFill>
              </a:rPr>
              <a:t>10+ Renowned Awards</a:t>
            </a:r>
          </a:p>
          <a:p>
            <a:pPr fontAlgn="base">
              <a:spcBef>
                <a:spcPct val="20000"/>
              </a:spcBef>
              <a:spcAft>
                <a:spcPct val="0"/>
              </a:spcAft>
              <a:buClr>
                <a:srgbClr val="7F7F7F"/>
              </a:buClr>
            </a:pPr>
            <a:r>
              <a:rPr lang="en-US" altLang="en-US" sz="1200" dirty="0" smtClean="0">
                <a:solidFill>
                  <a:schemeClr val="tx1">
                    <a:lumMod val="75000"/>
                    <a:lumOff val="25000"/>
                  </a:schemeClr>
                </a:solidFill>
              </a:rPr>
              <a:t>For World-class R&amp;D</a:t>
            </a:r>
            <a:endParaRPr lang="en-US" altLang="en-US" sz="1200" dirty="0">
              <a:solidFill>
                <a:schemeClr val="tx1">
                  <a:lumMod val="75000"/>
                  <a:lumOff val="25000"/>
                </a:schemeClr>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Tree>
    <p:extLst>
      <p:ext uri="{BB962C8B-B14F-4D97-AF65-F5344CB8AC3E}">
        <p14:creationId xmlns:p14="http://schemas.microsoft.com/office/powerpoint/2010/main" val="3786234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2502"/>
          <a:stretch/>
        </p:blipFill>
        <p:spPr>
          <a:xfrm>
            <a:off x="0" y="5650301"/>
            <a:ext cx="9144000" cy="1195891"/>
          </a:xfrm>
          <a:prstGeom prst="rect">
            <a:avLst/>
          </a:prstGeom>
        </p:spPr>
      </p:pic>
      <p:sp>
        <p:nvSpPr>
          <p:cNvPr id="2" name="Title 1"/>
          <p:cNvSpPr>
            <a:spLocks noGrp="1"/>
          </p:cNvSpPr>
          <p:nvPr>
            <p:ph type="title"/>
          </p:nvPr>
        </p:nvSpPr>
        <p:spPr/>
        <p:txBody>
          <a:bodyPr/>
          <a:lstStyle/>
          <a:p>
            <a:r>
              <a:rPr lang="en-US" dirty="0" err="1" smtClean="0"/>
              <a:t>zdvsdfv</a:t>
            </a:r>
            <a:endParaRPr lang="en-US" dirty="0"/>
          </a:p>
        </p:txBody>
      </p:sp>
      <p:pic>
        <p:nvPicPr>
          <p:cNvPr id="5" name="Picture 7"/>
          <p:cNvPicPr>
            <a:picLocks noChangeAspect="1"/>
          </p:cNvPicPr>
          <p:nvPr/>
        </p:nvPicPr>
        <p:blipFill rotWithShape="1">
          <a:blip r:embed="rId3">
            <a:extLst>
              <a:ext uri="{28A0092B-C50C-407E-A947-70E740481C1C}">
                <a14:useLocalDpi xmlns:a14="http://schemas.microsoft.com/office/drawing/2010/main" val="0"/>
              </a:ext>
            </a:extLst>
          </a:blip>
          <a:srcRect t="6233" b="21011"/>
          <a:stretch/>
        </p:blipFill>
        <p:spPr bwMode="auto">
          <a:xfrm>
            <a:off x="0" y="439947"/>
            <a:ext cx="9144000" cy="496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6" name="Title 1"/>
          <p:cNvSpPr txBox="1">
            <a:spLocks/>
          </p:cNvSpPr>
          <p:nvPr/>
        </p:nvSpPr>
        <p:spPr>
          <a:xfrm>
            <a:off x="381000" y="5486400"/>
            <a:ext cx="4114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t>Matrix </a:t>
            </a:r>
            <a:r>
              <a:rPr lang="en-US" sz="2400" b="1" dirty="0" smtClean="0"/>
              <a:t>Manufacturing Unit</a:t>
            </a:r>
            <a:endParaRPr lang="en-US" sz="2400" b="1" dirty="0"/>
          </a:p>
        </p:txBody>
      </p:sp>
    </p:spTree>
    <p:extLst>
      <p:ext uri="{BB962C8B-B14F-4D97-AF65-F5344CB8AC3E}">
        <p14:creationId xmlns:p14="http://schemas.microsoft.com/office/powerpoint/2010/main" val="3832045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2502"/>
          <a:stretch/>
        </p:blipFill>
        <p:spPr>
          <a:xfrm>
            <a:off x="0" y="5650301"/>
            <a:ext cx="9144000" cy="1195891"/>
          </a:xfrm>
          <a:prstGeom prst="rect">
            <a:avLst/>
          </a:prstGeom>
        </p:spPr>
      </p:pic>
      <p:sp>
        <p:nvSpPr>
          <p:cNvPr id="8" name="Title 1"/>
          <p:cNvSpPr txBox="1">
            <a:spLocks/>
          </p:cNvSpPr>
          <p:nvPr/>
        </p:nvSpPr>
        <p:spPr>
          <a:xfrm>
            <a:off x="914400" y="408317"/>
            <a:ext cx="39624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Manufacturing Unit</a:t>
            </a:r>
          </a:p>
        </p:txBody>
      </p:sp>
      <p:sp>
        <p:nvSpPr>
          <p:cNvPr id="9" name="Title 1"/>
          <p:cNvSpPr txBox="1">
            <a:spLocks/>
          </p:cNvSpPr>
          <p:nvPr/>
        </p:nvSpPr>
        <p:spPr>
          <a:xfrm>
            <a:off x="1066800" y="3967544"/>
            <a:ext cx="1600200" cy="9379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schemeClr val="tx1">
                    <a:lumMod val="65000"/>
                    <a:lumOff val="35000"/>
                  </a:schemeClr>
                </a:solidFill>
              </a:rPr>
              <a:t>73,000 </a:t>
            </a:r>
            <a:r>
              <a:rPr lang="en-US" sz="1200" dirty="0" err="1">
                <a:solidFill>
                  <a:schemeClr val="tx1">
                    <a:lumMod val="65000"/>
                    <a:lumOff val="35000"/>
                  </a:schemeClr>
                </a:solidFill>
              </a:rPr>
              <a:t>Sq.Ft</a:t>
            </a:r>
            <a:r>
              <a:rPr lang="en-US" sz="1200" dirty="0">
                <a:solidFill>
                  <a:schemeClr val="tx1">
                    <a:lumMod val="65000"/>
                    <a:lumOff val="35000"/>
                  </a:schemeClr>
                </a:solidFill>
              </a:rPr>
              <a:t> World- class manufacturing facility.</a:t>
            </a:r>
          </a:p>
        </p:txBody>
      </p:sp>
      <p:sp>
        <p:nvSpPr>
          <p:cNvPr id="11" name="Title 1"/>
          <p:cNvSpPr txBox="1">
            <a:spLocks/>
          </p:cNvSpPr>
          <p:nvPr/>
        </p:nvSpPr>
        <p:spPr>
          <a:xfrm>
            <a:off x="3048000" y="3894219"/>
            <a:ext cx="1371600" cy="10559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schemeClr val="tx1">
                    <a:lumMod val="65000"/>
                    <a:lumOff val="35000"/>
                  </a:schemeClr>
                </a:solidFill>
              </a:rPr>
              <a:t>More than 100 </a:t>
            </a:r>
            <a:r>
              <a:rPr lang="en-US" sz="1200" dirty="0" smtClean="0">
                <a:solidFill>
                  <a:schemeClr val="tx1">
                    <a:lumMod val="65000"/>
                    <a:lumOff val="35000"/>
                  </a:schemeClr>
                </a:solidFill>
              </a:rPr>
              <a:t>Production Workstations.</a:t>
            </a:r>
            <a:endParaRPr lang="en-US" sz="1200" dirty="0">
              <a:solidFill>
                <a:schemeClr val="tx1">
                  <a:lumMod val="65000"/>
                  <a:lumOff val="35000"/>
                </a:schemeClr>
              </a:solidFill>
            </a:endParaRPr>
          </a:p>
        </p:txBody>
      </p:sp>
      <p:sp>
        <p:nvSpPr>
          <p:cNvPr id="12" name="Title 1"/>
          <p:cNvSpPr txBox="1">
            <a:spLocks/>
          </p:cNvSpPr>
          <p:nvPr/>
        </p:nvSpPr>
        <p:spPr>
          <a:xfrm>
            <a:off x="6501441" y="4038600"/>
            <a:ext cx="1752600" cy="1066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Bef>
                <a:spcPct val="20000"/>
              </a:spcBef>
              <a:spcAft>
                <a:spcPct val="0"/>
              </a:spcAft>
              <a:buClr>
                <a:srgbClr val="7F7F7F"/>
              </a:buClr>
            </a:pPr>
            <a:r>
              <a:rPr lang="en-US" altLang="en-US" sz="1200" dirty="0" smtClean="0">
                <a:solidFill>
                  <a:schemeClr val="tx1">
                    <a:lumMod val="75000"/>
                    <a:lumOff val="25000"/>
                  </a:schemeClr>
                </a:solidFill>
              </a:rPr>
              <a:t>Manufacturing Products with International Quality Standard Certifications: CE, FCC, </a:t>
            </a:r>
            <a:r>
              <a:rPr lang="en-US" altLang="en-US" sz="1200" dirty="0" err="1" smtClean="0">
                <a:solidFill>
                  <a:schemeClr val="tx1">
                    <a:lumMod val="75000"/>
                    <a:lumOff val="25000"/>
                  </a:schemeClr>
                </a:solidFill>
              </a:rPr>
              <a:t>RoHS</a:t>
            </a:r>
            <a:endParaRPr lang="en-US" altLang="en-US" sz="1200" dirty="0">
              <a:solidFill>
                <a:schemeClr val="tx1">
                  <a:lumMod val="75000"/>
                  <a:lumOff val="25000"/>
                </a:schemeClr>
              </a:solidFill>
            </a:endParaRPr>
          </a:p>
        </p:txBody>
      </p:sp>
      <p:sp>
        <p:nvSpPr>
          <p:cNvPr id="13" name="Title 1"/>
          <p:cNvSpPr txBox="1">
            <a:spLocks/>
          </p:cNvSpPr>
          <p:nvPr/>
        </p:nvSpPr>
        <p:spPr>
          <a:xfrm>
            <a:off x="4642449" y="3886200"/>
            <a:ext cx="1752600" cy="9002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Bef>
                <a:spcPct val="20000"/>
              </a:spcBef>
              <a:spcAft>
                <a:spcPct val="0"/>
              </a:spcAft>
              <a:buClr>
                <a:srgbClr val="7F7F7F"/>
              </a:buClr>
            </a:pPr>
            <a:r>
              <a:rPr lang="en-US" altLang="en-US" sz="1200" dirty="0">
                <a:solidFill>
                  <a:schemeClr val="tx1">
                    <a:lumMod val="65000"/>
                    <a:lumOff val="35000"/>
                  </a:schemeClr>
                </a:solidFill>
              </a:rPr>
              <a:t>World-class Quality systems and Processes.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4011" b="33255"/>
          <a:stretch/>
        </p:blipFill>
        <p:spPr>
          <a:xfrm>
            <a:off x="0" y="1791419"/>
            <a:ext cx="9144000" cy="223711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Tree>
    <p:extLst>
      <p:ext uri="{BB962C8B-B14F-4D97-AF65-F5344CB8AC3E}">
        <p14:creationId xmlns:p14="http://schemas.microsoft.com/office/powerpoint/2010/main" val="269307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
        <p:nvSpPr>
          <p:cNvPr id="10" name="Title 1"/>
          <p:cNvSpPr txBox="1">
            <a:spLocks/>
          </p:cNvSpPr>
          <p:nvPr/>
        </p:nvSpPr>
        <p:spPr>
          <a:xfrm>
            <a:off x="5778260" y="1828800"/>
            <a:ext cx="2146540" cy="33528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75000"/>
                    <a:lumOff val="25000"/>
                  </a:schemeClr>
                </a:solidFill>
                <a:latin typeface="+mn-lt"/>
              </a:rPr>
              <a:t>Matrix have bagged more than 30 renowned national and international awards for quality engineering of its solutions. Some of these include design excellence awards in Germany and Japan. Such awards of international repute are the testimony of world-class quality of Matrix solutions. </a:t>
            </a:r>
          </a:p>
        </p:txBody>
      </p:sp>
      <p:sp>
        <p:nvSpPr>
          <p:cNvPr id="14" name="Title 1"/>
          <p:cNvSpPr txBox="1">
            <a:spLocks/>
          </p:cNvSpPr>
          <p:nvPr/>
        </p:nvSpPr>
        <p:spPr>
          <a:xfrm>
            <a:off x="5808453" y="408317"/>
            <a:ext cx="26289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p>
          <a:p>
            <a:pPr algn="l"/>
            <a:r>
              <a:rPr lang="en-US" sz="2400" b="1" dirty="0" smtClean="0">
                <a:latin typeface="+mn-lt"/>
              </a:rPr>
              <a:t>Awards and Achievements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208" y="5638800"/>
            <a:ext cx="1347216" cy="539496"/>
          </a:xfrm>
          <a:prstGeom prst="rect">
            <a:avLst/>
          </a:prstGeom>
        </p:spPr>
      </p:pic>
    </p:spTree>
    <p:extLst>
      <p:ext uri="{BB962C8B-B14F-4D97-AF65-F5344CB8AC3E}">
        <p14:creationId xmlns:p14="http://schemas.microsoft.com/office/powerpoint/2010/main" val="258097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07"/>
            <a:ext cx="9144000" cy="6833785"/>
          </a:xfrm>
          <a:prstGeom prst="rect">
            <a:avLst/>
          </a:prstGeom>
        </p:spPr>
      </p:pic>
      <p:sp>
        <p:nvSpPr>
          <p:cNvPr id="8" name="Title 1"/>
          <p:cNvSpPr txBox="1">
            <a:spLocks/>
          </p:cNvSpPr>
          <p:nvPr/>
        </p:nvSpPr>
        <p:spPr>
          <a:xfrm>
            <a:off x="762000" y="152399"/>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Awards &amp; Achievements</a:t>
            </a:r>
          </a:p>
        </p:txBody>
      </p:sp>
      <p:sp>
        <p:nvSpPr>
          <p:cNvPr id="9" name="Title 1"/>
          <p:cNvSpPr txBox="1">
            <a:spLocks/>
          </p:cNvSpPr>
          <p:nvPr/>
        </p:nvSpPr>
        <p:spPr>
          <a:xfrm>
            <a:off x="2329851" y="1676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Award </a:t>
            </a:r>
            <a:r>
              <a:rPr lang="en-US" sz="1200" b="1" dirty="0"/>
              <a:t>for Outstanding Achievements in Research and Development</a:t>
            </a:r>
            <a:endParaRPr lang="en-US" sz="1200" b="1" dirty="0">
              <a:solidFill>
                <a:schemeClr val="tx1">
                  <a:lumMod val="65000"/>
                  <a:lumOff val="35000"/>
                </a:schemeClr>
              </a:solidFill>
            </a:endParaRPr>
          </a:p>
        </p:txBody>
      </p:sp>
      <p:sp>
        <p:nvSpPr>
          <p:cNvPr id="14" name="Title 1"/>
          <p:cNvSpPr txBox="1">
            <a:spLocks/>
          </p:cNvSpPr>
          <p:nvPr/>
        </p:nvSpPr>
        <p:spPr>
          <a:xfrm>
            <a:off x="2341353" y="2438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2016 - </a:t>
            </a:r>
            <a:r>
              <a:rPr lang="en-US" sz="1200" dirty="0"/>
              <a:t>ELCINA–EFY </a:t>
            </a:r>
            <a:endParaRPr lang="en-US" sz="1200" dirty="0">
              <a:solidFill>
                <a:schemeClr val="tx1">
                  <a:lumMod val="65000"/>
                  <a:lumOff val="35000"/>
                </a:schemeClr>
              </a:solidFill>
            </a:endParaRPr>
          </a:p>
        </p:txBody>
      </p:sp>
      <p:sp>
        <p:nvSpPr>
          <p:cNvPr id="15" name="Title 1"/>
          <p:cNvSpPr txBox="1">
            <a:spLocks/>
          </p:cNvSpPr>
          <p:nvPr/>
        </p:nvSpPr>
        <p:spPr>
          <a:xfrm>
            <a:off x="6248399" y="1676400"/>
            <a:ext cx="1937349"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Corporate Award for Excellence in Computer and </a:t>
            </a:r>
            <a:r>
              <a:rPr lang="en-US" sz="1200" b="1" dirty="0" smtClean="0"/>
              <a:t>Tele-Communication </a:t>
            </a:r>
            <a:r>
              <a:rPr lang="en-US" sz="1200" b="1" dirty="0"/>
              <a:t>Systems</a:t>
            </a:r>
            <a:endParaRPr lang="en-US" sz="1200" b="1" dirty="0">
              <a:solidFill>
                <a:schemeClr val="tx1">
                  <a:lumMod val="65000"/>
                  <a:lumOff val="35000"/>
                </a:schemeClr>
              </a:solidFill>
            </a:endParaRPr>
          </a:p>
        </p:txBody>
      </p:sp>
      <p:sp>
        <p:nvSpPr>
          <p:cNvPr id="19" name="Title 1"/>
          <p:cNvSpPr txBox="1">
            <a:spLocks/>
          </p:cNvSpPr>
          <p:nvPr/>
        </p:nvSpPr>
        <p:spPr>
          <a:xfrm>
            <a:off x="2329850" y="38100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Best Intelligent Security Solutions Award </a:t>
            </a:r>
            <a:endParaRPr lang="en-US" sz="1200" b="1" dirty="0">
              <a:solidFill>
                <a:schemeClr val="tx1">
                  <a:lumMod val="65000"/>
                  <a:lumOff val="35000"/>
                </a:schemeClr>
              </a:solidFill>
            </a:endParaRPr>
          </a:p>
        </p:txBody>
      </p:sp>
      <p:sp>
        <p:nvSpPr>
          <p:cNvPr id="20" name="Title 1"/>
          <p:cNvSpPr txBox="1">
            <a:spLocks/>
          </p:cNvSpPr>
          <p:nvPr/>
        </p:nvSpPr>
        <p:spPr>
          <a:xfrm>
            <a:off x="2341352" y="4572000"/>
            <a:ext cx="2078248"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2015-16</a:t>
            </a:r>
          </a:p>
          <a:p>
            <a:pPr algn="l"/>
            <a:r>
              <a:rPr lang="en-US" sz="1200" dirty="0" smtClean="0"/>
              <a:t>Electronics Maker Magazine </a:t>
            </a:r>
            <a:endParaRPr lang="en-US" sz="1200" dirty="0">
              <a:solidFill>
                <a:schemeClr val="tx1">
                  <a:lumMod val="65000"/>
                  <a:lumOff val="35000"/>
                </a:schemeClr>
              </a:solidFill>
            </a:endParaRPr>
          </a:p>
        </p:txBody>
      </p:sp>
      <p:sp>
        <p:nvSpPr>
          <p:cNvPr id="21" name="Title 1"/>
          <p:cNvSpPr txBox="1">
            <a:spLocks/>
          </p:cNvSpPr>
          <p:nvPr/>
        </p:nvSpPr>
        <p:spPr>
          <a:xfrm>
            <a:off x="6248398" y="3810000"/>
            <a:ext cx="1937349"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t>India Design Mark </a:t>
            </a:r>
            <a:r>
              <a:rPr lang="en-US" sz="1200" b="1" dirty="0" smtClean="0"/>
              <a:t>Award</a:t>
            </a:r>
          </a:p>
          <a:p>
            <a:pPr algn="l"/>
            <a:r>
              <a:rPr lang="en-US" sz="1200" b="1" dirty="0" smtClean="0"/>
              <a:t>for Innovative Product Design</a:t>
            </a:r>
            <a:endParaRPr lang="en-US" sz="1200" b="1" dirty="0"/>
          </a:p>
        </p:txBody>
      </p:sp>
      <p:sp>
        <p:nvSpPr>
          <p:cNvPr id="22" name="Title 1"/>
          <p:cNvSpPr txBox="1">
            <a:spLocks/>
          </p:cNvSpPr>
          <p:nvPr/>
        </p:nvSpPr>
        <p:spPr>
          <a:xfrm>
            <a:off x="6252711" y="4569125"/>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2016 – India Design Council</a:t>
            </a:r>
            <a:endParaRPr lang="en-US" sz="1200" dirty="0">
              <a:solidFill>
                <a:schemeClr val="tx1">
                  <a:lumMod val="65000"/>
                  <a:lumOff val="3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1" y="1797874"/>
            <a:ext cx="762000" cy="20861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752600"/>
            <a:ext cx="685800" cy="267693"/>
          </a:xfrm>
          <a:prstGeom prst="rect">
            <a:avLst/>
          </a:prstGeom>
        </p:spPr>
      </p:pic>
      <p:sp>
        <p:nvSpPr>
          <p:cNvPr id="23" name="Title 1"/>
          <p:cNvSpPr txBox="1">
            <a:spLocks/>
          </p:cNvSpPr>
          <p:nvPr/>
        </p:nvSpPr>
        <p:spPr>
          <a:xfrm>
            <a:off x="6252712" y="2435525"/>
            <a:ext cx="2205488"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2016 – </a:t>
            </a:r>
            <a:r>
              <a:rPr lang="en-US" sz="1200" dirty="0"/>
              <a:t>Institution of Electronics </a:t>
            </a:r>
            <a:r>
              <a:rPr lang="en-US" sz="1200" dirty="0" smtClean="0"/>
              <a:t>&amp; Telecommunication </a:t>
            </a:r>
            <a:r>
              <a:rPr lang="en-US" sz="1200" dirty="0"/>
              <a:t>Engineers</a:t>
            </a:r>
            <a:endParaRPr lang="en-US" sz="1200" dirty="0">
              <a:solidFill>
                <a:schemeClr val="tx1">
                  <a:lumMod val="65000"/>
                  <a:lumOff val="35000"/>
                </a:schemeClr>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6686" y="3807037"/>
            <a:ext cx="260714" cy="53636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3509" y="3928973"/>
            <a:ext cx="678183" cy="292490"/>
          </a:xfrm>
          <a:prstGeom prst="rect">
            <a:avLst/>
          </a:prstGeom>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Tree>
    <p:extLst>
      <p:ext uri="{BB962C8B-B14F-4D97-AF65-F5344CB8AC3E}">
        <p14:creationId xmlns:p14="http://schemas.microsoft.com/office/powerpoint/2010/main" val="2567976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07"/>
            <a:ext cx="9144000" cy="6833785"/>
          </a:xfrm>
          <a:prstGeom prst="rect">
            <a:avLst/>
          </a:prstGeom>
        </p:spPr>
      </p:pic>
      <p:sp>
        <p:nvSpPr>
          <p:cNvPr id="8" name="Title 1"/>
          <p:cNvSpPr txBox="1">
            <a:spLocks/>
          </p:cNvSpPr>
          <p:nvPr/>
        </p:nvSpPr>
        <p:spPr>
          <a:xfrm>
            <a:off x="762000" y="152399"/>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Awards &amp; Achievements</a:t>
            </a:r>
          </a:p>
        </p:txBody>
      </p:sp>
      <p:sp>
        <p:nvSpPr>
          <p:cNvPr id="9" name="Title 1"/>
          <p:cNvSpPr txBox="1">
            <a:spLocks/>
          </p:cNvSpPr>
          <p:nvPr/>
        </p:nvSpPr>
        <p:spPr>
          <a:xfrm>
            <a:off x="2329851" y="1676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Best </a:t>
            </a:r>
            <a:r>
              <a:rPr lang="en-US" sz="1200" b="1" dirty="0"/>
              <a:t>Access Control Solution</a:t>
            </a:r>
            <a:endParaRPr lang="en-US" sz="1200" b="1" dirty="0">
              <a:solidFill>
                <a:schemeClr val="tx1">
                  <a:lumMod val="65000"/>
                  <a:lumOff val="35000"/>
                </a:schemeClr>
              </a:solidFill>
            </a:endParaRPr>
          </a:p>
        </p:txBody>
      </p:sp>
      <p:sp>
        <p:nvSpPr>
          <p:cNvPr id="14" name="Title 1"/>
          <p:cNvSpPr txBox="1">
            <a:spLocks/>
          </p:cNvSpPr>
          <p:nvPr/>
        </p:nvSpPr>
        <p:spPr>
          <a:xfrm>
            <a:off x="2341353" y="2438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2016 – Security Consultant Association of India </a:t>
            </a:r>
            <a:endParaRPr lang="en-US" sz="1200" dirty="0">
              <a:solidFill>
                <a:schemeClr val="tx1">
                  <a:lumMod val="65000"/>
                  <a:lumOff val="35000"/>
                </a:schemeClr>
              </a:solidFill>
            </a:endParaRPr>
          </a:p>
        </p:txBody>
      </p:sp>
      <p:sp>
        <p:nvSpPr>
          <p:cNvPr id="15" name="Title 1"/>
          <p:cNvSpPr txBox="1">
            <a:spLocks/>
          </p:cNvSpPr>
          <p:nvPr/>
        </p:nvSpPr>
        <p:spPr>
          <a:xfrm>
            <a:off x="6248399" y="1676400"/>
            <a:ext cx="1937349"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Excellent Innovation in Telecom Technology and Products </a:t>
            </a:r>
            <a:endParaRPr lang="en-US" sz="1200" b="1" dirty="0">
              <a:solidFill>
                <a:schemeClr val="tx1">
                  <a:lumMod val="65000"/>
                  <a:lumOff val="35000"/>
                </a:schemeClr>
              </a:solidFill>
            </a:endParaRPr>
          </a:p>
        </p:txBody>
      </p:sp>
      <p:sp>
        <p:nvSpPr>
          <p:cNvPr id="16" name="Title 1"/>
          <p:cNvSpPr txBox="1">
            <a:spLocks/>
          </p:cNvSpPr>
          <p:nvPr/>
        </p:nvSpPr>
        <p:spPr>
          <a:xfrm>
            <a:off x="6252712" y="2435525"/>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2015 - TEMA</a:t>
            </a:r>
            <a:endParaRPr lang="en-US" sz="1200" dirty="0">
              <a:solidFill>
                <a:schemeClr val="tx1">
                  <a:lumMod val="65000"/>
                  <a:lumOff val="35000"/>
                </a:schemeClr>
              </a:solidFill>
            </a:endParaRPr>
          </a:p>
        </p:txBody>
      </p:sp>
      <p:sp>
        <p:nvSpPr>
          <p:cNvPr id="19" name="Title 1"/>
          <p:cNvSpPr txBox="1">
            <a:spLocks/>
          </p:cNvSpPr>
          <p:nvPr/>
        </p:nvSpPr>
        <p:spPr>
          <a:xfrm>
            <a:off x="2329850" y="38100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India’s </a:t>
            </a:r>
            <a:r>
              <a:rPr lang="en-US" sz="1200" b="1" dirty="0"/>
              <a:t>100 Innovative </a:t>
            </a:r>
            <a:endParaRPr lang="en-US" sz="1200" b="1" dirty="0" smtClean="0"/>
          </a:p>
          <a:p>
            <a:pPr algn="l"/>
            <a:r>
              <a:rPr lang="en-US" sz="1200" b="1" dirty="0" smtClean="0"/>
              <a:t>SME Company</a:t>
            </a:r>
            <a:endParaRPr lang="en-US" sz="1200" b="1" dirty="0"/>
          </a:p>
        </p:txBody>
      </p:sp>
      <p:sp>
        <p:nvSpPr>
          <p:cNvPr id="20" name="Title 1"/>
          <p:cNvSpPr txBox="1">
            <a:spLocks/>
          </p:cNvSpPr>
          <p:nvPr/>
        </p:nvSpPr>
        <p:spPr>
          <a:xfrm>
            <a:off x="2341352" y="4572000"/>
            <a:ext cx="2078248"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2015 – INC. Magazine </a:t>
            </a:r>
            <a:endParaRPr lang="en-US" sz="1200" dirty="0">
              <a:solidFill>
                <a:schemeClr val="tx1">
                  <a:lumMod val="65000"/>
                  <a:lumOff val="35000"/>
                </a:schemeClr>
              </a:solidFill>
            </a:endParaRPr>
          </a:p>
        </p:txBody>
      </p:sp>
      <p:sp>
        <p:nvSpPr>
          <p:cNvPr id="21" name="Title 1"/>
          <p:cNvSpPr txBox="1">
            <a:spLocks/>
          </p:cNvSpPr>
          <p:nvPr/>
        </p:nvSpPr>
        <p:spPr>
          <a:xfrm>
            <a:off x="6257025" y="3701578"/>
            <a:ext cx="2057402"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The Good Design Award for Excellence in Product Design</a:t>
            </a:r>
            <a:endParaRPr lang="en-US" sz="1200" b="1" dirty="0"/>
          </a:p>
        </p:txBody>
      </p:sp>
      <p:sp>
        <p:nvSpPr>
          <p:cNvPr id="22" name="Title 1"/>
          <p:cNvSpPr txBox="1">
            <a:spLocks/>
          </p:cNvSpPr>
          <p:nvPr/>
        </p:nvSpPr>
        <p:spPr>
          <a:xfrm>
            <a:off x="6252711" y="4569125"/>
            <a:ext cx="1937349" cy="6124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2013 – Japan </a:t>
            </a:r>
            <a:r>
              <a:rPr lang="en-US" sz="1200" dirty="0"/>
              <a:t>Institute of Design Promotion</a:t>
            </a:r>
            <a:endParaRPr lang="en-US" sz="1200" dirty="0">
              <a:solidFill>
                <a:schemeClr val="tx1">
                  <a:lumMod val="65000"/>
                  <a:lumOff val="3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3935894"/>
            <a:ext cx="762000" cy="2633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1095" y="1752600"/>
            <a:ext cx="754905" cy="22589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5600" y="1827806"/>
            <a:ext cx="768000" cy="15068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7342" y="3783109"/>
            <a:ext cx="522409" cy="522737"/>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Tree>
    <p:extLst>
      <p:ext uri="{BB962C8B-B14F-4D97-AF65-F5344CB8AC3E}">
        <p14:creationId xmlns:p14="http://schemas.microsoft.com/office/powerpoint/2010/main" val="376233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07"/>
            <a:ext cx="9144000" cy="6833785"/>
          </a:xfrm>
          <a:prstGeom prst="rect">
            <a:avLst/>
          </a:prstGeom>
        </p:spPr>
      </p:pic>
      <p:sp>
        <p:nvSpPr>
          <p:cNvPr id="8" name="Title 1"/>
          <p:cNvSpPr txBox="1">
            <a:spLocks/>
          </p:cNvSpPr>
          <p:nvPr/>
        </p:nvSpPr>
        <p:spPr>
          <a:xfrm>
            <a:off x="762000" y="152399"/>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Awards &amp; Achievements</a:t>
            </a:r>
          </a:p>
        </p:txBody>
      </p:sp>
      <p:sp>
        <p:nvSpPr>
          <p:cNvPr id="9" name="Title 1"/>
          <p:cNvSpPr txBox="1">
            <a:spLocks/>
          </p:cNvSpPr>
          <p:nvPr/>
        </p:nvSpPr>
        <p:spPr>
          <a:xfrm>
            <a:off x="2329851" y="1676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One of the India’s F</a:t>
            </a:r>
            <a:r>
              <a:rPr lang="en-US" sz="1200" b="1" dirty="0" smtClean="0"/>
              <a:t>astest Growing </a:t>
            </a:r>
            <a:r>
              <a:rPr lang="en-US" sz="1200" b="1" dirty="0"/>
              <a:t>SME </a:t>
            </a:r>
            <a:endParaRPr lang="en-US" sz="1200" b="1" dirty="0">
              <a:solidFill>
                <a:schemeClr val="tx1">
                  <a:lumMod val="65000"/>
                  <a:lumOff val="35000"/>
                </a:schemeClr>
              </a:solidFill>
            </a:endParaRPr>
          </a:p>
        </p:txBody>
      </p:sp>
      <p:sp>
        <p:nvSpPr>
          <p:cNvPr id="14" name="Title 1"/>
          <p:cNvSpPr txBox="1">
            <a:spLocks/>
          </p:cNvSpPr>
          <p:nvPr/>
        </p:nvSpPr>
        <p:spPr>
          <a:xfrm>
            <a:off x="2341353" y="2438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2012 </a:t>
            </a:r>
            <a:r>
              <a:rPr lang="en-US" sz="1200" dirty="0"/>
              <a:t>– INC. Magazine </a:t>
            </a:r>
            <a:endParaRPr lang="en-US" sz="1200" dirty="0">
              <a:solidFill>
                <a:schemeClr val="tx1">
                  <a:lumMod val="65000"/>
                  <a:lumOff val="35000"/>
                </a:schemeClr>
              </a:solidFill>
            </a:endParaRPr>
          </a:p>
        </p:txBody>
      </p:sp>
      <p:sp>
        <p:nvSpPr>
          <p:cNvPr id="15" name="Title 1"/>
          <p:cNvSpPr txBox="1">
            <a:spLocks/>
          </p:cNvSpPr>
          <p:nvPr/>
        </p:nvSpPr>
        <p:spPr>
          <a:xfrm>
            <a:off x="6248399" y="1676400"/>
            <a:ext cx="1937349"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t>India Design Mark Award</a:t>
            </a:r>
          </a:p>
          <a:p>
            <a:pPr algn="l"/>
            <a:r>
              <a:rPr lang="en-US" sz="1200" b="1" dirty="0"/>
              <a:t>for Innovative Product Design</a:t>
            </a:r>
          </a:p>
        </p:txBody>
      </p:sp>
      <p:sp>
        <p:nvSpPr>
          <p:cNvPr id="16" name="Title 1"/>
          <p:cNvSpPr txBox="1">
            <a:spLocks/>
          </p:cNvSpPr>
          <p:nvPr/>
        </p:nvSpPr>
        <p:spPr>
          <a:xfrm>
            <a:off x="6252712" y="2435525"/>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2012 – India Design Council</a:t>
            </a:r>
            <a:endParaRPr lang="en-US" sz="1200" dirty="0">
              <a:solidFill>
                <a:schemeClr val="tx1">
                  <a:lumMod val="65000"/>
                  <a:lumOff val="35000"/>
                </a:schemeClr>
              </a:solidFill>
            </a:endParaRPr>
          </a:p>
        </p:txBody>
      </p:sp>
      <p:sp>
        <p:nvSpPr>
          <p:cNvPr id="19" name="Title 1"/>
          <p:cNvSpPr txBox="1">
            <a:spLocks/>
          </p:cNvSpPr>
          <p:nvPr/>
        </p:nvSpPr>
        <p:spPr>
          <a:xfrm>
            <a:off x="2329850" y="38100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Excellence in Product Design and Engineering </a:t>
            </a:r>
            <a:endParaRPr lang="en-US" sz="1200" b="1" dirty="0"/>
          </a:p>
        </p:txBody>
      </p:sp>
      <p:sp>
        <p:nvSpPr>
          <p:cNvPr id="20" name="Title 1"/>
          <p:cNvSpPr txBox="1">
            <a:spLocks/>
          </p:cNvSpPr>
          <p:nvPr/>
        </p:nvSpPr>
        <p:spPr>
          <a:xfrm>
            <a:off x="2341352" y="4572000"/>
            <a:ext cx="2078248"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2010 – The Red Dot Award</a:t>
            </a:r>
            <a:endParaRPr lang="en-US" sz="1200" dirty="0">
              <a:solidFill>
                <a:schemeClr val="tx1">
                  <a:lumMod val="65000"/>
                  <a:lumOff val="35000"/>
                </a:schemeClr>
              </a:solidFill>
            </a:endParaRPr>
          </a:p>
        </p:txBody>
      </p:sp>
      <p:sp>
        <p:nvSpPr>
          <p:cNvPr id="21" name="Title 1"/>
          <p:cNvSpPr txBox="1">
            <a:spLocks/>
          </p:cNvSpPr>
          <p:nvPr/>
        </p:nvSpPr>
        <p:spPr>
          <a:xfrm>
            <a:off x="6257025" y="3701578"/>
            <a:ext cx="2057402"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Excellence in Product Design and Engineering </a:t>
            </a:r>
          </a:p>
        </p:txBody>
      </p:sp>
      <p:sp>
        <p:nvSpPr>
          <p:cNvPr id="22" name="Title 1"/>
          <p:cNvSpPr txBox="1">
            <a:spLocks/>
          </p:cNvSpPr>
          <p:nvPr/>
        </p:nvSpPr>
        <p:spPr>
          <a:xfrm>
            <a:off x="6252711" y="4569125"/>
            <a:ext cx="1937349" cy="6124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a:t>2010 – </a:t>
            </a:r>
            <a:r>
              <a:rPr lang="en-US" sz="1200" dirty="0" smtClean="0"/>
              <a:t>The IF Design Award</a:t>
            </a:r>
            <a:endParaRPr lang="en-US" sz="1200" dirty="0">
              <a:solidFill>
                <a:schemeClr val="tx1">
                  <a:lumMod val="65000"/>
                  <a:lumOff val="35000"/>
                </a:schemeClr>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717827"/>
            <a:ext cx="762000" cy="26337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810000"/>
            <a:ext cx="457200" cy="4550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6686" y="1600200"/>
            <a:ext cx="260714" cy="53636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0" y="3962400"/>
            <a:ext cx="766436" cy="212056"/>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Tree>
    <p:extLst>
      <p:ext uri="{BB962C8B-B14F-4D97-AF65-F5344CB8AC3E}">
        <p14:creationId xmlns:p14="http://schemas.microsoft.com/office/powerpoint/2010/main" val="1531537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07"/>
            <a:ext cx="9144000" cy="6833785"/>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2502"/>
          <a:stretch/>
        </p:blipFill>
        <p:spPr>
          <a:xfrm>
            <a:off x="0" y="5650301"/>
            <a:ext cx="9144000" cy="1195891"/>
          </a:xfrm>
          <a:prstGeom prst="rect">
            <a:avLst/>
          </a:prstGeom>
        </p:spPr>
      </p:pic>
      <p:sp>
        <p:nvSpPr>
          <p:cNvPr id="9" name="Title 1"/>
          <p:cNvSpPr txBox="1">
            <a:spLocks/>
          </p:cNvSpPr>
          <p:nvPr/>
        </p:nvSpPr>
        <p:spPr>
          <a:xfrm>
            <a:off x="2329851" y="1676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Best SSI Unit Award </a:t>
            </a:r>
            <a:endParaRPr lang="en-US" sz="1200" b="1" dirty="0">
              <a:solidFill>
                <a:schemeClr val="tx1">
                  <a:lumMod val="65000"/>
                  <a:lumOff val="35000"/>
                </a:schemeClr>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14" name="Title 1"/>
          <p:cNvSpPr txBox="1">
            <a:spLocks/>
          </p:cNvSpPr>
          <p:nvPr/>
        </p:nvSpPr>
        <p:spPr>
          <a:xfrm>
            <a:off x="2341353" y="24384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2008 </a:t>
            </a:r>
            <a:r>
              <a:rPr lang="en-US" sz="1200" dirty="0"/>
              <a:t>– Federation of Gujarat Industries </a:t>
            </a:r>
            <a:endParaRPr lang="en-US" sz="1200" dirty="0">
              <a:solidFill>
                <a:schemeClr val="tx1">
                  <a:lumMod val="65000"/>
                  <a:lumOff val="35000"/>
                </a:schemeClr>
              </a:solidFill>
            </a:endParaRPr>
          </a:p>
        </p:txBody>
      </p:sp>
      <p:sp>
        <p:nvSpPr>
          <p:cNvPr id="15" name="Title 1"/>
          <p:cNvSpPr txBox="1">
            <a:spLocks/>
          </p:cNvSpPr>
          <p:nvPr/>
        </p:nvSpPr>
        <p:spPr>
          <a:xfrm>
            <a:off x="6248399" y="1676400"/>
            <a:ext cx="1937349"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Corporate Award for Excellence in Computer and </a:t>
            </a:r>
            <a:r>
              <a:rPr lang="en-US" sz="1200" b="1" dirty="0" smtClean="0"/>
              <a:t>Telecommunication</a:t>
            </a:r>
            <a:endParaRPr lang="en-US" sz="1200" b="1" dirty="0"/>
          </a:p>
        </p:txBody>
      </p:sp>
      <p:sp>
        <p:nvSpPr>
          <p:cNvPr id="16" name="Title 1"/>
          <p:cNvSpPr txBox="1">
            <a:spLocks/>
          </p:cNvSpPr>
          <p:nvPr/>
        </p:nvSpPr>
        <p:spPr>
          <a:xfrm>
            <a:off x="6252712" y="2435525"/>
            <a:ext cx="2205488"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2007 – </a:t>
            </a:r>
            <a:r>
              <a:rPr lang="en-US" sz="1200" dirty="0"/>
              <a:t>Institution of Electronics </a:t>
            </a:r>
            <a:r>
              <a:rPr lang="en-US" sz="1200" dirty="0" smtClean="0"/>
              <a:t>&amp; Telecommunication </a:t>
            </a:r>
            <a:r>
              <a:rPr lang="en-US" sz="1200" dirty="0"/>
              <a:t>Engineers</a:t>
            </a:r>
            <a:endParaRPr lang="en-US" sz="1200" dirty="0">
              <a:solidFill>
                <a:schemeClr val="tx1">
                  <a:lumMod val="65000"/>
                  <a:lumOff val="35000"/>
                </a:schemeClr>
              </a:solidFill>
            </a:endParaRPr>
          </a:p>
        </p:txBody>
      </p:sp>
      <p:sp>
        <p:nvSpPr>
          <p:cNvPr id="19" name="Title 1"/>
          <p:cNvSpPr txBox="1">
            <a:spLocks/>
          </p:cNvSpPr>
          <p:nvPr/>
        </p:nvSpPr>
        <p:spPr>
          <a:xfrm>
            <a:off x="2329850" y="3810000"/>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Best Electronics Company Award </a:t>
            </a:r>
          </a:p>
        </p:txBody>
      </p:sp>
      <p:sp>
        <p:nvSpPr>
          <p:cNvPr id="20" name="Title 1"/>
          <p:cNvSpPr txBox="1">
            <a:spLocks/>
          </p:cNvSpPr>
          <p:nvPr/>
        </p:nvSpPr>
        <p:spPr>
          <a:xfrm>
            <a:off x="2341352" y="4572000"/>
            <a:ext cx="2078248"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a:t>2004, 2005, 2006, 2007, 2010 and </a:t>
            </a:r>
            <a:r>
              <a:rPr lang="en-US" sz="1200" dirty="0" smtClean="0"/>
              <a:t>2011 – EFY Magazine</a:t>
            </a:r>
            <a:endParaRPr lang="en-US" sz="1200" dirty="0">
              <a:solidFill>
                <a:schemeClr val="tx1">
                  <a:lumMod val="65000"/>
                  <a:lumOff val="35000"/>
                </a:schemeClr>
              </a:solidFill>
            </a:endParaRPr>
          </a:p>
        </p:txBody>
      </p:sp>
      <p:sp>
        <p:nvSpPr>
          <p:cNvPr id="21" name="Title 1"/>
          <p:cNvSpPr txBox="1">
            <a:spLocks/>
          </p:cNvSpPr>
          <p:nvPr/>
        </p:nvSpPr>
        <p:spPr>
          <a:xfrm>
            <a:off x="6257025" y="3701578"/>
            <a:ext cx="2057402"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Excellence in Professional Electronics </a:t>
            </a:r>
          </a:p>
        </p:txBody>
      </p:sp>
      <p:sp>
        <p:nvSpPr>
          <p:cNvPr id="22" name="Title 1"/>
          <p:cNvSpPr txBox="1">
            <a:spLocks/>
          </p:cNvSpPr>
          <p:nvPr/>
        </p:nvSpPr>
        <p:spPr>
          <a:xfrm>
            <a:off x="6252711" y="4569125"/>
            <a:ext cx="1937349" cy="6124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2004 </a:t>
            </a:r>
            <a:r>
              <a:rPr lang="en-US" sz="1200" dirty="0"/>
              <a:t>– </a:t>
            </a:r>
            <a:r>
              <a:rPr lang="en-US" sz="1200" dirty="0" smtClean="0"/>
              <a:t>Govt. of India</a:t>
            </a:r>
            <a:endParaRPr lang="en-US" sz="1200" dirty="0">
              <a:solidFill>
                <a:schemeClr val="tx1">
                  <a:lumMod val="65000"/>
                  <a:lumOff val="3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711" y="3962400"/>
            <a:ext cx="763222" cy="24179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1752600"/>
            <a:ext cx="685800" cy="26769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1848" y="3734773"/>
            <a:ext cx="461752" cy="61874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1600200"/>
            <a:ext cx="490454" cy="497798"/>
          </a:xfrm>
          <a:prstGeom prst="rect">
            <a:avLst/>
          </a:prstGeom>
        </p:spPr>
      </p:pic>
      <p:sp>
        <p:nvSpPr>
          <p:cNvPr id="18" name="Title 1"/>
          <p:cNvSpPr txBox="1">
            <a:spLocks/>
          </p:cNvSpPr>
          <p:nvPr/>
        </p:nvSpPr>
        <p:spPr>
          <a:xfrm>
            <a:off x="762000" y="152399"/>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Awards &amp; Achievements</a:t>
            </a:r>
          </a:p>
        </p:txBody>
      </p:sp>
    </p:spTree>
    <p:extLst>
      <p:ext uri="{BB962C8B-B14F-4D97-AF65-F5344CB8AC3E}">
        <p14:creationId xmlns:p14="http://schemas.microsoft.com/office/powerpoint/2010/main" val="2129408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7808"/>
          <a:stretch/>
        </p:blipFill>
        <p:spPr>
          <a:xfrm>
            <a:off x="0" y="560061"/>
            <a:ext cx="9144000" cy="6297939"/>
          </a:xfrm>
          <a:prstGeom prst="rect">
            <a:avLst/>
          </a:prstGeom>
        </p:spPr>
      </p:pic>
      <p:sp>
        <p:nvSpPr>
          <p:cNvPr id="4" name="Title 1"/>
          <p:cNvSpPr txBox="1">
            <a:spLocks/>
          </p:cNvSpPr>
          <p:nvPr/>
        </p:nvSpPr>
        <p:spPr>
          <a:xfrm>
            <a:off x="1721688" y="179717"/>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mn-lt"/>
              </a:rPr>
              <a:t>Matrix </a:t>
            </a:r>
            <a:r>
              <a:rPr lang="en-US" sz="2400" b="1" dirty="0" smtClean="0">
                <a:latin typeface="+mn-lt"/>
              </a:rPr>
              <a:t>Range of Solutions</a:t>
            </a:r>
          </a:p>
        </p:txBody>
      </p:sp>
      <p:sp>
        <p:nvSpPr>
          <p:cNvPr id="6" name="Title 1"/>
          <p:cNvSpPr txBox="1">
            <a:spLocks/>
          </p:cNvSpPr>
          <p:nvPr/>
        </p:nvSpPr>
        <p:spPr>
          <a:xfrm>
            <a:off x="304800" y="5208917"/>
            <a:ext cx="19812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000" dirty="0" smtClean="0">
                <a:latin typeface="+mn-lt"/>
              </a:rPr>
              <a:t>People Mobility </a:t>
            </a:r>
          </a:p>
          <a:p>
            <a:pPr algn="r"/>
            <a:r>
              <a:rPr lang="en-US" sz="2000" dirty="0" smtClean="0">
                <a:latin typeface="+mn-lt"/>
              </a:rPr>
              <a:t>Solution</a:t>
            </a:r>
            <a:endParaRPr lang="en-US" sz="2000" b="1" dirty="0" smtClean="0">
              <a:latin typeface="+mn-lt"/>
            </a:endParaRPr>
          </a:p>
        </p:txBody>
      </p:sp>
      <p:sp>
        <p:nvSpPr>
          <p:cNvPr id="7" name="Title 1"/>
          <p:cNvSpPr txBox="1">
            <a:spLocks/>
          </p:cNvSpPr>
          <p:nvPr/>
        </p:nvSpPr>
        <p:spPr>
          <a:xfrm>
            <a:off x="3307511" y="1371600"/>
            <a:ext cx="2528977"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mn-lt"/>
              </a:rPr>
              <a:t>IP Video Surveillance Solution</a:t>
            </a:r>
            <a:endParaRPr lang="en-US" sz="2000" b="1" dirty="0" smtClean="0">
              <a:latin typeface="+mn-lt"/>
            </a:endParaRPr>
          </a:p>
        </p:txBody>
      </p:sp>
      <p:sp>
        <p:nvSpPr>
          <p:cNvPr id="8" name="Title 1"/>
          <p:cNvSpPr txBox="1">
            <a:spLocks/>
          </p:cNvSpPr>
          <p:nvPr/>
        </p:nvSpPr>
        <p:spPr>
          <a:xfrm>
            <a:off x="6843623" y="5208916"/>
            <a:ext cx="2528977"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latin typeface="+mn-lt"/>
              </a:rPr>
              <a:t>Telecom</a:t>
            </a:r>
          </a:p>
          <a:p>
            <a:pPr algn="l"/>
            <a:r>
              <a:rPr lang="en-US" sz="2000" dirty="0" smtClean="0">
                <a:latin typeface="+mn-lt"/>
              </a:rPr>
              <a:t>Solutions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675" y="4343400"/>
            <a:ext cx="966647" cy="387096"/>
          </a:xfrm>
          <a:prstGeom prst="rect">
            <a:avLst/>
          </a:prstGeom>
        </p:spPr>
      </p:pic>
    </p:spTree>
    <p:extLst>
      <p:ext uri="{BB962C8B-B14F-4D97-AF65-F5344CB8AC3E}">
        <p14:creationId xmlns:p14="http://schemas.microsoft.com/office/powerpoint/2010/main" val="245415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614"/>
            <a:ext cx="9144000" cy="6834386"/>
          </a:xfrm>
          <a:prstGeom prst="rect">
            <a:avLst/>
          </a:prstGeom>
        </p:spPr>
      </p:pic>
    </p:spTree>
    <p:extLst>
      <p:ext uri="{BB962C8B-B14F-4D97-AF65-F5344CB8AC3E}">
        <p14:creationId xmlns:p14="http://schemas.microsoft.com/office/powerpoint/2010/main" val="3895591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23" name="Title 1"/>
          <p:cNvSpPr txBox="1">
            <a:spLocks/>
          </p:cNvSpPr>
          <p:nvPr/>
        </p:nvSpPr>
        <p:spPr>
          <a:xfrm>
            <a:off x="5778260" y="1828800"/>
            <a:ext cx="2375140" cy="335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i="1" dirty="0" smtClean="0">
                <a:solidFill>
                  <a:schemeClr val="tx2">
                    <a:lumMod val="60000"/>
                    <a:lumOff val="40000"/>
                  </a:schemeClr>
                </a:solidFill>
                <a:latin typeface="+mn-lt"/>
              </a:rPr>
              <a:t>3-Dimensional Security: </a:t>
            </a:r>
            <a:r>
              <a:rPr lang="en-US" sz="1600" i="1" dirty="0">
                <a:solidFill>
                  <a:schemeClr val="tx2">
                    <a:lumMod val="60000"/>
                    <a:lumOff val="40000"/>
                  </a:schemeClr>
                </a:solidFill>
                <a:latin typeface="+mn-lt"/>
              </a:rPr>
              <a:t>Proficient, Persistent, </a:t>
            </a:r>
            <a:r>
              <a:rPr lang="en-US" sz="1600" i="1" dirty="0" smtClean="0">
                <a:solidFill>
                  <a:schemeClr val="tx2">
                    <a:lumMod val="60000"/>
                    <a:lumOff val="40000"/>
                  </a:schemeClr>
                </a:solidFill>
                <a:latin typeface="+mn-lt"/>
              </a:rPr>
              <a:t>Preventive</a:t>
            </a:r>
          </a:p>
          <a:p>
            <a:pPr algn="l"/>
            <a:endParaRPr lang="en-US" sz="1600" dirty="0">
              <a:solidFill>
                <a:schemeClr val="tx1">
                  <a:lumMod val="75000"/>
                  <a:lumOff val="25000"/>
                </a:schemeClr>
              </a:solidFill>
              <a:latin typeface="+mn-lt"/>
            </a:endParaRPr>
          </a:p>
          <a:p>
            <a:pPr algn="l"/>
            <a:r>
              <a:rPr lang="en-US" sz="1600" dirty="0">
                <a:solidFill>
                  <a:schemeClr val="tx1">
                    <a:lumMod val="75000"/>
                    <a:lumOff val="25000"/>
                  </a:schemeClr>
                </a:solidFill>
                <a:latin typeface="+mn-lt"/>
              </a:rPr>
              <a:t>Matrix SATATYA is a family of flexible, modular and scalable video surveillance solutions specifically designed for enterprises on four pillars of visibility, control, intelligence and integration.</a:t>
            </a:r>
            <a:endParaRPr lang="en-US" sz="1600" dirty="0" smtClean="0">
              <a:solidFill>
                <a:schemeClr val="tx1">
                  <a:lumMod val="75000"/>
                  <a:lumOff val="25000"/>
                </a:schemeClr>
              </a:solidFill>
              <a:latin typeface="+mn-lt"/>
            </a:endParaRPr>
          </a:p>
        </p:txBody>
      </p:sp>
      <p:sp>
        <p:nvSpPr>
          <p:cNvPr id="24" name="Title 1"/>
          <p:cNvSpPr txBox="1">
            <a:spLocks/>
          </p:cNvSpPr>
          <p:nvPr/>
        </p:nvSpPr>
        <p:spPr>
          <a:xfrm>
            <a:off x="5808453"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p>
          <a:p>
            <a:pPr algn="l"/>
            <a:r>
              <a:rPr lang="en-US" sz="2000" b="1" i="1" dirty="0" smtClean="0">
                <a:latin typeface="+mn-lt"/>
              </a:rPr>
              <a:t>IP Video Surveillance Solution</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208" y="5638800"/>
            <a:ext cx="1347216" cy="539496"/>
          </a:xfrm>
          <a:prstGeom prst="rect">
            <a:avLst/>
          </a:prstGeom>
        </p:spPr>
      </p:pic>
    </p:spTree>
    <p:extLst>
      <p:ext uri="{BB962C8B-B14F-4D97-AF65-F5344CB8AC3E}">
        <p14:creationId xmlns:p14="http://schemas.microsoft.com/office/powerpoint/2010/main" val="4153500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083"/>
            <a:ext cx="9144000" cy="682983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10" name="Rectangle 9"/>
          <p:cNvSpPr/>
          <p:nvPr/>
        </p:nvSpPr>
        <p:spPr>
          <a:xfrm>
            <a:off x="533400" y="4038600"/>
            <a:ext cx="2362200" cy="276999"/>
          </a:xfrm>
          <a:prstGeom prst="rect">
            <a:avLst/>
          </a:prstGeom>
        </p:spPr>
        <p:txBody>
          <a:bodyPr wrap="square">
            <a:spAutoFit/>
          </a:bodyPr>
          <a:lstStyle/>
          <a:p>
            <a:pPr algn="ctr"/>
            <a:r>
              <a:rPr lang="en-US" sz="1200" b="1" dirty="0" smtClean="0">
                <a:solidFill>
                  <a:schemeClr val="bg1"/>
                </a:solidFill>
              </a:rPr>
              <a:t>Video Management Software</a:t>
            </a:r>
            <a:endParaRPr lang="en-US" sz="1200" b="1" dirty="0">
              <a:solidFill>
                <a:schemeClr val="bg1"/>
              </a:solidFill>
            </a:endParaRPr>
          </a:p>
        </p:txBody>
      </p:sp>
      <p:sp>
        <p:nvSpPr>
          <p:cNvPr id="17" name="Title 1"/>
          <p:cNvSpPr txBox="1">
            <a:spLocks/>
          </p:cNvSpPr>
          <p:nvPr/>
        </p:nvSpPr>
        <p:spPr>
          <a:xfrm>
            <a:off x="1752600" y="76200"/>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mn-lt"/>
              </a:rPr>
              <a:t>Matrix </a:t>
            </a:r>
            <a:r>
              <a:rPr lang="en-US" sz="2400" b="1" dirty="0" smtClean="0">
                <a:latin typeface="+mn-lt"/>
              </a:rPr>
              <a:t>IP Video Surveillance Solution</a:t>
            </a:r>
          </a:p>
        </p:txBody>
      </p:sp>
      <p:sp>
        <p:nvSpPr>
          <p:cNvPr id="27" name="Rectangle 26"/>
          <p:cNvSpPr/>
          <p:nvPr/>
        </p:nvSpPr>
        <p:spPr>
          <a:xfrm>
            <a:off x="6248400" y="4038600"/>
            <a:ext cx="2209800" cy="276999"/>
          </a:xfrm>
          <a:prstGeom prst="rect">
            <a:avLst/>
          </a:prstGeom>
        </p:spPr>
        <p:txBody>
          <a:bodyPr wrap="square">
            <a:spAutoFit/>
          </a:bodyPr>
          <a:lstStyle/>
          <a:p>
            <a:pPr algn="ctr"/>
            <a:r>
              <a:rPr lang="en-US" sz="1200" b="1" dirty="0" smtClean="0">
                <a:solidFill>
                  <a:schemeClr val="bg1"/>
                </a:solidFill>
              </a:rPr>
              <a:t>IP Cameras</a:t>
            </a:r>
            <a:endParaRPr lang="en-US" sz="1200" b="1" dirty="0">
              <a:solidFill>
                <a:schemeClr val="bg1"/>
              </a:solidFill>
            </a:endParaRPr>
          </a:p>
        </p:txBody>
      </p:sp>
      <p:sp>
        <p:nvSpPr>
          <p:cNvPr id="28" name="Rectangle 27"/>
          <p:cNvSpPr/>
          <p:nvPr/>
        </p:nvSpPr>
        <p:spPr>
          <a:xfrm>
            <a:off x="731455" y="5257800"/>
            <a:ext cx="1935545" cy="276999"/>
          </a:xfrm>
          <a:prstGeom prst="rect">
            <a:avLst/>
          </a:prstGeom>
        </p:spPr>
        <p:txBody>
          <a:bodyPr wrap="square">
            <a:spAutoFit/>
          </a:bodyPr>
          <a:lstStyle/>
          <a:p>
            <a:pPr algn="ctr"/>
            <a:r>
              <a:rPr lang="en-US" sz="1200" b="1" dirty="0" smtClean="0">
                <a:solidFill>
                  <a:schemeClr val="bg1"/>
                </a:solidFill>
              </a:rPr>
              <a:t>Intelligent Video Analytics</a:t>
            </a:r>
            <a:endParaRPr lang="en-US" sz="1200" b="1" dirty="0">
              <a:solidFill>
                <a:schemeClr val="bg1"/>
              </a:solidFill>
            </a:endParaRPr>
          </a:p>
        </p:txBody>
      </p:sp>
      <p:sp>
        <p:nvSpPr>
          <p:cNvPr id="30" name="Rectangle 29"/>
          <p:cNvSpPr/>
          <p:nvPr/>
        </p:nvSpPr>
        <p:spPr>
          <a:xfrm>
            <a:off x="3505200" y="5292298"/>
            <a:ext cx="2590801" cy="276999"/>
          </a:xfrm>
          <a:prstGeom prst="rect">
            <a:avLst/>
          </a:prstGeom>
        </p:spPr>
        <p:txBody>
          <a:bodyPr wrap="square">
            <a:spAutoFit/>
          </a:bodyPr>
          <a:lstStyle/>
          <a:p>
            <a:r>
              <a:rPr lang="en-US" sz="1200" b="1" dirty="0">
                <a:solidFill>
                  <a:schemeClr val="bg1"/>
                </a:solidFill>
              </a:rPr>
              <a:t>Centralized Management Software</a:t>
            </a:r>
          </a:p>
        </p:txBody>
      </p:sp>
      <p:sp>
        <p:nvSpPr>
          <p:cNvPr id="32" name="Rectangle 31"/>
          <p:cNvSpPr/>
          <p:nvPr/>
        </p:nvSpPr>
        <p:spPr>
          <a:xfrm>
            <a:off x="6705600" y="5257800"/>
            <a:ext cx="2209800" cy="276999"/>
          </a:xfrm>
          <a:prstGeom prst="rect">
            <a:avLst/>
          </a:prstGeom>
        </p:spPr>
        <p:txBody>
          <a:bodyPr wrap="square">
            <a:spAutoFit/>
          </a:bodyPr>
          <a:lstStyle/>
          <a:p>
            <a:r>
              <a:rPr lang="en-US" sz="1200" b="1" dirty="0">
                <a:solidFill>
                  <a:schemeClr val="bg1"/>
                </a:solidFill>
              </a:rPr>
              <a:t>Mobile Application</a:t>
            </a:r>
          </a:p>
        </p:txBody>
      </p:sp>
      <p:sp>
        <p:nvSpPr>
          <p:cNvPr id="35" name="Rectangle 34"/>
          <p:cNvSpPr/>
          <p:nvPr/>
        </p:nvSpPr>
        <p:spPr>
          <a:xfrm>
            <a:off x="3581400" y="4038600"/>
            <a:ext cx="2362200" cy="276999"/>
          </a:xfrm>
          <a:prstGeom prst="rect">
            <a:avLst/>
          </a:prstGeom>
        </p:spPr>
        <p:txBody>
          <a:bodyPr wrap="square">
            <a:spAutoFit/>
          </a:bodyPr>
          <a:lstStyle/>
          <a:p>
            <a:pPr algn="ctr"/>
            <a:r>
              <a:rPr lang="en-US" sz="1200" b="1" dirty="0" smtClean="0">
                <a:solidFill>
                  <a:schemeClr val="bg1"/>
                </a:solidFill>
              </a:rPr>
              <a:t>Network Video Recorder</a:t>
            </a:r>
            <a:endParaRPr lang="en-US" sz="1200" b="1" dirty="0">
              <a:solidFill>
                <a:schemeClr val="bg1"/>
              </a:solidFill>
            </a:endParaRPr>
          </a:p>
        </p:txBody>
      </p:sp>
    </p:spTree>
    <p:extLst>
      <p:ext uri="{BB962C8B-B14F-4D97-AF65-F5344CB8AC3E}">
        <p14:creationId xmlns:p14="http://schemas.microsoft.com/office/powerpoint/2010/main" val="2059566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13" name="Title 1"/>
          <p:cNvSpPr txBox="1">
            <a:spLocks/>
          </p:cNvSpPr>
          <p:nvPr/>
        </p:nvSpPr>
        <p:spPr>
          <a:xfrm>
            <a:off x="5808453" y="408316"/>
            <a:ext cx="2628900" cy="51542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Why Matrix </a:t>
            </a:r>
          </a:p>
          <a:p>
            <a:pPr algn="l"/>
            <a:r>
              <a:rPr lang="en-US" sz="2400" b="1" dirty="0" smtClean="0">
                <a:solidFill>
                  <a:srgbClr val="00B0F0"/>
                </a:solidFill>
                <a:latin typeface="+mn-lt"/>
              </a:rPr>
              <a:t>IP Video Surveillance Solution</a:t>
            </a:r>
          </a:p>
          <a:p>
            <a:pPr algn="l"/>
            <a:r>
              <a:rPr lang="en-US" sz="2400" dirty="0" smtClean="0">
                <a:latin typeface="+mn-lt"/>
              </a:rPr>
              <a:t>is best suitable </a:t>
            </a:r>
          </a:p>
          <a:p>
            <a:pPr algn="l"/>
            <a:r>
              <a:rPr lang="en-US" sz="2400" dirty="0" smtClean="0">
                <a:latin typeface="+mn-lt"/>
              </a:rPr>
              <a:t>for</a:t>
            </a:r>
          </a:p>
          <a:p>
            <a:pPr algn="l"/>
            <a:r>
              <a:rPr lang="en-US" sz="2400" dirty="0" smtClean="0">
                <a:latin typeface="+mn-lt"/>
              </a:rPr>
              <a:t>Enterprises?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208" y="5638800"/>
            <a:ext cx="1347216" cy="539496"/>
          </a:xfrm>
          <a:prstGeom prst="rect">
            <a:avLst/>
          </a:prstGeom>
        </p:spPr>
      </p:pic>
    </p:spTree>
    <p:extLst>
      <p:ext uri="{BB962C8B-B14F-4D97-AF65-F5344CB8AC3E}">
        <p14:creationId xmlns:p14="http://schemas.microsoft.com/office/powerpoint/2010/main" val="1615298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6" name="Title 1"/>
          <p:cNvSpPr txBox="1">
            <a:spLocks/>
          </p:cNvSpPr>
          <p:nvPr/>
        </p:nvSpPr>
        <p:spPr>
          <a:xfrm>
            <a:off x="762000" y="76200"/>
            <a:ext cx="8077200" cy="9906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bg1">
                    <a:lumMod val="50000"/>
                  </a:schemeClr>
                </a:solidFill>
              </a:rPr>
              <a:t>Why Matrix </a:t>
            </a:r>
            <a:r>
              <a:rPr lang="en-US" sz="2400" b="1" dirty="0" smtClean="0">
                <a:solidFill>
                  <a:schemeClr val="bg1">
                    <a:lumMod val="50000"/>
                  </a:schemeClr>
                </a:solidFill>
              </a:rPr>
              <a:t>IP </a:t>
            </a:r>
            <a:r>
              <a:rPr lang="en-US" sz="2400" b="1" dirty="0">
                <a:solidFill>
                  <a:schemeClr val="bg1">
                    <a:lumMod val="50000"/>
                  </a:schemeClr>
                </a:solidFill>
              </a:rPr>
              <a:t>Video Surveillance </a:t>
            </a:r>
            <a:r>
              <a:rPr lang="en-US" sz="2400" b="1" dirty="0" smtClean="0">
                <a:solidFill>
                  <a:schemeClr val="bg1">
                    <a:lumMod val="50000"/>
                  </a:schemeClr>
                </a:solidFill>
              </a:rPr>
              <a:t>Solution </a:t>
            </a:r>
            <a:r>
              <a:rPr lang="en-US" sz="2400" dirty="0" smtClean="0">
                <a:solidFill>
                  <a:schemeClr val="bg1">
                    <a:lumMod val="50000"/>
                  </a:schemeClr>
                </a:solidFill>
              </a:rPr>
              <a:t>is </a:t>
            </a:r>
            <a:r>
              <a:rPr lang="en-US" sz="2400" dirty="0">
                <a:solidFill>
                  <a:schemeClr val="bg1">
                    <a:lumMod val="50000"/>
                  </a:schemeClr>
                </a:solidFill>
              </a:rPr>
              <a:t>best suitable </a:t>
            </a:r>
          </a:p>
          <a:p>
            <a:pPr algn="l"/>
            <a:r>
              <a:rPr lang="en-US" sz="2400" dirty="0" smtClean="0">
                <a:solidFill>
                  <a:schemeClr val="bg1">
                    <a:lumMod val="50000"/>
                  </a:schemeClr>
                </a:solidFill>
              </a:rPr>
              <a:t>for Enterprises</a:t>
            </a:r>
            <a:r>
              <a:rPr lang="en-US" sz="2400" dirty="0">
                <a:solidFill>
                  <a:schemeClr val="bg1">
                    <a:lumMod val="50000"/>
                  </a:schemeClr>
                </a:solidFill>
              </a:rPr>
              <a:t>?</a:t>
            </a:r>
          </a:p>
        </p:txBody>
      </p:sp>
      <p:sp>
        <p:nvSpPr>
          <p:cNvPr id="8" name="Title 1"/>
          <p:cNvSpPr txBox="1">
            <a:spLocks/>
          </p:cNvSpPr>
          <p:nvPr/>
        </p:nvSpPr>
        <p:spPr>
          <a:xfrm>
            <a:off x="2286000" y="1676400"/>
            <a:ext cx="31242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Threat </a:t>
            </a:r>
            <a:r>
              <a:rPr lang="en-GB" sz="1200" dirty="0" smtClean="0">
                <a:latin typeface="+mn-lt"/>
              </a:rPr>
              <a:t>Identification </a:t>
            </a:r>
            <a:r>
              <a:rPr lang="en-GB" sz="1200" dirty="0">
                <a:latin typeface="+mn-lt"/>
              </a:rPr>
              <a:t>with IVA like </a:t>
            </a:r>
            <a:r>
              <a:rPr lang="en-GB" sz="1200" dirty="0" smtClean="0">
                <a:latin typeface="+mn-lt"/>
              </a:rPr>
              <a:t>Face Detection</a:t>
            </a:r>
            <a:r>
              <a:rPr lang="en-GB" sz="1200" dirty="0">
                <a:latin typeface="+mn-lt"/>
              </a:rPr>
              <a:t>, </a:t>
            </a:r>
            <a:r>
              <a:rPr lang="en-GB" sz="1200" dirty="0" smtClean="0">
                <a:latin typeface="+mn-lt"/>
              </a:rPr>
              <a:t>Intrusion</a:t>
            </a:r>
            <a:r>
              <a:rPr lang="en-GB" sz="1200" dirty="0">
                <a:latin typeface="+mn-lt"/>
              </a:rPr>
              <a:t>, </a:t>
            </a:r>
            <a:r>
              <a:rPr lang="en-GB" sz="1200" dirty="0" smtClean="0">
                <a:latin typeface="+mn-lt"/>
              </a:rPr>
              <a:t>Loitering</a:t>
            </a:r>
            <a:r>
              <a:rPr lang="en-GB" sz="1200" dirty="0">
                <a:latin typeface="+mn-lt"/>
              </a:rPr>
              <a:t>, </a:t>
            </a:r>
            <a:r>
              <a:rPr lang="en-GB" sz="1200" dirty="0" smtClean="0">
                <a:latin typeface="+mn-lt"/>
              </a:rPr>
              <a:t>Missing Object</a:t>
            </a:r>
            <a:endParaRPr lang="en-US" sz="1200" dirty="0">
              <a:latin typeface="+mn-lt"/>
              <a:ea typeface="Calibri" panose="020F0502020204030204" pitchFamily="34" charset="0"/>
              <a:cs typeface="Times New Roman" panose="02020603050405020304" pitchFamily="18" charset="0"/>
            </a:endParaRPr>
          </a:p>
        </p:txBody>
      </p:sp>
      <p:sp>
        <p:nvSpPr>
          <p:cNvPr id="10" name="Title 1"/>
          <p:cNvSpPr txBox="1">
            <a:spLocks/>
          </p:cNvSpPr>
          <p:nvPr/>
        </p:nvSpPr>
        <p:spPr>
          <a:xfrm>
            <a:off x="2286000" y="3019244"/>
            <a:ext cx="2763715"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Local and </a:t>
            </a:r>
            <a:r>
              <a:rPr lang="en-GB" sz="1200" dirty="0" smtClean="0">
                <a:latin typeface="+mn-lt"/>
              </a:rPr>
              <a:t>Remote Instant Notification </a:t>
            </a:r>
            <a:endParaRPr lang="en-US" sz="1200" dirty="0">
              <a:latin typeface="+mn-lt"/>
              <a:ea typeface="Calibri" panose="020F0502020204030204" pitchFamily="34" charset="0"/>
              <a:cs typeface="Times New Roman" panose="02020603050405020304" pitchFamily="18" charset="0"/>
            </a:endParaRPr>
          </a:p>
        </p:txBody>
      </p:sp>
      <p:sp>
        <p:nvSpPr>
          <p:cNvPr id="12" name="Title 1"/>
          <p:cNvSpPr txBox="1">
            <a:spLocks/>
          </p:cNvSpPr>
          <p:nvPr/>
        </p:nvSpPr>
        <p:spPr>
          <a:xfrm>
            <a:off x="5486400" y="1723845"/>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Range of Intelligent Video Analytics</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15" name="Title 1"/>
          <p:cNvSpPr txBox="1">
            <a:spLocks/>
          </p:cNvSpPr>
          <p:nvPr/>
        </p:nvSpPr>
        <p:spPr>
          <a:xfrm>
            <a:off x="5486400" y="2362200"/>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Event based </a:t>
            </a:r>
            <a:r>
              <a:rPr lang="en-GB" sz="1200" dirty="0" smtClean="0">
                <a:solidFill>
                  <a:schemeClr val="bg1"/>
                </a:solidFill>
                <a:latin typeface="+mn-lt"/>
              </a:rPr>
              <a:t>Clip Export </a:t>
            </a:r>
            <a:r>
              <a:rPr lang="en-GB" sz="1200" dirty="0">
                <a:solidFill>
                  <a:schemeClr val="bg1"/>
                </a:solidFill>
                <a:latin typeface="+mn-lt"/>
              </a:rPr>
              <a:t>and Scheduled Backup</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16" name="Title 1"/>
          <p:cNvSpPr txBox="1">
            <a:spLocks/>
          </p:cNvSpPr>
          <p:nvPr/>
        </p:nvSpPr>
        <p:spPr>
          <a:xfrm>
            <a:off x="5486400" y="2971800"/>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Calling, SMS, Email, Video Pop-up</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17" name="Title 1"/>
          <p:cNvSpPr txBox="1">
            <a:spLocks/>
          </p:cNvSpPr>
          <p:nvPr/>
        </p:nvSpPr>
        <p:spPr>
          <a:xfrm>
            <a:off x="2286000" y="2352136"/>
            <a:ext cx="31242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t>Snapshot/video to </a:t>
            </a:r>
            <a:r>
              <a:rPr lang="en-GB" sz="1200" dirty="0" smtClean="0"/>
              <a:t>Central Location </a:t>
            </a:r>
            <a:r>
              <a:rPr lang="en-GB" sz="1200" dirty="0"/>
              <a:t>on </a:t>
            </a:r>
            <a:r>
              <a:rPr lang="en-GB" sz="1200" dirty="0" smtClean="0"/>
              <a:t>Occurrence </a:t>
            </a:r>
            <a:r>
              <a:rPr lang="en-GB" sz="1200" dirty="0"/>
              <a:t>of </a:t>
            </a:r>
            <a:r>
              <a:rPr lang="en-GB" sz="1200" dirty="0" smtClean="0"/>
              <a:t>Event</a:t>
            </a:r>
            <a:endParaRPr lang="en-US" sz="1200" dirty="0">
              <a:ea typeface="Calibri" panose="020F0502020204030204" pitchFamily="34" charset="0"/>
              <a:cs typeface="Times New Roman" panose="02020603050405020304" pitchFamily="18" charset="0"/>
            </a:endParaRPr>
          </a:p>
        </p:txBody>
      </p:sp>
      <p:sp>
        <p:nvSpPr>
          <p:cNvPr id="18" name="Title 1"/>
          <p:cNvSpPr txBox="1">
            <a:spLocks/>
          </p:cNvSpPr>
          <p:nvPr/>
        </p:nvSpPr>
        <p:spPr>
          <a:xfrm>
            <a:off x="2286000" y="4038600"/>
            <a:ext cx="29718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No </a:t>
            </a:r>
            <a:r>
              <a:rPr lang="en-GB" sz="1200" dirty="0" smtClean="0">
                <a:latin typeface="+mn-lt"/>
              </a:rPr>
              <a:t>Server </a:t>
            </a:r>
            <a:r>
              <a:rPr lang="en-GB" sz="1200" dirty="0">
                <a:latin typeface="+mn-lt"/>
              </a:rPr>
              <a:t>for </a:t>
            </a:r>
            <a:r>
              <a:rPr lang="en-GB" sz="1200" dirty="0" smtClean="0">
                <a:latin typeface="+mn-lt"/>
              </a:rPr>
              <a:t>Central Monitoring </a:t>
            </a:r>
            <a:r>
              <a:rPr lang="en-GB" sz="1200" dirty="0">
                <a:latin typeface="+mn-lt"/>
              </a:rPr>
              <a:t>with </a:t>
            </a:r>
            <a:r>
              <a:rPr lang="en-GB" sz="1200" dirty="0" smtClean="0">
                <a:latin typeface="+mn-lt"/>
              </a:rPr>
              <a:t>Master-slave Architecture</a:t>
            </a:r>
            <a:endParaRPr lang="en-US" sz="1200" dirty="0">
              <a:latin typeface="+mn-lt"/>
              <a:ea typeface="Calibri" panose="020F0502020204030204" pitchFamily="34" charset="0"/>
              <a:cs typeface="Times New Roman" panose="02020603050405020304" pitchFamily="18" charset="0"/>
            </a:endParaRPr>
          </a:p>
        </p:txBody>
      </p:sp>
      <p:sp>
        <p:nvSpPr>
          <p:cNvPr id="19" name="Title 1"/>
          <p:cNvSpPr txBox="1">
            <a:spLocks/>
          </p:cNvSpPr>
          <p:nvPr/>
        </p:nvSpPr>
        <p:spPr>
          <a:xfrm>
            <a:off x="2286000" y="5381444"/>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Event based </a:t>
            </a:r>
            <a:r>
              <a:rPr lang="en-GB" sz="1200" dirty="0" smtClean="0">
                <a:latin typeface="+mn-lt"/>
              </a:rPr>
              <a:t>Monitoring </a:t>
            </a:r>
            <a:r>
              <a:rPr lang="en-GB" sz="1200" dirty="0">
                <a:latin typeface="+mn-lt"/>
              </a:rPr>
              <a:t>of all </a:t>
            </a:r>
            <a:r>
              <a:rPr lang="en-GB" sz="1200" dirty="0" smtClean="0">
                <a:latin typeface="+mn-lt"/>
              </a:rPr>
              <a:t>Security Solutions </a:t>
            </a:r>
            <a:r>
              <a:rPr lang="en-GB" sz="1200" dirty="0">
                <a:latin typeface="+mn-lt"/>
              </a:rPr>
              <a:t>on a </a:t>
            </a:r>
            <a:r>
              <a:rPr lang="en-GB" sz="1200" dirty="0" smtClean="0">
                <a:latin typeface="+mn-lt"/>
              </a:rPr>
              <a:t>Map</a:t>
            </a:r>
            <a:endParaRPr lang="en-US" sz="1200" dirty="0">
              <a:latin typeface="+mn-lt"/>
              <a:ea typeface="Calibri" panose="020F0502020204030204" pitchFamily="34" charset="0"/>
              <a:cs typeface="Times New Roman" panose="02020603050405020304" pitchFamily="18" charset="0"/>
            </a:endParaRPr>
          </a:p>
        </p:txBody>
      </p:sp>
      <p:sp>
        <p:nvSpPr>
          <p:cNvPr id="20" name="Title 1"/>
          <p:cNvSpPr txBox="1">
            <a:spLocks/>
          </p:cNvSpPr>
          <p:nvPr/>
        </p:nvSpPr>
        <p:spPr>
          <a:xfrm>
            <a:off x="5486400" y="4038600"/>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Cascading</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21" name="Title 1"/>
          <p:cNvSpPr txBox="1">
            <a:spLocks/>
          </p:cNvSpPr>
          <p:nvPr/>
        </p:nvSpPr>
        <p:spPr>
          <a:xfrm>
            <a:off x="5486400" y="4753155"/>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Auto </a:t>
            </a:r>
            <a:r>
              <a:rPr lang="en-GB" sz="1200" dirty="0" smtClean="0">
                <a:solidFill>
                  <a:schemeClr val="bg1"/>
                </a:solidFill>
                <a:latin typeface="+mn-lt"/>
              </a:rPr>
              <a:t>Configuration </a:t>
            </a:r>
            <a:r>
              <a:rPr lang="en-GB" sz="1200" dirty="0">
                <a:solidFill>
                  <a:schemeClr val="bg1"/>
                </a:solidFill>
                <a:latin typeface="+mn-lt"/>
              </a:rPr>
              <a:t>of Cameras</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22" name="Title 1"/>
          <p:cNvSpPr txBox="1">
            <a:spLocks/>
          </p:cNvSpPr>
          <p:nvPr/>
        </p:nvSpPr>
        <p:spPr>
          <a:xfrm>
            <a:off x="5486400" y="5381444"/>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E-map with </a:t>
            </a:r>
            <a:r>
              <a:rPr lang="en-GB" sz="1200" dirty="0" smtClean="0">
                <a:solidFill>
                  <a:schemeClr val="bg1"/>
                </a:solidFill>
                <a:latin typeface="+mn-lt"/>
              </a:rPr>
              <a:t>Third  </a:t>
            </a:r>
            <a:r>
              <a:rPr lang="en-GB" sz="1200" dirty="0">
                <a:solidFill>
                  <a:schemeClr val="bg1"/>
                </a:solidFill>
                <a:latin typeface="+mn-lt"/>
              </a:rPr>
              <a:t>Party Integration</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23" name="Title 1"/>
          <p:cNvSpPr txBox="1">
            <a:spLocks/>
          </p:cNvSpPr>
          <p:nvPr/>
        </p:nvSpPr>
        <p:spPr>
          <a:xfrm>
            <a:off x="2286000" y="4743091"/>
            <a:ext cx="29718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Auto </a:t>
            </a:r>
            <a:r>
              <a:rPr lang="en-GB" sz="1200" dirty="0" smtClean="0">
                <a:latin typeface="+mn-lt"/>
              </a:rPr>
              <a:t>Add Cameras </a:t>
            </a:r>
            <a:r>
              <a:rPr lang="en-GB" sz="1200" dirty="0">
                <a:latin typeface="+mn-lt"/>
              </a:rPr>
              <a:t>using DHCP</a:t>
            </a:r>
            <a:endParaRPr lang="en-US" sz="1200" dirty="0">
              <a:latin typeface="+mn-lt"/>
              <a:ea typeface="Calibri" panose="020F0502020204030204" pitchFamily="34" charset="0"/>
              <a:cs typeface="Times New Roman" panose="02020603050405020304" pitchFamily="18" charset="0"/>
            </a:endParaRPr>
          </a:p>
        </p:txBody>
      </p:sp>
      <p:sp>
        <p:nvSpPr>
          <p:cNvPr id="24" name="Title 1"/>
          <p:cNvSpPr txBox="1">
            <a:spLocks/>
          </p:cNvSpPr>
          <p:nvPr/>
        </p:nvSpPr>
        <p:spPr>
          <a:xfrm>
            <a:off x="1143000" y="2720195"/>
            <a:ext cx="990600" cy="4040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pPr>
            <a:r>
              <a:rPr lang="en-GB" sz="1200" b="1" dirty="0" smtClean="0">
                <a:solidFill>
                  <a:schemeClr val="bg1"/>
                </a:solidFill>
              </a:rPr>
              <a:t>AVOID DAMAGE</a:t>
            </a:r>
            <a:endParaRPr lang="en-US" sz="1100" b="1" dirty="0">
              <a:solidFill>
                <a:schemeClr val="bg1"/>
              </a:solidFill>
              <a:ea typeface="Calibri" panose="020F0502020204030204" pitchFamily="34" charset="0"/>
              <a:cs typeface="Times New Roman" panose="02020603050405020304" pitchFamily="18" charset="0"/>
            </a:endParaRPr>
          </a:p>
        </p:txBody>
      </p:sp>
      <p:sp>
        <p:nvSpPr>
          <p:cNvPr id="25" name="Title 1"/>
          <p:cNvSpPr txBox="1">
            <a:spLocks/>
          </p:cNvSpPr>
          <p:nvPr/>
        </p:nvSpPr>
        <p:spPr>
          <a:xfrm>
            <a:off x="990600" y="5006195"/>
            <a:ext cx="1219200" cy="4040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pPr>
            <a:r>
              <a:rPr lang="en-GB" sz="1200" b="1" dirty="0" smtClean="0">
                <a:solidFill>
                  <a:schemeClr val="bg1"/>
                </a:solidFill>
              </a:rPr>
              <a:t>EASY MANAGEMENT</a:t>
            </a:r>
            <a:endParaRPr lang="en-US" sz="1100" b="1" dirty="0">
              <a:solidFill>
                <a:schemeClr val="bg1"/>
              </a:solidFill>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379" y="1935912"/>
            <a:ext cx="557842" cy="688814"/>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710" y="4339453"/>
            <a:ext cx="444979" cy="556037"/>
          </a:xfrm>
          <a:prstGeom prst="rect">
            <a:avLst/>
          </a:prstGeom>
        </p:spPr>
      </p:pic>
    </p:spTree>
    <p:extLst>
      <p:ext uri="{BB962C8B-B14F-4D97-AF65-F5344CB8AC3E}">
        <p14:creationId xmlns:p14="http://schemas.microsoft.com/office/powerpoint/2010/main" val="2408950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6" name="Title 1"/>
          <p:cNvSpPr txBox="1">
            <a:spLocks/>
          </p:cNvSpPr>
          <p:nvPr/>
        </p:nvSpPr>
        <p:spPr>
          <a:xfrm>
            <a:off x="762000" y="76200"/>
            <a:ext cx="8077200" cy="9906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bg1">
                    <a:lumMod val="50000"/>
                  </a:schemeClr>
                </a:solidFill>
              </a:rPr>
              <a:t>Why Matrix </a:t>
            </a:r>
            <a:r>
              <a:rPr lang="en-US" sz="2400" b="1" dirty="0" smtClean="0">
                <a:solidFill>
                  <a:schemeClr val="bg1">
                    <a:lumMod val="50000"/>
                  </a:schemeClr>
                </a:solidFill>
              </a:rPr>
              <a:t>IP </a:t>
            </a:r>
            <a:r>
              <a:rPr lang="en-US" sz="2400" b="1" dirty="0">
                <a:solidFill>
                  <a:schemeClr val="bg1">
                    <a:lumMod val="50000"/>
                  </a:schemeClr>
                </a:solidFill>
              </a:rPr>
              <a:t>Video Surveillance </a:t>
            </a:r>
            <a:r>
              <a:rPr lang="en-US" sz="2400" b="1" dirty="0" smtClean="0">
                <a:solidFill>
                  <a:schemeClr val="bg1">
                    <a:lumMod val="50000"/>
                  </a:schemeClr>
                </a:solidFill>
              </a:rPr>
              <a:t>Solution </a:t>
            </a:r>
            <a:r>
              <a:rPr lang="en-US" sz="2400" dirty="0" smtClean="0">
                <a:solidFill>
                  <a:schemeClr val="bg1">
                    <a:lumMod val="50000"/>
                  </a:schemeClr>
                </a:solidFill>
              </a:rPr>
              <a:t>is </a:t>
            </a:r>
            <a:r>
              <a:rPr lang="en-US" sz="2400" dirty="0">
                <a:solidFill>
                  <a:schemeClr val="bg1">
                    <a:lumMod val="50000"/>
                  </a:schemeClr>
                </a:solidFill>
              </a:rPr>
              <a:t>best suitable </a:t>
            </a:r>
          </a:p>
          <a:p>
            <a:pPr algn="l"/>
            <a:r>
              <a:rPr lang="en-US" sz="2400" dirty="0" smtClean="0">
                <a:solidFill>
                  <a:schemeClr val="bg1">
                    <a:lumMod val="50000"/>
                  </a:schemeClr>
                </a:solidFill>
              </a:rPr>
              <a:t>for Enterprises</a:t>
            </a:r>
            <a:r>
              <a:rPr lang="en-US" sz="2400" dirty="0">
                <a:solidFill>
                  <a:schemeClr val="bg1">
                    <a:lumMod val="50000"/>
                  </a:schemeClr>
                </a:solidFill>
              </a:rPr>
              <a:t>?</a:t>
            </a:r>
          </a:p>
        </p:txBody>
      </p:sp>
      <p:sp>
        <p:nvSpPr>
          <p:cNvPr id="15" name="Title 1"/>
          <p:cNvSpPr txBox="1">
            <a:spLocks/>
          </p:cNvSpPr>
          <p:nvPr/>
        </p:nvSpPr>
        <p:spPr>
          <a:xfrm>
            <a:off x="5486400" y="2362200"/>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Redundant </a:t>
            </a:r>
            <a:r>
              <a:rPr lang="en-GB" sz="1200" dirty="0" smtClean="0">
                <a:solidFill>
                  <a:schemeClr val="bg1"/>
                </a:solidFill>
                <a:latin typeface="+mn-lt"/>
              </a:rPr>
              <a:t>Servers</a:t>
            </a:r>
            <a:endParaRPr lang="en-US" sz="1100" dirty="0">
              <a:solidFill>
                <a:schemeClr val="bg1"/>
              </a:solidFill>
              <a:latin typeface="+mn-lt"/>
              <a:ea typeface="Calibri" panose="020F0502020204030204" pitchFamily="34" charset="0"/>
              <a:cs typeface="Times New Roman" panose="02020603050405020304" pitchFamily="18" charset="0"/>
            </a:endParaRPr>
          </a:p>
        </p:txBody>
      </p:sp>
      <p:sp>
        <p:nvSpPr>
          <p:cNvPr id="17" name="Title 1"/>
          <p:cNvSpPr txBox="1">
            <a:spLocks/>
          </p:cNvSpPr>
          <p:nvPr/>
        </p:nvSpPr>
        <p:spPr>
          <a:xfrm>
            <a:off x="2286000" y="2352136"/>
            <a:ext cx="31242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Redundant </a:t>
            </a:r>
            <a:r>
              <a:rPr lang="en-GB" sz="1200" dirty="0" smtClean="0">
                <a:latin typeface="+mn-lt"/>
              </a:rPr>
              <a:t>Server </a:t>
            </a:r>
            <a:r>
              <a:rPr lang="en-GB" sz="1200" dirty="0">
                <a:latin typeface="+mn-lt"/>
              </a:rPr>
              <a:t>to </a:t>
            </a:r>
            <a:r>
              <a:rPr lang="en-GB" sz="1200" dirty="0" smtClean="0">
                <a:latin typeface="+mn-lt"/>
              </a:rPr>
              <a:t>Manage Recording</a:t>
            </a:r>
            <a:endParaRPr lang="en-US" sz="1100" dirty="0">
              <a:latin typeface="+mn-lt"/>
              <a:ea typeface="Calibri" panose="020F0502020204030204" pitchFamily="34" charset="0"/>
              <a:cs typeface="Times New Roman" panose="02020603050405020304" pitchFamily="18" charset="0"/>
            </a:endParaRPr>
          </a:p>
        </p:txBody>
      </p:sp>
      <p:sp>
        <p:nvSpPr>
          <p:cNvPr id="18" name="Title 1"/>
          <p:cNvSpPr txBox="1">
            <a:spLocks/>
          </p:cNvSpPr>
          <p:nvPr/>
        </p:nvSpPr>
        <p:spPr>
          <a:xfrm>
            <a:off x="2286000" y="4238444"/>
            <a:ext cx="29718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Search and </a:t>
            </a:r>
            <a:r>
              <a:rPr lang="en-GB" sz="1200" dirty="0" smtClean="0">
                <a:latin typeface="+mn-lt"/>
              </a:rPr>
              <a:t>Bookmarks </a:t>
            </a:r>
            <a:r>
              <a:rPr lang="en-GB" sz="1200" dirty="0">
                <a:latin typeface="+mn-lt"/>
              </a:rPr>
              <a:t>with IVA based Investigator</a:t>
            </a:r>
            <a:endParaRPr lang="en-US" sz="1100" dirty="0">
              <a:latin typeface="+mn-lt"/>
              <a:ea typeface="Calibri" panose="020F0502020204030204" pitchFamily="34" charset="0"/>
              <a:cs typeface="Times New Roman" panose="02020603050405020304" pitchFamily="18" charset="0"/>
            </a:endParaRPr>
          </a:p>
        </p:txBody>
      </p:sp>
      <p:sp>
        <p:nvSpPr>
          <p:cNvPr id="19" name="Title 1"/>
          <p:cNvSpPr txBox="1">
            <a:spLocks/>
          </p:cNvSpPr>
          <p:nvPr/>
        </p:nvSpPr>
        <p:spPr>
          <a:xfrm>
            <a:off x="2286000" y="5257800"/>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latin typeface="+mn-lt"/>
              </a:rPr>
              <a:t>Quick </a:t>
            </a:r>
            <a:r>
              <a:rPr lang="en-GB" sz="1200" dirty="0" smtClean="0">
                <a:latin typeface="+mn-lt"/>
              </a:rPr>
              <a:t>Summary </a:t>
            </a:r>
            <a:r>
              <a:rPr lang="en-GB" sz="1200" dirty="0">
                <a:latin typeface="+mn-lt"/>
              </a:rPr>
              <a:t>of </a:t>
            </a:r>
            <a:r>
              <a:rPr lang="en-GB" sz="1200" dirty="0" smtClean="0">
                <a:latin typeface="+mn-lt"/>
              </a:rPr>
              <a:t>Selected </a:t>
            </a:r>
            <a:r>
              <a:rPr lang="en-GB" sz="1200" dirty="0">
                <a:latin typeface="+mn-lt"/>
              </a:rPr>
              <a:t>H</a:t>
            </a:r>
            <a:r>
              <a:rPr lang="en-GB" sz="1200" dirty="0" smtClean="0">
                <a:latin typeface="+mn-lt"/>
              </a:rPr>
              <a:t>igh Interest Camera </a:t>
            </a:r>
            <a:endParaRPr lang="en-US" sz="1200" dirty="0">
              <a:latin typeface="+mn-lt"/>
              <a:ea typeface="Calibri" panose="020F0502020204030204" pitchFamily="34" charset="0"/>
              <a:cs typeface="Times New Roman" panose="02020603050405020304" pitchFamily="18" charset="0"/>
            </a:endParaRPr>
          </a:p>
        </p:txBody>
      </p:sp>
      <p:sp>
        <p:nvSpPr>
          <p:cNvPr id="20" name="Title 1"/>
          <p:cNvSpPr txBox="1">
            <a:spLocks/>
          </p:cNvSpPr>
          <p:nvPr/>
        </p:nvSpPr>
        <p:spPr>
          <a:xfrm>
            <a:off x="5486400" y="4162244"/>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smtClean="0">
                <a:solidFill>
                  <a:schemeClr val="bg1"/>
                </a:solidFill>
                <a:latin typeface="+mn-lt"/>
              </a:rPr>
              <a:t>Investigator</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22" name="Title 1"/>
          <p:cNvSpPr txBox="1">
            <a:spLocks/>
          </p:cNvSpPr>
          <p:nvPr/>
        </p:nvSpPr>
        <p:spPr>
          <a:xfrm>
            <a:off x="5486400" y="5257800"/>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smtClean="0">
                <a:solidFill>
                  <a:schemeClr val="bg1"/>
                </a:solidFill>
                <a:latin typeface="+mn-lt"/>
              </a:rPr>
              <a:t>Daily Highlights</a:t>
            </a:r>
            <a:endParaRPr lang="en-US" sz="1200" dirty="0">
              <a:solidFill>
                <a:schemeClr val="bg1"/>
              </a:solidFill>
              <a:latin typeface="+mn-lt"/>
              <a:ea typeface="Calibri" panose="020F0502020204030204" pitchFamily="34" charset="0"/>
              <a:cs typeface="Times New Roman" panose="02020603050405020304" pitchFamily="18" charset="0"/>
            </a:endParaRPr>
          </a:p>
        </p:txBody>
      </p:sp>
      <p:sp>
        <p:nvSpPr>
          <p:cNvPr id="24" name="Title 1"/>
          <p:cNvSpPr txBox="1">
            <a:spLocks/>
          </p:cNvSpPr>
          <p:nvPr/>
        </p:nvSpPr>
        <p:spPr>
          <a:xfrm>
            <a:off x="990600" y="2643995"/>
            <a:ext cx="1219200" cy="4040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pPr>
            <a:r>
              <a:rPr lang="en-GB" sz="1200" b="1" dirty="0" smtClean="0">
                <a:solidFill>
                  <a:schemeClr val="bg1"/>
                </a:solidFill>
              </a:rPr>
              <a:t>REDUCE BREAKDOWNS</a:t>
            </a:r>
            <a:endParaRPr lang="en-US" sz="1100" b="1" dirty="0">
              <a:solidFill>
                <a:schemeClr val="bg1"/>
              </a:solidFill>
              <a:ea typeface="Calibri" panose="020F0502020204030204" pitchFamily="34" charset="0"/>
              <a:cs typeface="Times New Roman" panose="02020603050405020304" pitchFamily="18" charset="0"/>
            </a:endParaRPr>
          </a:p>
        </p:txBody>
      </p:sp>
      <p:sp>
        <p:nvSpPr>
          <p:cNvPr id="25" name="Title 1"/>
          <p:cNvSpPr txBox="1">
            <a:spLocks/>
          </p:cNvSpPr>
          <p:nvPr/>
        </p:nvSpPr>
        <p:spPr>
          <a:xfrm>
            <a:off x="990600" y="4950844"/>
            <a:ext cx="1219200" cy="4040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pPr>
            <a:r>
              <a:rPr lang="en-GB" sz="1200" b="1" dirty="0" smtClean="0">
                <a:solidFill>
                  <a:schemeClr val="bg1"/>
                </a:solidFill>
              </a:rPr>
              <a:t>LOWER INVESTIGATION TIME</a:t>
            </a:r>
            <a:endParaRPr lang="en-US" sz="1100" b="1" dirty="0">
              <a:solidFill>
                <a:schemeClr val="bg1"/>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00" y="1937671"/>
            <a:ext cx="746000" cy="6531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722" y="4330803"/>
            <a:ext cx="673944" cy="673614"/>
          </a:xfrm>
          <a:prstGeom prst="rect">
            <a:avLst/>
          </a:prstGeom>
        </p:spPr>
      </p:pic>
    </p:spTree>
    <p:extLst>
      <p:ext uri="{BB962C8B-B14F-4D97-AF65-F5344CB8AC3E}">
        <p14:creationId xmlns:p14="http://schemas.microsoft.com/office/powerpoint/2010/main" val="67217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6" name="Title 1"/>
          <p:cNvSpPr txBox="1">
            <a:spLocks/>
          </p:cNvSpPr>
          <p:nvPr/>
        </p:nvSpPr>
        <p:spPr>
          <a:xfrm>
            <a:off x="762000" y="76200"/>
            <a:ext cx="8077200" cy="9906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bg1">
                    <a:lumMod val="50000"/>
                  </a:schemeClr>
                </a:solidFill>
              </a:rPr>
              <a:t>Why Matrix </a:t>
            </a:r>
            <a:r>
              <a:rPr lang="en-US" sz="2400" b="1" dirty="0" smtClean="0">
                <a:solidFill>
                  <a:schemeClr val="bg1">
                    <a:lumMod val="50000"/>
                  </a:schemeClr>
                </a:solidFill>
              </a:rPr>
              <a:t>IP </a:t>
            </a:r>
            <a:r>
              <a:rPr lang="en-US" sz="2400" b="1" dirty="0">
                <a:solidFill>
                  <a:schemeClr val="bg1">
                    <a:lumMod val="50000"/>
                  </a:schemeClr>
                </a:solidFill>
              </a:rPr>
              <a:t>Video Surveillance </a:t>
            </a:r>
            <a:r>
              <a:rPr lang="en-US" sz="2400" b="1" dirty="0" smtClean="0">
                <a:solidFill>
                  <a:schemeClr val="bg1">
                    <a:lumMod val="50000"/>
                  </a:schemeClr>
                </a:solidFill>
              </a:rPr>
              <a:t>Solution </a:t>
            </a:r>
            <a:r>
              <a:rPr lang="en-US" sz="2400" dirty="0" smtClean="0">
                <a:solidFill>
                  <a:schemeClr val="bg1">
                    <a:lumMod val="50000"/>
                  </a:schemeClr>
                </a:solidFill>
              </a:rPr>
              <a:t>is </a:t>
            </a:r>
            <a:r>
              <a:rPr lang="en-US" sz="2400" dirty="0">
                <a:solidFill>
                  <a:schemeClr val="bg1">
                    <a:lumMod val="50000"/>
                  </a:schemeClr>
                </a:solidFill>
              </a:rPr>
              <a:t>best suitable </a:t>
            </a:r>
          </a:p>
          <a:p>
            <a:pPr algn="l"/>
            <a:r>
              <a:rPr lang="en-US" sz="2400" dirty="0" smtClean="0">
                <a:solidFill>
                  <a:schemeClr val="bg1">
                    <a:lumMod val="50000"/>
                  </a:schemeClr>
                </a:solidFill>
              </a:rPr>
              <a:t>for Enterprises</a:t>
            </a:r>
            <a:r>
              <a:rPr lang="en-US" sz="2400" dirty="0">
                <a:solidFill>
                  <a:schemeClr val="bg1">
                    <a:lumMod val="50000"/>
                  </a:schemeClr>
                </a:solidFill>
              </a:rPr>
              <a:t>?</a:t>
            </a:r>
          </a:p>
        </p:txBody>
      </p:sp>
      <p:sp>
        <p:nvSpPr>
          <p:cNvPr id="18" name="Title 1"/>
          <p:cNvSpPr txBox="1">
            <a:spLocks/>
          </p:cNvSpPr>
          <p:nvPr/>
        </p:nvSpPr>
        <p:spPr>
          <a:xfrm>
            <a:off x="2438400" y="1676400"/>
            <a:ext cx="2819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b="1" dirty="0">
                <a:latin typeface="+mn-lt"/>
              </a:rPr>
              <a:t>Storage Cost Reduction: </a:t>
            </a:r>
            <a:endParaRPr lang="en-GB" sz="1200" b="1" dirty="0" smtClean="0">
              <a:latin typeface="+mn-lt"/>
            </a:endParaRPr>
          </a:p>
          <a:p>
            <a:pPr algn="l">
              <a:lnSpc>
                <a:spcPct val="115000"/>
              </a:lnSpc>
              <a:spcBef>
                <a:spcPts val="0"/>
              </a:spcBef>
            </a:pPr>
            <a:r>
              <a:rPr lang="en-GB" sz="1200" dirty="0" smtClean="0">
                <a:latin typeface="+mn-lt"/>
              </a:rPr>
              <a:t>Flexibility </a:t>
            </a:r>
            <a:r>
              <a:rPr lang="en-GB" sz="1200" dirty="0">
                <a:latin typeface="+mn-lt"/>
              </a:rPr>
              <a:t>of camera-wise storage days, </a:t>
            </a:r>
            <a:r>
              <a:rPr lang="en-US" sz="1200" dirty="0" smtClean="0">
                <a:latin typeface="+mn-lt"/>
              </a:rPr>
              <a:t>auto </a:t>
            </a:r>
            <a:r>
              <a:rPr lang="en-US" sz="1200" dirty="0">
                <a:latin typeface="+mn-lt"/>
              </a:rPr>
              <a:t>adjust </a:t>
            </a:r>
            <a:r>
              <a:rPr lang="en-US" sz="1200" dirty="0" smtClean="0">
                <a:latin typeface="+mn-lt"/>
              </a:rPr>
              <a:t>FPS </a:t>
            </a:r>
            <a:r>
              <a:rPr lang="en-US" sz="1200" dirty="0">
                <a:latin typeface="+mn-lt"/>
              </a:rPr>
              <a:t>based on motion in front of </a:t>
            </a:r>
            <a:r>
              <a:rPr lang="en-US" sz="1200" dirty="0" smtClean="0">
                <a:latin typeface="+mn-lt"/>
              </a:rPr>
              <a:t>camera.</a:t>
            </a:r>
            <a:endParaRPr lang="en-US" sz="1200" dirty="0">
              <a:latin typeface="+mn-lt"/>
            </a:endParaRPr>
          </a:p>
        </p:txBody>
      </p:sp>
      <p:sp>
        <p:nvSpPr>
          <p:cNvPr id="19" name="Title 1"/>
          <p:cNvSpPr txBox="1">
            <a:spLocks/>
          </p:cNvSpPr>
          <p:nvPr/>
        </p:nvSpPr>
        <p:spPr>
          <a:xfrm>
            <a:off x="2400300" y="2743200"/>
            <a:ext cx="2628900" cy="657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US" sz="1200" b="1" dirty="0">
                <a:solidFill>
                  <a:schemeClr val="dk1"/>
                </a:solidFill>
                <a:latin typeface="+mn-lt"/>
              </a:rPr>
              <a:t>Bandwidth Cost Reduction: </a:t>
            </a:r>
            <a:r>
              <a:rPr lang="en-US" sz="1200" b="1" dirty="0" smtClean="0">
                <a:solidFill>
                  <a:schemeClr val="dk1"/>
                </a:solidFill>
                <a:latin typeface="+mn-lt"/>
              </a:rPr>
              <a:t/>
            </a:r>
            <a:br>
              <a:rPr lang="en-US" sz="1200" b="1" dirty="0" smtClean="0">
                <a:solidFill>
                  <a:schemeClr val="dk1"/>
                </a:solidFill>
                <a:latin typeface="+mn-lt"/>
              </a:rPr>
            </a:br>
            <a:r>
              <a:rPr lang="en-US" sz="1200" dirty="0" smtClean="0">
                <a:solidFill>
                  <a:schemeClr val="dk1"/>
                </a:solidFill>
                <a:latin typeface="+mn-lt"/>
              </a:rPr>
              <a:t>Flexibility </a:t>
            </a:r>
            <a:r>
              <a:rPr lang="en-US" sz="1200" dirty="0">
                <a:solidFill>
                  <a:schemeClr val="dk1"/>
                </a:solidFill>
                <a:latin typeface="+mn-lt"/>
              </a:rPr>
              <a:t>to define resolution to different areas of a </a:t>
            </a:r>
            <a:r>
              <a:rPr lang="en-US" sz="1200" dirty="0" smtClean="0">
                <a:solidFill>
                  <a:schemeClr val="dk1"/>
                </a:solidFill>
                <a:latin typeface="+mn-lt"/>
              </a:rPr>
              <a:t>scene. </a:t>
            </a:r>
            <a:endParaRPr lang="en-US" sz="1200" dirty="0">
              <a:solidFill>
                <a:schemeClr val="dk1"/>
              </a:solidFill>
              <a:latin typeface="+mn-lt"/>
            </a:endParaRPr>
          </a:p>
        </p:txBody>
      </p:sp>
      <p:sp>
        <p:nvSpPr>
          <p:cNvPr id="20" name="Title 1"/>
          <p:cNvSpPr txBox="1">
            <a:spLocks/>
          </p:cNvSpPr>
          <p:nvPr/>
        </p:nvSpPr>
        <p:spPr>
          <a:xfrm>
            <a:off x="5486400" y="1800044"/>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GB" sz="1200" dirty="0">
                <a:solidFill>
                  <a:schemeClr val="bg1"/>
                </a:solidFill>
                <a:latin typeface="+mn-lt"/>
              </a:rPr>
              <a:t>Camera-wise Recording Retention and Adaptive Recording</a:t>
            </a:r>
            <a:endParaRPr lang="en-US" sz="1100" dirty="0">
              <a:solidFill>
                <a:schemeClr val="bg1"/>
              </a:solidFill>
              <a:latin typeface="+mn-lt"/>
              <a:ea typeface="Calibri" panose="020F0502020204030204" pitchFamily="34" charset="0"/>
              <a:cs typeface="Times New Roman" panose="02020603050405020304" pitchFamily="18" charset="0"/>
            </a:endParaRPr>
          </a:p>
        </p:txBody>
      </p:sp>
      <p:sp>
        <p:nvSpPr>
          <p:cNvPr id="22" name="Title 1"/>
          <p:cNvSpPr txBox="1">
            <a:spLocks/>
          </p:cNvSpPr>
          <p:nvPr/>
        </p:nvSpPr>
        <p:spPr>
          <a:xfrm>
            <a:off x="5486400" y="2819400"/>
            <a:ext cx="2628900" cy="409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US" sz="1200" dirty="0">
                <a:solidFill>
                  <a:schemeClr val="bg1"/>
                </a:solidFill>
                <a:latin typeface="+mn-lt"/>
              </a:rPr>
              <a:t>Smart Streaming and ROI</a:t>
            </a:r>
          </a:p>
        </p:txBody>
      </p:sp>
      <p:sp>
        <p:nvSpPr>
          <p:cNvPr id="25" name="Title 1"/>
          <p:cNvSpPr txBox="1">
            <a:spLocks/>
          </p:cNvSpPr>
          <p:nvPr/>
        </p:nvSpPr>
        <p:spPr>
          <a:xfrm>
            <a:off x="1066800" y="2643995"/>
            <a:ext cx="1066800" cy="4040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pPr>
            <a:r>
              <a:rPr lang="en-GB" sz="1200" b="1" dirty="0" smtClean="0">
                <a:solidFill>
                  <a:schemeClr val="bg1"/>
                </a:solidFill>
              </a:rPr>
              <a:t>REDUCE SOLUTION COST</a:t>
            </a:r>
            <a:endParaRPr lang="en-US" sz="1100" b="1" dirty="0">
              <a:solidFill>
                <a:schemeClr val="bg1"/>
              </a:solidFill>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722" y="1984800"/>
            <a:ext cx="538278" cy="529799"/>
          </a:xfrm>
          <a:prstGeom prst="rect">
            <a:avLst/>
          </a:prstGeom>
        </p:spPr>
      </p:pic>
    </p:spTree>
    <p:extLst>
      <p:ext uri="{BB962C8B-B14F-4D97-AF65-F5344CB8AC3E}">
        <p14:creationId xmlns:p14="http://schemas.microsoft.com/office/powerpoint/2010/main" val="3743214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23" name="Title 1"/>
          <p:cNvSpPr txBox="1">
            <a:spLocks/>
          </p:cNvSpPr>
          <p:nvPr/>
        </p:nvSpPr>
        <p:spPr>
          <a:xfrm>
            <a:off x="5778260" y="1828800"/>
            <a:ext cx="2146540" cy="335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i="1" dirty="0" smtClean="0">
                <a:solidFill>
                  <a:schemeClr val="tx2">
                    <a:lumMod val="60000"/>
                    <a:lumOff val="40000"/>
                  </a:schemeClr>
                </a:solidFill>
                <a:latin typeface="+mn-lt"/>
              </a:rPr>
              <a:t>Right People, in Right Place at Right Time.</a:t>
            </a:r>
          </a:p>
          <a:p>
            <a:pPr algn="l"/>
            <a:endParaRPr lang="en-US" sz="1600" dirty="0">
              <a:solidFill>
                <a:schemeClr val="tx1">
                  <a:lumMod val="75000"/>
                  <a:lumOff val="25000"/>
                </a:schemeClr>
              </a:solidFill>
              <a:latin typeface="+mn-lt"/>
            </a:endParaRPr>
          </a:p>
          <a:p>
            <a:pPr algn="l"/>
            <a:r>
              <a:rPr lang="en-US" sz="1600" dirty="0"/>
              <a:t>Matrix COSEC is an adaptive, modular, scalable and function-rich Access Control and Time-Attendance solution designed for modern organizations.</a:t>
            </a:r>
            <a:endParaRPr lang="en-US" sz="1600" dirty="0" smtClean="0">
              <a:solidFill>
                <a:schemeClr val="tx1">
                  <a:lumMod val="75000"/>
                  <a:lumOff val="25000"/>
                </a:schemeClr>
              </a:solidFill>
              <a:latin typeface="+mn-lt"/>
            </a:endParaRPr>
          </a:p>
        </p:txBody>
      </p:sp>
      <p:sp>
        <p:nvSpPr>
          <p:cNvPr id="24" name="Title 1"/>
          <p:cNvSpPr txBox="1">
            <a:spLocks/>
          </p:cNvSpPr>
          <p:nvPr/>
        </p:nvSpPr>
        <p:spPr>
          <a:xfrm>
            <a:off x="5808453" y="408317"/>
            <a:ext cx="26289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p>
          <a:p>
            <a:pPr algn="l"/>
            <a:r>
              <a:rPr lang="en-US" sz="2400" b="1" dirty="0" smtClean="0">
                <a:latin typeface="+mn-lt"/>
              </a:rPr>
              <a:t>People Mobility Solutions</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208" y="5638800"/>
            <a:ext cx="1347216" cy="539496"/>
          </a:xfrm>
          <a:prstGeom prst="rect">
            <a:avLst/>
          </a:prstGeom>
        </p:spPr>
      </p:pic>
    </p:spTree>
    <p:extLst>
      <p:ext uri="{BB962C8B-B14F-4D97-AF65-F5344CB8AC3E}">
        <p14:creationId xmlns:p14="http://schemas.microsoft.com/office/powerpoint/2010/main" val="941177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1"/>
            <a:ext cx="9144000" cy="68245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76" t="82502" b="3944"/>
          <a:stretch/>
        </p:blipFill>
        <p:spPr>
          <a:xfrm>
            <a:off x="1234311" y="5867401"/>
            <a:ext cx="7681089" cy="792192"/>
          </a:xfrm>
          <a:prstGeom prst="rect">
            <a:avLst/>
          </a:prstGeom>
        </p:spPr>
      </p:pic>
      <p:sp>
        <p:nvSpPr>
          <p:cNvPr id="10" name="Rectangle 9"/>
          <p:cNvSpPr/>
          <p:nvPr/>
        </p:nvSpPr>
        <p:spPr>
          <a:xfrm>
            <a:off x="304800" y="3962403"/>
            <a:ext cx="1935545" cy="276999"/>
          </a:xfrm>
          <a:prstGeom prst="rect">
            <a:avLst/>
          </a:prstGeom>
        </p:spPr>
        <p:txBody>
          <a:bodyPr wrap="square">
            <a:spAutoFit/>
          </a:bodyPr>
          <a:lstStyle/>
          <a:p>
            <a:pPr algn="ctr"/>
            <a:r>
              <a:rPr lang="en-US" sz="1200" b="1" dirty="0" smtClean="0">
                <a:solidFill>
                  <a:schemeClr val="bg1"/>
                </a:solidFill>
              </a:rPr>
              <a:t>Time-Attendance</a:t>
            </a:r>
            <a:endParaRPr lang="en-US" sz="1200" b="1" dirty="0">
              <a:solidFill>
                <a:schemeClr val="bg1"/>
              </a:solidFill>
            </a:endParaRPr>
          </a:p>
        </p:txBody>
      </p:sp>
      <p:sp>
        <p:nvSpPr>
          <p:cNvPr id="17" name="Title 1"/>
          <p:cNvSpPr txBox="1">
            <a:spLocks/>
          </p:cNvSpPr>
          <p:nvPr/>
        </p:nvSpPr>
        <p:spPr>
          <a:xfrm>
            <a:off x="1752600" y="76200"/>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mn-lt"/>
              </a:rPr>
              <a:t>Matrix </a:t>
            </a:r>
            <a:r>
              <a:rPr lang="en-US" sz="2400" b="1" dirty="0" smtClean="0">
                <a:latin typeface="+mn-lt"/>
              </a:rPr>
              <a:t>People Mobility Solution</a:t>
            </a:r>
          </a:p>
        </p:txBody>
      </p:sp>
      <p:sp>
        <p:nvSpPr>
          <p:cNvPr id="24" name="Rectangle 23"/>
          <p:cNvSpPr/>
          <p:nvPr/>
        </p:nvSpPr>
        <p:spPr>
          <a:xfrm>
            <a:off x="1950655" y="3962402"/>
            <a:ext cx="1935545" cy="276999"/>
          </a:xfrm>
          <a:prstGeom prst="rect">
            <a:avLst/>
          </a:prstGeom>
        </p:spPr>
        <p:txBody>
          <a:bodyPr wrap="square">
            <a:spAutoFit/>
          </a:bodyPr>
          <a:lstStyle/>
          <a:p>
            <a:pPr algn="ctr"/>
            <a:r>
              <a:rPr lang="en-US" sz="1200" b="1" dirty="0" smtClean="0">
                <a:solidFill>
                  <a:schemeClr val="bg1"/>
                </a:solidFill>
              </a:rPr>
              <a:t>Access Control</a:t>
            </a:r>
            <a:endParaRPr lang="en-US" sz="1200" b="1" dirty="0">
              <a:solidFill>
                <a:schemeClr val="bg1"/>
              </a:solidFill>
            </a:endParaRPr>
          </a:p>
        </p:txBody>
      </p:sp>
      <p:sp>
        <p:nvSpPr>
          <p:cNvPr id="25" name="Rectangle 24"/>
          <p:cNvSpPr/>
          <p:nvPr/>
        </p:nvSpPr>
        <p:spPr>
          <a:xfrm>
            <a:off x="3581400" y="3962403"/>
            <a:ext cx="1935545" cy="276999"/>
          </a:xfrm>
          <a:prstGeom prst="rect">
            <a:avLst/>
          </a:prstGeom>
        </p:spPr>
        <p:txBody>
          <a:bodyPr wrap="square">
            <a:spAutoFit/>
          </a:bodyPr>
          <a:lstStyle/>
          <a:p>
            <a:pPr algn="ctr"/>
            <a:r>
              <a:rPr lang="en-US" sz="1200" b="1" dirty="0" smtClean="0">
                <a:solidFill>
                  <a:schemeClr val="bg1"/>
                </a:solidFill>
              </a:rPr>
              <a:t>Visitor Management</a:t>
            </a:r>
            <a:endParaRPr lang="en-US" sz="1200" b="1" dirty="0">
              <a:solidFill>
                <a:schemeClr val="bg1"/>
              </a:solidFill>
            </a:endParaRPr>
          </a:p>
        </p:txBody>
      </p:sp>
      <p:sp>
        <p:nvSpPr>
          <p:cNvPr id="26" name="Rectangle 25"/>
          <p:cNvSpPr/>
          <p:nvPr/>
        </p:nvSpPr>
        <p:spPr>
          <a:xfrm>
            <a:off x="5181600" y="3962401"/>
            <a:ext cx="1935545" cy="276999"/>
          </a:xfrm>
          <a:prstGeom prst="rect">
            <a:avLst/>
          </a:prstGeom>
        </p:spPr>
        <p:txBody>
          <a:bodyPr wrap="square">
            <a:spAutoFit/>
          </a:bodyPr>
          <a:lstStyle/>
          <a:p>
            <a:pPr algn="ctr"/>
            <a:r>
              <a:rPr lang="en-US" sz="1200" b="1" dirty="0" smtClean="0">
                <a:solidFill>
                  <a:schemeClr val="bg1"/>
                </a:solidFill>
              </a:rPr>
              <a:t>Cafeteria Management</a:t>
            </a:r>
            <a:endParaRPr lang="en-US" sz="1200" b="1" dirty="0">
              <a:solidFill>
                <a:schemeClr val="bg1"/>
              </a:solidFill>
            </a:endParaRPr>
          </a:p>
        </p:txBody>
      </p:sp>
      <p:sp>
        <p:nvSpPr>
          <p:cNvPr id="27" name="Rectangle 26"/>
          <p:cNvSpPr/>
          <p:nvPr/>
        </p:nvSpPr>
        <p:spPr>
          <a:xfrm>
            <a:off x="6781800" y="3962400"/>
            <a:ext cx="2209800" cy="276999"/>
          </a:xfrm>
          <a:prstGeom prst="rect">
            <a:avLst/>
          </a:prstGeom>
        </p:spPr>
        <p:txBody>
          <a:bodyPr wrap="square">
            <a:spAutoFit/>
          </a:bodyPr>
          <a:lstStyle/>
          <a:p>
            <a:pPr algn="ctr"/>
            <a:r>
              <a:rPr lang="en-US" sz="1200" b="1" dirty="0" smtClean="0">
                <a:solidFill>
                  <a:schemeClr val="bg1"/>
                </a:solidFill>
              </a:rPr>
              <a:t>Job Processing &amp; Costing</a:t>
            </a:r>
            <a:endParaRPr lang="en-US" sz="1200" b="1" dirty="0">
              <a:solidFill>
                <a:schemeClr val="bg1"/>
              </a:solidFill>
            </a:endParaRPr>
          </a:p>
        </p:txBody>
      </p:sp>
      <p:sp>
        <p:nvSpPr>
          <p:cNvPr id="28" name="Rectangle 27"/>
          <p:cNvSpPr/>
          <p:nvPr/>
        </p:nvSpPr>
        <p:spPr>
          <a:xfrm>
            <a:off x="304799" y="5257803"/>
            <a:ext cx="1935545" cy="276999"/>
          </a:xfrm>
          <a:prstGeom prst="rect">
            <a:avLst/>
          </a:prstGeom>
        </p:spPr>
        <p:txBody>
          <a:bodyPr wrap="square">
            <a:spAutoFit/>
          </a:bodyPr>
          <a:lstStyle/>
          <a:p>
            <a:pPr algn="ctr"/>
            <a:r>
              <a:rPr lang="en-US" sz="1200" b="1" dirty="0" smtClean="0">
                <a:solidFill>
                  <a:schemeClr val="bg1"/>
                </a:solidFill>
              </a:rPr>
              <a:t>Employee Self Service</a:t>
            </a:r>
            <a:endParaRPr lang="en-US" sz="1200" b="1" dirty="0">
              <a:solidFill>
                <a:schemeClr val="bg1"/>
              </a:solidFill>
            </a:endParaRPr>
          </a:p>
        </p:txBody>
      </p:sp>
      <p:sp>
        <p:nvSpPr>
          <p:cNvPr id="29" name="Rectangle 28"/>
          <p:cNvSpPr/>
          <p:nvPr/>
        </p:nvSpPr>
        <p:spPr>
          <a:xfrm>
            <a:off x="1950654" y="5257802"/>
            <a:ext cx="1935545" cy="276999"/>
          </a:xfrm>
          <a:prstGeom prst="rect">
            <a:avLst/>
          </a:prstGeom>
        </p:spPr>
        <p:txBody>
          <a:bodyPr wrap="square">
            <a:spAutoFit/>
          </a:bodyPr>
          <a:lstStyle/>
          <a:p>
            <a:pPr algn="ctr"/>
            <a:r>
              <a:rPr lang="en-US" sz="1200" b="1" dirty="0" smtClean="0">
                <a:solidFill>
                  <a:schemeClr val="bg1"/>
                </a:solidFill>
              </a:rPr>
              <a:t>Roster Management</a:t>
            </a:r>
            <a:endParaRPr lang="en-US" sz="1200" b="1" dirty="0">
              <a:solidFill>
                <a:schemeClr val="bg1"/>
              </a:solidFill>
            </a:endParaRPr>
          </a:p>
        </p:txBody>
      </p:sp>
      <p:sp>
        <p:nvSpPr>
          <p:cNvPr id="30" name="Rectangle 29"/>
          <p:cNvSpPr/>
          <p:nvPr/>
        </p:nvSpPr>
        <p:spPr>
          <a:xfrm>
            <a:off x="3581399" y="5257803"/>
            <a:ext cx="1935545" cy="461665"/>
          </a:xfrm>
          <a:prstGeom prst="rect">
            <a:avLst/>
          </a:prstGeom>
        </p:spPr>
        <p:txBody>
          <a:bodyPr wrap="square">
            <a:spAutoFit/>
          </a:bodyPr>
          <a:lstStyle/>
          <a:p>
            <a:pPr algn="ctr"/>
            <a:r>
              <a:rPr lang="en-US" sz="1200" b="1" dirty="0" smtClean="0">
                <a:solidFill>
                  <a:schemeClr val="bg1"/>
                </a:solidFill>
              </a:rPr>
              <a:t>Vehicle Access Management</a:t>
            </a:r>
            <a:endParaRPr lang="en-US" sz="1200" b="1" dirty="0">
              <a:solidFill>
                <a:schemeClr val="bg1"/>
              </a:solidFill>
            </a:endParaRPr>
          </a:p>
        </p:txBody>
      </p:sp>
      <p:sp>
        <p:nvSpPr>
          <p:cNvPr id="31" name="Rectangle 30"/>
          <p:cNvSpPr/>
          <p:nvPr/>
        </p:nvSpPr>
        <p:spPr>
          <a:xfrm>
            <a:off x="5227255" y="5257801"/>
            <a:ext cx="1935545" cy="461665"/>
          </a:xfrm>
          <a:prstGeom prst="rect">
            <a:avLst/>
          </a:prstGeom>
        </p:spPr>
        <p:txBody>
          <a:bodyPr wrap="square">
            <a:spAutoFit/>
          </a:bodyPr>
          <a:lstStyle/>
          <a:p>
            <a:pPr algn="ctr"/>
            <a:r>
              <a:rPr lang="en-US" sz="1200" b="1" dirty="0" smtClean="0">
                <a:solidFill>
                  <a:schemeClr val="bg1"/>
                </a:solidFill>
              </a:rPr>
              <a:t>Contract Workers Management</a:t>
            </a:r>
            <a:endParaRPr lang="en-US" sz="1200" b="1" dirty="0">
              <a:solidFill>
                <a:schemeClr val="bg1"/>
              </a:solidFill>
            </a:endParaRPr>
          </a:p>
        </p:txBody>
      </p:sp>
      <p:sp>
        <p:nvSpPr>
          <p:cNvPr id="32" name="Rectangle 31"/>
          <p:cNvSpPr/>
          <p:nvPr/>
        </p:nvSpPr>
        <p:spPr>
          <a:xfrm>
            <a:off x="6781799" y="5257800"/>
            <a:ext cx="2209800" cy="276999"/>
          </a:xfrm>
          <a:prstGeom prst="rect">
            <a:avLst/>
          </a:prstGeom>
        </p:spPr>
        <p:txBody>
          <a:bodyPr wrap="square">
            <a:spAutoFit/>
          </a:bodyPr>
          <a:lstStyle/>
          <a:p>
            <a:pPr algn="ctr"/>
            <a:r>
              <a:rPr lang="en-US" sz="1200" b="1" dirty="0" smtClean="0">
                <a:solidFill>
                  <a:schemeClr val="bg1"/>
                </a:solidFill>
              </a:rPr>
              <a:t>Field Visit Management</a:t>
            </a:r>
            <a:endParaRPr lang="en-US" sz="1200" b="1" dirty="0">
              <a:solidFill>
                <a:schemeClr val="bg1"/>
              </a:solidFill>
            </a:endParaRPr>
          </a:p>
        </p:txBody>
      </p:sp>
    </p:spTree>
    <p:extLst>
      <p:ext uri="{BB962C8B-B14F-4D97-AF65-F5344CB8AC3E}">
        <p14:creationId xmlns:p14="http://schemas.microsoft.com/office/powerpoint/2010/main" val="3311357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16" name="Title 1"/>
          <p:cNvSpPr txBox="1">
            <a:spLocks/>
          </p:cNvSpPr>
          <p:nvPr/>
        </p:nvSpPr>
        <p:spPr>
          <a:xfrm>
            <a:off x="5808453" y="408316"/>
            <a:ext cx="2628900" cy="51542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p>
          <a:p>
            <a:pPr algn="l"/>
            <a:r>
              <a:rPr lang="en-US" sz="2400" b="1" dirty="0" smtClean="0">
                <a:solidFill>
                  <a:srgbClr val="00B0F0"/>
                </a:solidFill>
                <a:latin typeface="+mn-lt"/>
              </a:rPr>
              <a:t>People Mobility Solution:</a:t>
            </a:r>
          </a:p>
          <a:p>
            <a:pPr algn="l"/>
            <a:r>
              <a:rPr lang="en-US" sz="2400" dirty="0" smtClean="0">
                <a:latin typeface="+mn-lt"/>
              </a:rPr>
              <a:t>Multiple Identification</a:t>
            </a:r>
          </a:p>
          <a:p>
            <a:pPr algn="l"/>
            <a:r>
              <a:rPr lang="en-US" sz="2400" dirty="0" smtClean="0">
                <a:latin typeface="+mn-lt"/>
              </a:rPr>
              <a:t>Technologies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208" y="5638800"/>
            <a:ext cx="1347216" cy="539496"/>
          </a:xfrm>
          <a:prstGeom prst="rect">
            <a:avLst/>
          </a:prstGeom>
        </p:spPr>
      </p:pic>
    </p:spTree>
    <p:extLst>
      <p:ext uri="{BB962C8B-B14F-4D97-AF65-F5344CB8AC3E}">
        <p14:creationId xmlns:p14="http://schemas.microsoft.com/office/powerpoint/2010/main" val="438178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7" name="Rectangle 6"/>
          <p:cNvSpPr/>
          <p:nvPr/>
        </p:nvSpPr>
        <p:spPr>
          <a:xfrm>
            <a:off x="685800" y="4100902"/>
            <a:ext cx="1935545" cy="338554"/>
          </a:xfrm>
          <a:prstGeom prst="rect">
            <a:avLst/>
          </a:prstGeom>
        </p:spPr>
        <p:txBody>
          <a:bodyPr wrap="square">
            <a:spAutoFit/>
          </a:bodyPr>
          <a:lstStyle/>
          <a:p>
            <a:pPr algn="ctr"/>
            <a:r>
              <a:rPr lang="en-US" sz="1600" b="1" dirty="0" smtClean="0"/>
              <a:t>PALM VEIN</a:t>
            </a:r>
            <a:endParaRPr lang="en-US" sz="1600" b="1" dirty="0"/>
          </a:p>
        </p:txBody>
      </p:sp>
      <p:sp>
        <p:nvSpPr>
          <p:cNvPr id="8" name="Rectangle 7"/>
          <p:cNvSpPr/>
          <p:nvPr/>
        </p:nvSpPr>
        <p:spPr>
          <a:xfrm>
            <a:off x="2645815" y="4095630"/>
            <a:ext cx="1935545" cy="338554"/>
          </a:xfrm>
          <a:prstGeom prst="rect">
            <a:avLst/>
          </a:prstGeom>
        </p:spPr>
        <p:txBody>
          <a:bodyPr wrap="square">
            <a:spAutoFit/>
          </a:bodyPr>
          <a:lstStyle/>
          <a:p>
            <a:pPr algn="ctr"/>
            <a:r>
              <a:rPr lang="en-US" sz="1600" b="1" dirty="0" smtClean="0"/>
              <a:t>FINGER PRINT</a:t>
            </a:r>
            <a:endParaRPr lang="en-US" sz="1600" b="1" dirty="0"/>
          </a:p>
        </p:txBody>
      </p:sp>
      <p:sp>
        <p:nvSpPr>
          <p:cNvPr id="9" name="Rectangle 8"/>
          <p:cNvSpPr/>
          <p:nvPr/>
        </p:nvSpPr>
        <p:spPr>
          <a:xfrm>
            <a:off x="6477000" y="4095630"/>
            <a:ext cx="1935545" cy="338554"/>
          </a:xfrm>
          <a:prstGeom prst="rect">
            <a:avLst/>
          </a:prstGeom>
        </p:spPr>
        <p:txBody>
          <a:bodyPr wrap="square">
            <a:spAutoFit/>
          </a:bodyPr>
          <a:lstStyle/>
          <a:p>
            <a:pPr algn="ctr"/>
            <a:r>
              <a:rPr lang="en-US" sz="1600" b="1" dirty="0" smtClean="0"/>
              <a:t>RFID CARD</a:t>
            </a:r>
            <a:endParaRPr lang="en-US" sz="1600" b="1" dirty="0"/>
          </a:p>
        </p:txBody>
      </p:sp>
      <p:sp>
        <p:nvSpPr>
          <p:cNvPr id="11" name="Rectangle 10"/>
          <p:cNvSpPr/>
          <p:nvPr/>
        </p:nvSpPr>
        <p:spPr>
          <a:xfrm>
            <a:off x="4581360" y="4100902"/>
            <a:ext cx="1935545" cy="584775"/>
          </a:xfrm>
          <a:prstGeom prst="rect">
            <a:avLst/>
          </a:prstGeom>
        </p:spPr>
        <p:txBody>
          <a:bodyPr wrap="square">
            <a:spAutoFit/>
          </a:bodyPr>
          <a:lstStyle/>
          <a:p>
            <a:pPr algn="ctr"/>
            <a:r>
              <a:rPr lang="en-US" sz="1600" b="1" dirty="0" smtClean="0"/>
              <a:t>MULTI SPECTRAL</a:t>
            </a:r>
          </a:p>
          <a:p>
            <a:pPr algn="ctr"/>
            <a:r>
              <a:rPr lang="en-US" sz="1600" b="1" dirty="0" smtClean="0"/>
              <a:t>FINGERPRINT</a:t>
            </a:r>
            <a:endParaRPr lang="en-US" sz="1600" b="1" dirty="0"/>
          </a:p>
        </p:txBody>
      </p:sp>
      <p:sp>
        <p:nvSpPr>
          <p:cNvPr id="12" name="Title 1"/>
          <p:cNvSpPr txBox="1">
            <a:spLocks/>
          </p:cNvSpPr>
          <p:nvPr/>
        </p:nvSpPr>
        <p:spPr>
          <a:xfrm>
            <a:off x="1234311" y="408317"/>
            <a:ext cx="7203042" cy="10394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People Mobility Solution:</a:t>
            </a:r>
          </a:p>
          <a:p>
            <a:pPr algn="l"/>
            <a:r>
              <a:rPr lang="en-US" sz="2400" dirty="0" smtClean="0">
                <a:latin typeface="+mn-lt"/>
              </a:rPr>
              <a:t>Multiple Identification Technologies</a:t>
            </a:r>
          </a:p>
        </p:txBody>
      </p:sp>
    </p:spTree>
    <p:extLst>
      <p:ext uri="{BB962C8B-B14F-4D97-AF65-F5344CB8AC3E}">
        <p14:creationId xmlns:p14="http://schemas.microsoft.com/office/powerpoint/2010/main" val="292312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
        <p:nvSpPr>
          <p:cNvPr id="5" name="Title 1"/>
          <p:cNvSpPr txBox="1">
            <a:spLocks/>
          </p:cNvSpPr>
          <p:nvPr/>
        </p:nvSpPr>
        <p:spPr>
          <a:xfrm>
            <a:off x="5778260" y="1828800"/>
            <a:ext cx="2146540" cy="335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bg1">
                    <a:lumMod val="50000"/>
                  </a:schemeClr>
                </a:solidFill>
                <a:latin typeface="+mn-lt"/>
              </a:rPr>
              <a:t>Established   in 1991</a:t>
            </a:r>
            <a:r>
              <a:rPr lang="en-US" sz="1600" b="1" dirty="0">
                <a:solidFill>
                  <a:schemeClr val="bg1">
                    <a:lumMod val="50000"/>
                  </a:schemeClr>
                </a:solidFill>
                <a:latin typeface="+mn-lt"/>
              </a:rPr>
              <a:t>, </a:t>
            </a:r>
            <a:endParaRPr lang="en-US" sz="1600" b="1" dirty="0" smtClean="0">
              <a:solidFill>
                <a:schemeClr val="bg1">
                  <a:lumMod val="50000"/>
                </a:schemeClr>
              </a:solidFill>
              <a:latin typeface="+mn-lt"/>
            </a:endParaRPr>
          </a:p>
          <a:p>
            <a:pPr algn="l"/>
            <a:r>
              <a:rPr lang="en-US" sz="1600" dirty="0" smtClean="0">
                <a:latin typeface="+mn-lt"/>
              </a:rPr>
              <a:t>Matrix is one of the renowned name in Telecom, IP Video Surveillance and People Mobility Solutions domain. Matrix has gained trust and admiration of customers representing the entire spectrum of industries in more than 50 countries.</a:t>
            </a:r>
            <a:endParaRPr lang="en-US" sz="1600" b="1" dirty="0" smtClean="0">
              <a:latin typeface="+mn-lt"/>
            </a:endParaRPr>
          </a:p>
        </p:txBody>
      </p:sp>
      <p:sp>
        <p:nvSpPr>
          <p:cNvPr id="7" name="Title 1"/>
          <p:cNvSpPr txBox="1">
            <a:spLocks/>
          </p:cNvSpPr>
          <p:nvPr/>
        </p:nvSpPr>
        <p:spPr>
          <a:xfrm>
            <a:off x="5808453"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a:t>
            </a:r>
            <a:br>
              <a:rPr lang="en-US" sz="2400" dirty="0" smtClean="0">
                <a:latin typeface="+mn-lt"/>
              </a:rPr>
            </a:br>
            <a:r>
              <a:rPr lang="en-US" sz="2400" dirty="0" err="1" smtClean="0">
                <a:latin typeface="+mn-lt"/>
              </a:rPr>
              <a:t>Comsec</a:t>
            </a:r>
            <a:endParaRPr lang="en-US" sz="2400" dirty="0" smtClean="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208" y="5638800"/>
            <a:ext cx="1347216" cy="539496"/>
          </a:xfrm>
          <a:prstGeom prst="rect">
            <a:avLst/>
          </a:prstGeom>
        </p:spPr>
      </p:pic>
    </p:spTree>
    <p:extLst>
      <p:ext uri="{BB962C8B-B14F-4D97-AF65-F5344CB8AC3E}">
        <p14:creationId xmlns:p14="http://schemas.microsoft.com/office/powerpoint/2010/main" val="4094293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9144000" cy="682906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7" name="Rectangle 6"/>
          <p:cNvSpPr/>
          <p:nvPr/>
        </p:nvSpPr>
        <p:spPr>
          <a:xfrm>
            <a:off x="990600" y="1521767"/>
            <a:ext cx="1371600" cy="646331"/>
          </a:xfrm>
          <a:prstGeom prst="rect">
            <a:avLst/>
          </a:prstGeom>
        </p:spPr>
        <p:txBody>
          <a:bodyPr wrap="square">
            <a:spAutoFit/>
          </a:bodyPr>
          <a:lstStyle/>
          <a:p>
            <a:r>
              <a:rPr lang="en-US" sz="1200" dirty="0" smtClean="0">
                <a:solidFill>
                  <a:schemeClr val="tx1">
                    <a:lumMod val="65000"/>
                    <a:lumOff val="35000"/>
                  </a:schemeClr>
                </a:solidFill>
              </a:rPr>
              <a:t>Scalable </a:t>
            </a:r>
            <a:r>
              <a:rPr lang="en-US" sz="1200" dirty="0" err="1" smtClean="0">
                <a:solidFill>
                  <a:schemeClr val="tx1">
                    <a:lumMod val="65000"/>
                    <a:lumOff val="35000"/>
                  </a:schemeClr>
                </a:solidFill>
              </a:rPr>
              <a:t>Upto</a:t>
            </a:r>
            <a:r>
              <a:rPr lang="en-US" sz="1200" dirty="0" smtClean="0">
                <a:solidFill>
                  <a:schemeClr val="tx1">
                    <a:lumMod val="65000"/>
                    <a:lumOff val="35000"/>
                  </a:schemeClr>
                </a:solidFill>
              </a:rPr>
              <a:t> 65000 Devices and 1 Million Users</a:t>
            </a:r>
            <a:endParaRPr lang="en-US" sz="1200" dirty="0">
              <a:solidFill>
                <a:schemeClr val="tx1">
                  <a:lumMod val="65000"/>
                  <a:lumOff val="35000"/>
                </a:schemeClr>
              </a:solidFill>
            </a:endParaRPr>
          </a:p>
        </p:txBody>
      </p:sp>
      <p:sp>
        <p:nvSpPr>
          <p:cNvPr id="12" name="Title 1"/>
          <p:cNvSpPr txBox="1">
            <a:spLocks/>
          </p:cNvSpPr>
          <p:nvPr/>
        </p:nvSpPr>
        <p:spPr>
          <a:xfrm>
            <a:off x="691727" y="0"/>
            <a:ext cx="7203042" cy="10394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People Mobility Solution: USP</a:t>
            </a:r>
            <a:endParaRPr lang="en-US" sz="2400" dirty="0" smtClean="0">
              <a:latin typeface="+mn-lt"/>
            </a:endParaRPr>
          </a:p>
        </p:txBody>
      </p:sp>
      <p:sp>
        <p:nvSpPr>
          <p:cNvPr id="10" name="Rectangle 9"/>
          <p:cNvSpPr/>
          <p:nvPr/>
        </p:nvSpPr>
        <p:spPr>
          <a:xfrm>
            <a:off x="3200400" y="1516659"/>
            <a:ext cx="1219200" cy="646331"/>
          </a:xfrm>
          <a:prstGeom prst="rect">
            <a:avLst/>
          </a:prstGeom>
        </p:spPr>
        <p:txBody>
          <a:bodyPr wrap="square">
            <a:spAutoFit/>
          </a:bodyPr>
          <a:lstStyle/>
          <a:p>
            <a:r>
              <a:rPr lang="en-US" sz="1200" dirty="0" smtClean="0">
                <a:solidFill>
                  <a:schemeClr val="tx1">
                    <a:lumMod val="65000"/>
                    <a:lumOff val="35000"/>
                  </a:schemeClr>
                </a:solidFill>
              </a:rPr>
              <a:t>Automatic Fingerprint Distribution</a:t>
            </a:r>
            <a:endParaRPr lang="en-US" sz="1200" dirty="0">
              <a:solidFill>
                <a:schemeClr val="tx1">
                  <a:lumMod val="65000"/>
                  <a:lumOff val="35000"/>
                </a:schemeClr>
              </a:solidFill>
            </a:endParaRPr>
          </a:p>
        </p:txBody>
      </p:sp>
      <p:sp>
        <p:nvSpPr>
          <p:cNvPr id="13" name="Rectangle 12"/>
          <p:cNvSpPr/>
          <p:nvPr/>
        </p:nvSpPr>
        <p:spPr>
          <a:xfrm>
            <a:off x="5297705" y="1537430"/>
            <a:ext cx="1219200" cy="461665"/>
          </a:xfrm>
          <a:prstGeom prst="rect">
            <a:avLst/>
          </a:prstGeom>
        </p:spPr>
        <p:txBody>
          <a:bodyPr wrap="square">
            <a:spAutoFit/>
          </a:bodyPr>
          <a:lstStyle/>
          <a:p>
            <a:r>
              <a:rPr lang="en-US" sz="1200" dirty="0" smtClean="0">
                <a:solidFill>
                  <a:schemeClr val="tx1">
                    <a:lumMod val="65000"/>
                    <a:lumOff val="35000"/>
                  </a:schemeClr>
                </a:solidFill>
              </a:rPr>
              <a:t>Scheduler Service</a:t>
            </a:r>
            <a:endParaRPr lang="en-US" sz="1200" dirty="0">
              <a:solidFill>
                <a:schemeClr val="tx1">
                  <a:lumMod val="65000"/>
                  <a:lumOff val="35000"/>
                </a:schemeClr>
              </a:solidFill>
            </a:endParaRPr>
          </a:p>
        </p:txBody>
      </p:sp>
      <p:sp>
        <p:nvSpPr>
          <p:cNvPr id="14" name="Rectangle 13"/>
          <p:cNvSpPr/>
          <p:nvPr/>
        </p:nvSpPr>
        <p:spPr>
          <a:xfrm>
            <a:off x="7444772" y="1521767"/>
            <a:ext cx="1318228" cy="646331"/>
          </a:xfrm>
          <a:prstGeom prst="rect">
            <a:avLst/>
          </a:prstGeom>
        </p:spPr>
        <p:txBody>
          <a:bodyPr wrap="square">
            <a:spAutoFit/>
          </a:bodyPr>
          <a:lstStyle/>
          <a:p>
            <a:r>
              <a:rPr lang="en-US" sz="1200" dirty="0" smtClean="0">
                <a:solidFill>
                  <a:schemeClr val="tx1">
                    <a:lumMod val="65000"/>
                    <a:lumOff val="35000"/>
                  </a:schemeClr>
                </a:solidFill>
              </a:rPr>
              <a:t>200+ Customized Reports and Charts</a:t>
            </a:r>
            <a:endParaRPr lang="en-US" sz="1200" dirty="0">
              <a:solidFill>
                <a:schemeClr val="tx1">
                  <a:lumMod val="65000"/>
                  <a:lumOff val="35000"/>
                </a:schemeClr>
              </a:solidFill>
            </a:endParaRPr>
          </a:p>
        </p:txBody>
      </p:sp>
      <p:sp>
        <p:nvSpPr>
          <p:cNvPr id="16" name="Rectangle 15"/>
          <p:cNvSpPr/>
          <p:nvPr/>
        </p:nvSpPr>
        <p:spPr>
          <a:xfrm>
            <a:off x="329241" y="4876800"/>
            <a:ext cx="1371600" cy="461665"/>
          </a:xfrm>
          <a:prstGeom prst="rect">
            <a:avLst/>
          </a:prstGeom>
        </p:spPr>
        <p:txBody>
          <a:bodyPr wrap="square">
            <a:spAutoFit/>
          </a:bodyPr>
          <a:lstStyle/>
          <a:p>
            <a:pPr algn="r"/>
            <a:r>
              <a:rPr lang="en-US" sz="1200" dirty="0" smtClean="0">
                <a:solidFill>
                  <a:schemeClr val="tx1">
                    <a:lumMod val="65000"/>
                    <a:lumOff val="35000"/>
                  </a:schemeClr>
                </a:solidFill>
              </a:rPr>
              <a:t>Auto Push from Device to Server</a:t>
            </a:r>
            <a:endParaRPr lang="en-US" sz="1200" dirty="0">
              <a:solidFill>
                <a:schemeClr val="tx1">
                  <a:lumMod val="65000"/>
                  <a:lumOff val="35000"/>
                </a:schemeClr>
              </a:solidFill>
            </a:endParaRPr>
          </a:p>
        </p:txBody>
      </p:sp>
      <p:sp>
        <p:nvSpPr>
          <p:cNvPr id="18" name="Rectangle 17"/>
          <p:cNvSpPr/>
          <p:nvPr/>
        </p:nvSpPr>
        <p:spPr>
          <a:xfrm>
            <a:off x="2514600" y="4876800"/>
            <a:ext cx="1371600" cy="461665"/>
          </a:xfrm>
          <a:prstGeom prst="rect">
            <a:avLst/>
          </a:prstGeom>
        </p:spPr>
        <p:txBody>
          <a:bodyPr wrap="square">
            <a:spAutoFit/>
          </a:bodyPr>
          <a:lstStyle/>
          <a:p>
            <a:pPr algn="r"/>
            <a:r>
              <a:rPr lang="en-US" sz="1200" dirty="0" smtClean="0">
                <a:solidFill>
                  <a:schemeClr val="tx1">
                    <a:lumMod val="65000"/>
                    <a:lumOff val="35000"/>
                  </a:schemeClr>
                </a:solidFill>
              </a:rPr>
              <a:t>Real Time SMS and Email Notification</a:t>
            </a:r>
            <a:endParaRPr lang="en-US" sz="1200" dirty="0">
              <a:solidFill>
                <a:schemeClr val="tx1">
                  <a:lumMod val="65000"/>
                  <a:lumOff val="35000"/>
                </a:schemeClr>
              </a:solidFill>
            </a:endParaRPr>
          </a:p>
        </p:txBody>
      </p:sp>
      <p:sp>
        <p:nvSpPr>
          <p:cNvPr id="19" name="Rectangle 18"/>
          <p:cNvSpPr/>
          <p:nvPr/>
        </p:nvSpPr>
        <p:spPr>
          <a:xfrm>
            <a:off x="4572000" y="4876800"/>
            <a:ext cx="1371600" cy="461665"/>
          </a:xfrm>
          <a:prstGeom prst="rect">
            <a:avLst/>
          </a:prstGeom>
        </p:spPr>
        <p:txBody>
          <a:bodyPr wrap="square">
            <a:spAutoFit/>
          </a:bodyPr>
          <a:lstStyle/>
          <a:p>
            <a:pPr algn="r"/>
            <a:r>
              <a:rPr lang="en-US" sz="1200" dirty="0" smtClean="0">
                <a:solidFill>
                  <a:schemeClr val="tx1">
                    <a:lumMod val="65000"/>
                    <a:lumOff val="35000"/>
                  </a:schemeClr>
                </a:solidFill>
              </a:rPr>
              <a:t>4G, 3G, Wi-Fi, LAN  Connectivity</a:t>
            </a:r>
            <a:endParaRPr lang="en-US" sz="1200" dirty="0">
              <a:solidFill>
                <a:schemeClr val="tx1">
                  <a:lumMod val="65000"/>
                  <a:lumOff val="35000"/>
                </a:schemeClr>
              </a:solidFill>
            </a:endParaRPr>
          </a:p>
        </p:txBody>
      </p:sp>
      <p:sp>
        <p:nvSpPr>
          <p:cNvPr id="20" name="Rectangle 19"/>
          <p:cNvSpPr/>
          <p:nvPr/>
        </p:nvSpPr>
        <p:spPr>
          <a:xfrm>
            <a:off x="6477000" y="4879675"/>
            <a:ext cx="1626886" cy="646331"/>
          </a:xfrm>
          <a:prstGeom prst="rect">
            <a:avLst/>
          </a:prstGeom>
        </p:spPr>
        <p:txBody>
          <a:bodyPr wrap="square">
            <a:spAutoFit/>
          </a:bodyPr>
          <a:lstStyle/>
          <a:p>
            <a:pPr algn="r"/>
            <a:r>
              <a:rPr lang="en-US" sz="1200" dirty="0" smtClean="0">
                <a:solidFill>
                  <a:schemeClr val="tx1">
                    <a:lumMod val="65000"/>
                    <a:lumOff val="35000"/>
                  </a:schemeClr>
                </a:solidFill>
              </a:rPr>
              <a:t>Integration with Third Party Hardware and Software</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4097910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4" name="Title 1"/>
          <p:cNvSpPr txBox="1">
            <a:spLocks/>
          </p:cNvSpPr>
          <p:nvPr/>
        </p:nvSpPr>
        <p:spPr>
          <a:xfrm>
            <a:off x="5778260" y="1828800"/>
            <a:ext cx="2146540" cy="335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chemeClr val="tx1">
                    <a:lumMod val="75000"/>
                    <a:lumOff val="25000"/>
                  </a:schemeClr>
                </a:solidFill>
                <a:latin typeface="+mn-lt"/>
              </a:rPr>
              <a:t>Matrix offers a comprehensive range </a:t>
            </a:r>
            <a:r>
              <a:rPr lang="en-US" sz="1600" dirty="0">
                <a:solidFill>
                  <a:schemeClr val="tx1">
                    <a:lumMod val="75000"/>
                    <a:lumOff val="25000"/>
                  </a:schemeClr>
                </a:solidFill>
                <a:latin typeface="+mn-lt"/>
              </a:rPr>
              <a:t>of telecom solutions built on cutting-edge technologies and designed for performance, flexibility and reliability. </a:t>
            </a:r>
            <a:endParaRPr lang="en-US" sz="1600" dirty="0" smtClean="0">
              <a:solidFill>
                <a:schemeClr val="tx1">
                  <a:lumMod val="75000"/>
                  <a:lumOff val="25000"/>
                </a:schemeClr>
              </a:solidFill>
              <a:latin typeface="+mn-lt"/>
            </a:endParaRPr>
          </a:p>
        </p:txBody>
      </p:sp>
      <p:sp>
        <p:nvSpPr>
          <p:cNvPr id="5" name="Title 1"/>
          <p:cNvSpPr txBox="1">
            <a:spLocks/>
          </p:cNvSpPr>
          <p:nvPr/>
        </p:nvSpPr>
        <p:spPr>
          <a:xfrm>
            <a:off x="5808453"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p>
          <a:p>
            <a:pPr algn="l"/>
            <a:r>
              <a:rPr lang="en-US" sz="2400" b="1" dirty="0" smtClean="0">
                <a:latin typeface="+mn-lt"/>
              </a:rPr>
              <a:t>Telecom Solutions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208" y="5638800"/>
            <a:ext cx="1347216" cy="539496"/>
          </a:xfrm>
          <a:prstGeom prst="rect">
            <a:avLst/>
          </a:prstGeom>
        </p:spPr>
      </p:pic>
    </p:spTree>
    <p:extLst>
      <p:ext uri="{BB962C8B-B14F-4D97-AF65-F5344CB8AC3E}">
        <p14:creationId xmlns:p14="http://schemas.microsoft.com/office/powerpoint/2010/main" val="4121543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083"/>
            <a:ext cx="9144000" cy="682983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10" name="Rectangle 9"/>
          <p:cNvSpPr/>
          <p:nvPr/>
        </p:nvSpPr>
        <p:spPr>
          <a:xfrm>
            <a:off x="381000" y="4724400"/>
            <a:ext cx="1935545" cy="523220"/>
          </a:xfrm>
          <a:prstGeom prst="rect">
            <a:avLst/>
          </a:prstGeom>
        </p:spPr>
        <p:txBody>
          <a:bodyPr wrap="square">
            <a:spAutoFit/>
          </a:bodyPr>
          <a:lstStyle/>
          <a:p>
            <a:r>
              <a:rPr lang="en-US" sz="1400" b="1" dirty="0" smtClean="0">
                <a:solidFill>
                  <a:schemeClr val="bg1"/>
                </a:solidFill>
              </a:rPr>
              <a:t>Unified </a:t>
            </a:r>
            <a:r>
              <a:rPr lang="en-US" sz="1400" b="1" dirty="0">
                <a:solidFill>
                  <a:schemeClr val="bg1"/>
                </a:solidFill>
              </a:rPr>
              <a:t>Communication </a:t>
            </a:r>
            <a:endParaRPr lang="en-US" sz="1400" b="1" dirty="0" smtClean="0">
              <a:solidFill>
                <a:schemeClr val="bg1"/>
              </a:solidFill>
            </a:endParaRPr>
          </a:p>
          <a:p>
            <a:pPr algn="ctr"/>
            <a:r>
              <a:rPr lang="en-US" sz="1400" b="1" dirty="0" smtClean="0">
                <a:solidFill>
                  <a:schemeClr val="bg1"/>
                </a:solidFill>
              </a:rPr>
              <a:t>Server</a:t>
            </a:r>
            <a:endParaRPr lang="en-US" sz="1400" b="1" dirty="0">
              <a:solidFill>
                <a:schemeClr val="bg1"/>
              </a:solidFill>
            </a:endParaRPr>
          </a:p>
        </p:txBody>
      </p:sp>
      <p:sp>
        <p:nvSpPr>
          <p:cNvPr id="11" name="Rectangle 10"/>
          <p:cNvSpPr/>
          <p:nvPr/>
        </p:nvSpPr>
        <p:spPr>
          <a:xfrm>
            <a:off x="2438400" y="4797623"/>
            <a:ext cx="967772" cy="307777"/>
          </a:xfrm>
          <a:prstGeom prst="rect">
            <a:avLst/>
          </a:prstGeom>
        </p:spPr>
        <p:txBody>
          <a:bodyPr wrap="square">
            <a:spAutoFit/>
          </a:bodyPr>
          <a:lstStyle/>
          <a:p>
            <a:pPr algn="ctr"/>
            <a:r>
              <a:rPr lang="en-US" sz="1400" b="1" dirty="0" smtClean="0">
                <a:solidFill>
                  <a:schemeClr val="bg1"/>
                </a:solidFill>
              </a:rPr>
              <a:t>IP-PBX</a:t>
            </a:r>
            <a:endParaRPr lang="en-US" sz="1400" b="1" dirty="0">
              <a:solidFill>
                <a:schemeClr val="bg1"/>
              </a:solidFill>
            </a:endParaRPr>
          </a:p>
        </p:txBody>
      </p:sp>
      <p:sp>
        <p:nvSpPr>
          <p:cNvPr id="12" name="Rectangle 11"/>
          <p:cNvSpPr/>
          <p:nvPr/>
        </p:nvSpPr>
        <p:spPr>
          <a:xfrm>
            <a:off x="4114800" y="4724400"/>
            <a:ext cx="967772" cy="523220"/>
          </a:xfrm>
          <a:prstGeom prst="rect">
            <a:avLst/>
          </a:prstGeom>
        </p:spPr>
        <p:txBody>
          <a:bodyPr wrap="square">
            <a:spAutoFit/>
          </a:bodyPr>
          <a:lstStyle/>
          <a:p>
            <a:pPr algn="ctr"/>
            <a:r>
              <a:rPr lang="en-US" sz="1400" b="1" dirty="0" smtClean="0">
                <a:solidFill>
                  <a:schemeClr val="bg1"/>
                </a:solidFill>
              </a:rPr>
              <a:t>VOIP-GSM Gateways</a:t>
            </a:r>
            <a:endParaRPr lang="en-US" sz="1400" b="1" dirty="0">
              <a:solidFill>
                <a:schemeClr val="bg1"/>
              </a:solidFill>
            </a:endParaRPr>
          </a:p>
        </p:txBody>
      </p:sp>
      <p:sp>
        <p:nvSpPr>
          <p:cNvPr id="13" name="Rectangle 12"/>
          <p:cNvSpPr/>
          <p:nvPr/>
        </p:nvSpPr>
        <p:spPr>
          <a:xfrm>
            <a:off x="5638800" y="4721662"/>
            <a:ext cx="1196372" cy="523220"/>
          </a:xfrm>
          <a:prstGeom prst="rect">
            <a:avLst/>
          </a:prstGeom>
        </p:spPr>
        <p:txBody>
          <a:bodyPr wrap="square">
            <a:spAutoFit/>
          </a:bodyPr>
          <a:lstStyle/>
          <a:p>
            <a:pPr algn="ctr"/>
            <a:r>
              <a:rPr lang="en-US" sz="1400" b="1" dirty="0" smtClean="0">
                <a:solidFill>
                  <a:schemeClr val="bg1"/>
                </a:solidFill>
              </a:rPr>
              <a:t>Hotel-Motel</a:t>
            </a:r>
          </a:p>
          <a:p>
            <a:pPr algn="ctr"/>
            <a:r>
              <a:rPr lang="en-US" sz="1400" b="1" dirty="0" smtClean="0">
                <a:solidFill>
                  <a:schemeClr val="bg1"/>
                </a:solidFill>
              </a:rPr>
              <a:t>PBX</a:t>
            </a:r>
            <a:endParaRPr lang="en-US" sz="1400" b="1" dirty="0">
              <a:solidFill>
                <a:schemeClr val="bg1"/>
              </a:solidFill>
            </a:endParaRPr>
          </a:p>
        </p:txBody>
      </p:sp>
      <p:sp>
        <p:nvSpPr>
          <p:cNvPr id="14" name="Rectangle 13"/>
          <p:cNvSpPr/>
          <p:nvPr/>
        </p:nvSpPr>
        <p:spPr>
          <a:xfrm>
            <a:off x="7239000" y="4721662"/>
            <a:ext cx="1196372" cy="307777"/>
          </a:xfrm>
          <a:prstGeom prst="rect">
            <a:avLst/>
          </a:prstGeom>
        </p:spPr>
        <p:txBody>
          <a:bodyPr wrap="square">
            <a:spAutoFit/>
          </a:bodyPr>
          <a:lstStyle/>
          <a:p>
            <a:pPr algn="ctr"/>
            <a:r>
              <a:rPr lang="en-US" sz="1400" b="1" dirty="0" smtClean="0">
                <a:solidFill>
                  <a:schemeClr val="bg1"/>
                </a:solidFill>
              </a:rPr>
              <a:t>PLCC EPAX</a:t>
            </a:r>
            <a:endParaRPr lang="en-US" sz="1400" b="1" dirty="0">
              <a:solidFill>
                <a:schemeClr val="bg1"/>
              </a:solidFill>
            </a:endParaRPr>
          </a:p>
        </p:txBody>
      </p:sp>
      <p:sp>
        <p:nvSpPr>
          <p:cNvPr id="17" name="Title 1"/>
          <p:cNvSpPr txBox="1">
            <a:spLocks/>
          </p:cNvSpPr>
          <p:nvPr/>
        </p:nvSpPr>
        <p:spPr>
          <a:xfrm>
            <a:off x="1752600" y="76200"/>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mn-lt"/>
              </a:rPr>
              <a:t>Matrix </a:t>
            </a:r>
            <a:r>
              <a:rPr lang="en-US" sz="2400" b="1" dirty="0" smtClean="0">
                <a:latin typeface="+mn-lt"/>
              </a:rPr>
              <a:t>Telecom Solutions</a:t>
            </a:r>
          </a:p>
        </p:txBody>
      </p:sp>
    </p:spTree>
    <p:extLst>
      <p:ext uri="{BB962C8B-B14F-4D97-AF65-F5344CB8AC3E}">
        <p14:creationId xmlns:p14="http://schemas.microsoft.com/office/powerpoint/2010/main" val="2901789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5" name="Title 1"/>
          <p:cNvSpPr txBox="1">
            <a:spLocks/>
          </p:cNvSpPr>
          <p:nvPr/>
        </p:nvSpPr>
        <p:spPr>
          <a:xfrm>
            <a:off x="1143000" y="838199"/>
            <a:ext cx="6858000" cy="6239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1400" b="1" dirty="0">
                <a:latin typeface="Calibri" panose="020F0502020204030204" pitchFamily="34" charset="0"/>
              </a:rPr>
              <a:t>SOHO </a:t>
            </a:r>
            <a:r>
              <a:rPr lang="en-US" sz="1400" b="1" dirty="0" smtClean="0">
                <a:latin typeface="Calibri" panose="020F0502020204030204" pitchFamily="34" charset="0"/>
              </a:rPr>
              <a:t>IP-PBX            SME-ENT UC            TERMINALS            GATEWAYS</a:t>
            </a:r>
            <a:endParaRPr lang="en-US" sz="1400" b="1" dirty="0">
              <a:latin typeface="Calibri" panose="020F0502020204030204" pitchFamily="34" charset="0"/>
            </a:endParaRPr>
          </a:p>
        </p:txBody>
      </p:sp>
      <p:sp>
        <p:nvSpPr>
          <p:cNvPr id="6" name="Oval 5"/>
          <p:cNvSpPr/>
          <p:nvPr/>
        </p:nvSpPr>
        <p:spPr>
          <a:xfrm flipV="1">
            <a:off x="1981200" y="1123012"/>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flipV="1">
            <a:off x="3429000" y="1123012"/>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flipV="1">
            <a:off x="4831080" y="1143981"/>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V="1">
            <a:off x="6172200" y="114300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381000" y="4991100"/>
            <a:ext cx="2971800" cy="175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lnSpc>
                <a:spcPct val="150000"/>
              </a:lnSpc>
            </a:pPr>
            <a:r>
              <a:rPr lang="en-US" sz="1400" b="1" dirty="0">
                <a:latin typeface="Calibri" panose="020F0502020204030204" pitchFamily="34" charset="0"/>
              </a:rPr>
              <a:t>UNIFIED COMMUNICATIONS</a:t>
            </a:r>
          </a:p>
          <a:p>
            <a:pPr lvl="0" algn="l">
              <a:lnSpc>
                <a:spcPct val="150000"/>
              </a:lnSpc>
            </a:pPr>
            <a:r>
              <a:rPr lang="en-US" sz="1400" b="1" dirty="0">
                <a:latin typeface="Calibri" panose="020F0502020204030204" pitchFamily="34" charset="0"/>
              </a:rPr>
              <a:t>MULTI-LOCATION COMMUNICATIONS</a:t>
            </a:r>
          </a:p>
          <a:p>
            <a:pPr lvl="0" algn="l">
              <a:lnSpc>
                <a:spcPct val="150000"/>
              </a:lnSpc>
            </a:pPr>
            <a:r>
              <a:rPr lang="en-US" sz="1400" b="1" dirty="0">
                <a:latin typeface="Calibri" panose="020F0502020204030204" pitchFamily="34" charset="0"/>
              </a:rPr>
              <a:t>MOBILITY SOLUTION</a:t>
            </a:r>
          </a:p>
          <a:p>
            <a:pPr lvl="0" algn="l">
              <a:lnSpc>
                <a:spcPct val="150000"/>
              </a:lnSpc>
            </a:pPr>
            <a:r>
              <a:rPr lang="en-US" sz="1400" b="1" dirty="0">
                <a:latin typeface="Calibri" panose="020F0502020204030204" pitchFamily="34" charset="0"/>
              </a:rPr>
              <a:t>SIP TRUNKING GATEWAYS</a:t>
            </a:r>
          </a:p>
        </p:txBody>
      </p:sp>
      <p:sp>
        <p:nvSpPr>
          <p:cNvPr id="13" name="Oval 12"/>
          <p:cNvSpPr/>
          <p:nvPr/>
        </p:nvSpPr>
        <p:spPr>
          <a:xfrm flipV="1">
            <a:off x="358140" y="537972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flipV="1">
            <a:off x="353377" y="571500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6" name="Oval 15"/>
          <p:cNvSpPr/>
          <p:nvPr/>
        </p:nvSpPr>
        <p:spPr>
          <a:xfrm flipV="1">
            <a:off x="360521" y="632460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Oval 16"/>
          <p:cNvSpPr/>
          <p:nvPr/>
        </p:nvSpPr>
        <p:spPr>
          <a:xfrm flipV="1">
            <a:off x="353377" y="601980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8" name="Title 1"/>
          <p:cNvSpPr txBox="1">
            <a:spLocks/>
          </p:cNvSpPr>
          <p:nvPr/>
        </p:nvSpPr>
        <p:spPr>
          <a:xfrm>
            <a:off x="7315200" y="4876800"/>
            <a:ext cx="1676400" cy="175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lnSpc>
                <a:spcPct val="150000"/>
              </a:lnSpc>
            </a:pPr>
            <a:r>
              <a:rPr lang="en-US" sz="1400" b="1" dirty="0">
                <a:latin typeface="Calibri" panose="020F0502020204030204" pitchFamily="34" charset="0"/>
              </a:rPr>
              <a:t>ENTERPRISES</a:t>
            </a:r>
          </a:p>
          <a:p>
            <a:pPr lvl="0" algn="l">
              <a:lnSpc>
                <a:spcPct val="150000"/>
              </a:lnSpc>
            </a:pPr>
            <a:r>
              <a:rPr lang="en-US" sz="1400" b="1" dirty="0">
                <a:latin typeface="Calibri" panose="020F0502020204030204" pitchFamily="34" charset="0"/>
              </a:rPr>
              <a:t>BANKING</a:t>
            </a:r>
          </a:p>
          <a:p>
            <a:pPr lvl="0" algn="l">
              <a:lnSpc>
                <a:spcPct val="150000"/>
              </a:lnSpc>
            </a:pPr>
            <a:r>
              <a:rPr lang="en-US" sz="1400" b="1" dirty="0">
                <a:latin typeface="Calibri" panose="020F0502020204030204" pitchFamily="34" charset="0"/>
              </a:rPr>
              <a:t>MANUFACTURING</a:t>
            </a:r>
          </a:p>
          <a:p>
            <a:pPr lvl="0" algn="l">
              <a:lnSpc>
                <a:spcPct val="150000"/>
              </a:lnSpc>
            </a:pPr>
            <a:r>
              <a:rPr lang="en-US" sz="1400" b="1" dirty="0">
                <a:latin typeface="Calibri" panose="020F0502020204030204" pitchFamily="34" charset="0"/>
              </a:rPr>
              <a:t>RETAIL CHAINS</a:t>
            </a:r>
          </a:p>
          <a:p>
            <a:pPr lvl="0" algn="l">
              <a:lnSpc>
                <a:spcPct val="150000"/>
              </a:lnSpc>
            </a:pPr>
            <a:r>
              <a:rPr lang="en-US" sz="1400" b="1" dirty="0">
                <a:latin typeface="Calibri" panose="020F0502020204030204" pitchFamily="34" charset="0"/>
              </a:rPr>
              <a:t>HEALTHCARE</a:t>
            </a:r>
          </a:p>
          <a:p>
            <a:pPr lvl="0" algn="l">
              <a:lnSpc>
                <a:spcPct val="150000"/>
              </a:lnSpc>
            </a:pPr>
            <a:r>
              <a:rPr lang="en-US" sz="1400" b="1" dirty="0">
                <a:latin typeface="Calibri" panose="020F0502020204030204" pitchFamily="34" charset="0"/>
              </a:rPr>
              <a:t>HOSPITALITY</a:t>
            </a:r>
          </a:p>
        </p:txBody>
      </p:sp>
      <p:sp>
        <p:nvSpPr>
          <p:cNvPr id="19" name="Oval 18"/>
          <p:cNvSpPr/>
          <p:nvPr/>
        </p:nvSpPr>
        <p:spPr>
          <a:xfrm flipV="1">
            <a:off x="7266622" y="528066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flipV="1">
            <a:off x="7265670" y="4950619"/>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V="1">
            <a:off x="7269480" y="559308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V="1">
            <a:off x="7269956" y="5912167"/>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V="1">
            <a:off x="7267575" y="622554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V="1">
            <a:off x="7265670" y="6553200"/>
            <a:ext cx="45720" cy="457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762000" y="76201"/>
            <a:ext cx="80772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1">
                    <a:lumMod val="50000"/>
                  </a:schemeClr>
                </a:solidFill>
              </a:rPr>
              <a:t>Matrix Telecom: </a:t>
            </a:r>
            <a:r>
              <a:rPr lang="en-US" sz="2400" b="1" dirty="0" smtClean="0">
                <a:solidFill>
                  <a:schemeClr val="bg1">
                    <a:lumMod val="50000"/>
                  </a:schemeClr>
                </a:solidFill>
              </a:rPr>
              <a:t>Products - Solutions - Industries</a:t>
            </a:r>
            <a:endParaRPr lang="en-US" sz="2400" dirty="0">
              <a:solidFill>
                <a:schemeClr val="bg1">
                  <a:lumMod val="50000"/>
                </a:schemeClr>
              </a:solidFill>
            </a:endParaRPr>
          </a:p>
        </p:txBody>
      </p:sp>
    </p:spTree>
    <p:extLst>
      <p:ext uri="{BB962C8B-B14F-4D97-AF65-F5344CB8AC3E}">
        <p14:creationId xmlns:p14="http://schemas.microsoft.com/office/powerpoint/2010/main" val="856703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25" name="Title 1"/>
          <p:cNvSpPr txBox="1">
            <a:spLocks/>
          </p:cNvSpPr>
          <p:nvPr/>
        </p:nvSpPr>
        <p:spPr>
          <a:xfrm>
            <a:off x="533400" y="228600"/>
            <a:ext cx="80772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defTabSz="1073150">
              <a:lnSpc>
                <a:spcPct val="90000"/>
              </a:lnSpc>
            </a:pPr>
            <a:r>
              <a:rPr lang="en-US" altLang="en-US" sz="2000" dirty="0" smtClean="0">
                <a:solidFill>
                  <a:schemeClr val="bg1">
                    <a:lumMod val="50000"/>
                  </a:schemeClr>
                </a:solidFill>
                <a:latin typeface="Calibri" pitchFamily="34" charset="0"/>
              </a:rPr>
              <a:t>One Solution – Many Opportunities</a:t>
            </a:r>
          </a:p>
          <a:p>
            <a:pPr lvl="1" algn="ctr" defTabSz="1073150">
              <a:lnSpc>
                <a:spcPct val="90000"/>
              </a:lnSpc>
            </a:pPr>
            <a:r>
              <a:rPr lang="en-US" altLang="en-US" sz="2000" b="1" dirty="0" smtClean="0">
                <a:solidFill>
                  <a:schemeClr val="bg1">
                    <a:lumMod val="50000"/>
                  </a:schemeClr>
                </a:solidFill>
                <a:latin typeface="Calibri" pitchFamily="34" charset="0"/>
              </a:rPr>
              <a:t>Simple-Agile-Robust</a:t>
            </a:r>
            <a:endParaRPr lang="en-US" altLang="en-US" sz="2000" b="1" dirty="0">
              <a:solidFill>
                <a:schemeClr val="bg1">
                  <a:lumMod val="50000"/>
                </a:schemeClr>
              </a:solidFill>
              <a:latin typeface="Calibri" pitchFamily="34" charset="0"/>
            </a:endParaRPr>
          </a:p>
        </p:txBody>
      </p:sp>
      <p:sp>
        <p:nvSpPr>
          <p:cNvPr id="26" name="Title 1"/>
          <p:cNvSpPr txBox="1">
            <a:spLocks/>
          </p:cNvSpPr>
          <p:nvPr/>
        </p:nvSpPr>
        <p:spPr>
          <a:xfrm>
            <a:off x="342182" y="3048000"/>
            <a:ext cx="19050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b="1" i="1" dirty="0" smtClean="0">
                <a:solidFill>
                  <a:schemeClr val="bg1"/>
                </a:solidFill>
                <a:latin typeface="Calibri" pitchFamily="34" charset="0"/>
              </a:rPr>
              <a:t>ENTERPRISES</a:t>
            </a:r>
            <a:endParaRPr lang="en-US" altLang="en-US" b="1" i="1" dirty="0">
              <a:solidFill>
                <a:schemeClr val="bg1"/>
              </a:solidFill>
              <a:latin typeface="Calibri" pitchFamily="34" charset="0"/>
            </a:endParaRPr>
          </a:p>
        </p:txBody>
      </p:sp>
      <p:sp>
        <p:nvSpPr>
          <p:cNvPr id="27" name="Title 1"/>
          <p:cNvSpPr txBox="1">
            <a:spLocks/>
          </p:cNvSpPr>
          <p:nvPr/>
        </p:nvSpPr>
        <p:spPr>
          <a:xfrm>
            <a:off x="2971800" y="3048000"/>
            <a:ext cx="19050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b="1" i="1" dirty="0" smtClean="0">
                <a:solidFill>
                  <a:schemeClr val="bg1"/>
                </a:solidFill>
                <a:latin typeface="Calibri" pitchFamily="34" charset="0"/>
              </a:rPr>
              <a:t>BANKING</a:t>
            </a:r>
            <a:endParaRPr lang="en-US" altLang="en-US" b="1" i="1" dirty="0">
              <a:solidFill>
                <a:schemeClr val="bg1"/>
              </a:solidFill>
              <a:latin typeface="Calibri" pitchFamily="34" charset="0"/>
            </a:endParaRPr>
          </a:p>
        </p:txBody>
      </p:sp>
      <p:sp>
        <p:nvSpPr>
          <p:cNvPr id="28" name="Title 1"/>
          <p:cNvSpPr txBox="1">
            <a:spLocks/>
          </p:cNvSpPr>
          <p:nvPr/>
        </p:nvSpPr>
        <p:spPr>
          <a:xfrm>
            <a:off x="5715000" y="3048000"/>
            <a:ext cx="24384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b="1" i="1" dirty="0" smtClean="0">
                <a:solidFill>
                  <a:schemeClr val="bg1"/>
                </a:solidFill>
                <a:latin typeface="Calibri" pitchFamily="34" charset="0"/>
              </a:rPr>
              <a:t>MANUFACTURING</a:t>
            </a:r>
            <a:endParaRPr lang="en-US" altLang="en-US" b="1" i="1" dirty="0">
              <a:solidFill>
                <a:schemeClr val="bg1"/>
              </a:solidFill>
              <a:latin typeface="Calibri" pitchFamily="34" charset="0"/>
            </a:endParaRPr>
          </a:p>
        </p:txBody>
      </p:sp>
      <p:sp>
        <p:nvSpPr>
          <p:cNvPr id="29" name="Title 1"/>
          <p:cNvSpPr txBox="1">
            <a:spLocks/>
          </p:cNvSpPr>
          <p:nvPr/>
        </p:nvSpPr>
        <p:spPr>
          <a:xfrm>
            <a:off x="304800" y="3733800"/>
            <a:ext cx="2551981"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sz="1400" b="1" i="1" dirty="0" smtClean="0">
                <a:latin typeface="Calibri" pitchFamily="34" charset="0"/>
              </a:rPr>
              <a:t>Connect, Communicate, Collaborate</a:t>
            </a:r>
            <a:endParaRPr lang="en-US" altLang="en-US" sz="1400" b="1" i="1" dirty="0">
              <a:latin typeface="Calibri" pitchFamily="34" charset="0"/>
            </a:endParaRPr>
          </a:p>
        </p:txBody>
      </p:sp>
      <p:sp>
        <p:nvSpPr>
          <p:cNvPr id="31" name="Title 1"/>
          <p:cNvSpPr txBox="1">
            <a:spLocks/>
          </p:cNvSpPr>
          <p:nvPr/>
        </p:nvSpPr>
        <p:spPr>
          <a:xfrm>
            <a:off x="2971800" y="3733800"/>
            <a:ext cx="2551981"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sz="1400" b="1" i="1" dirty="0">
                <a:latin typeface="Calibri" pitchFamily="34" charset="0"/>
              </a:rPr>
              <a:t>Creating More Business</a:t>
            </a:r>
          </a:p>
          <a:p>
            <a:pPr lvl="1" defTabSz="1073150">
              <a:lnSpc>
                <a:spcPct val="90000"/>
              </a:lnSpc>
            </a:pPr>
            <a:r>
              <a:rPr lang="en-US" altLang="en-US" sz="1400" b="1" i="1" dirty="0">
                <a:latin typeface="Calibri" pitchFamily="34" charset="0"/>
              </a:rPr>
              <a:t>Opportunities</a:t>
            </a:r>
          </a:p>
        </p:txBody>
      </p:sp>
      <p:sp>
        <p:nvSpPr>
          <p:cNvPr id="32" name="Title 1"/>
          <p:cNvSpPr txBox="1">
            <a:spLocks/>
          </p:cNvSpPr>
          <p:nvPr/>
        </p:nvSpPr>
        <p:spPr>
          <a:xfrm>
            <a:off x="5715000" y="3733800"/>
            <a:ext cx="2932981"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sz="1400" b="1" i="1" dirty="0">
                <a:latin typeface="Calibri" pitchFamily="34" charset="0"/>
              </a:rPr>
              <a:t>Simplifying </a:t>
            </a:r>
            <a:r>
              <a:rPr lang="en-US" altLang="en-US" sz="1400" b="1" i="1" dirty="0" smtClean="0">
                <a:latin typeface="Calibri" pitchFamily="34" charset="0"/>
              </a:rPr>
              <a:t>the Communication Complexities</a:t>
            </a:r>
            <a:endParaRPr lang="en-US" altLang="en-US" sz="1400" b="1" i="1" dirty="0">
              <a:latin typeface="Calibri" pitchFamily="34" charset="0"/>
            </a:endParaRPr>
          </a:p>
        </p:txBody>
      </p:sp>
      <p:sp>
        <p:nvSpPr>
          <p:cNvPr id="33" name="Title 1"/>
          <p:cNvSpPr txBox="1">
            <a:spLocks/>
          </p:cNvSpPr>
          <p:nvPr/>
        </p:nvSpPr>
        <p:spPr>
          <a:xfrm>
            <a:off x="304800" y="4114800"/>
            <a:ext cx="2628181"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28650" lvl="1" indent="-171450" defTabSz="1073150">
              <a:buFontTx/>
              <a:buChar char="-"/>
            </a:pPr>
            <a:r>
              <a:rPr lang="en-US" altLang="en-US" sz="1200" i="1" dirty="0" smtClean="0">
                <a:latin typeface="Calibri" pitchFamily="34" charset="0"/>
              </a:rPr>
              <a:t>Flexible Scalability</a:t>
            </a:r>
          </a:p>
          <a:p>
            <a:pPr marL="628650" lvl="1" indent="-171450" defTabSz="1073150">
              <a:buFontTx/>
              <a:buChar char="-"/>
            </a:pPr>
            <a:endParaRPr lang="en-US" altLang="en-US" sz="1200" i="1" dirty="0" smtClean="0">
              <a:latin typeface="Calibri" pitchFamily="34" charset="0"/>
            </a:endParaRPr>
          </a:p>
          <a:p>
            <a:pPr marL="628650" lvl="1" indent="-171450" defTabSz="1073150">
              <a:buFontTx/>
              <a:buChar char="-"/>
            </a:pPr>
            <a:r>
              <a:rPr lang="en-US" altLang="en-US" sz="1200" i="1" dirty="0" smtClean="0">
                <a:latin typeface="Calibri" pitchFamily="34" charset="0"/>
              </a:rPr>
              <a:t>One Number Reach</a:t>
            </a:r>
          </a:p>
          <a:p>
            <a:pPr marL="628650" lvl="1" indent="-171450" defTabSz="1073150">
              <a:buFontTx/>
              <a:buChar char="-"/>
            </a:pPr>
            <a:endParaRPr lang="en-US" altLang="en-US" sz="1200" i="1" dirty="0" smtClean="0">
              <a:latin typeface="Calibri" pitchFamily="34" charset="0"/>
            </a:endParaRPr>
          </a:p>
          <a:p>
            <a:pPr marL="628650" lvl="1" indent="-171450" defTabSz="1073150">
              <a:buFontTx/>
              <a:buChar char="-"/>
            </a:pPr>
            <a:r>
              <a:rPr lang="en-US" altLang="en-US" sz="1200" i="1" dirty="0" smtClean="0">
                <a:latin typeface="Calibri" pitchFamily="34" charset="0"/>
              </a:rPr>
              <a:t>Video Calling</a:t>
            </a:r>
          </a:p>
          <a:p>
            <a:pPr marL="628650" lvl="1" indent="-171450" defTabSz="1073150">
              <a:buFontTx/>
              <a:buChar char="-"/>
            </a:pPr>
            <a:endParaRPr lang="en-US" altLang="en-US" sz="1200" i="1" dirty="0" smtClean="0">
              <a:latin typeface="Calibri" pitchFamily="34" charset="0"/>
            </a:endParaRPr>
          </a:p>
          <a:p>
            <a:pPr marL="628650" lvl="1" indent="-171450" defTabSz="1073150">
              <a:buFontTx/>
              <a:buChar char="-"/>
            </a:pPr>
            <a:r>
              <a:rPr lang="en-US" altLang="en-US" sz="1200" i="1" dirty="0" smtClean="0">
                <a:latin typeface="Calibri" pitchFamily="34" charset="0"/>
              </a:rPr>
              <a:t>Easy Multi-Party Conference Set-up</a:t>
            </a:r>
            <a:endParaRPr lang="en-US" altLang="en-US" sz="1200" i="1" dirty="0">
              <a:latin typeface="Calibri" pitchFamily="34" charset="0"/>
            </a:endParaRPr>
          </a:p>
        </p:txBody>
      </p:sp>
      <p:sp>
        <p:nvSpPr>
          <p:cNvPr id="34" name="Title 1"/>
          <p:cNvSpPr txBox="1">
            <a:spLocks/>
          </p:cNvSpPr>
          <p:nvPr/>
        </p:nvSpPr>
        <p:spPr>
          <a:xfrm>
            <a:off x="2971800" y="4114800"/>
            <a:ext cx="28194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r>
              <a:rPr lang="en-US" altLang="en-US" sz="1200" i="1" dirty="0" smtClean="0">
                <a:latin typeface="Calibri" pitchFamily="34" charset="0"/>
              </a:rPr>
              <a:t>- Establish </a:t>
            </a:r>
            <a:r>
              <a:rPr lang="en-US" altLang="en-US" sz="1200" i="1" dirty="0">
                <a:latin typeface="Calibri" pitchFamily="34" charset="0"/>
              </a:rPr>
              <a:t>Anytime Connectivity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with </a:t>
            </a:r>
            <a:r>
              <a:rPr lang="en-US" altLang="en-US" sz="1200" i="1" dirty="0">
                <a:latin typeface="Calibri" pitchFamily="34" charset="0"/>
              </a:rPr>
              <a:t>Valued </a:t>
            </a:r>
            <a:r>
              <a:rPr lang="en-US" altLang="en-US" sz="1200" i="1" dirty="0" smtClean="0">
                <a:latin typeface="Calibri" pitchFamily="34" charset="0"/>
              </a:rPr>
              <a:t> Customers</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No </a:t>
            </a:r>
            <a:r>
              <a:rPr lang="en-US" altLang="en-US" sz="1200" i="1" dirty="0">
                <a:latin typeface="Calibri" pitchFamily="34" charset="0"/>
              </a:rPr>
              <a:t>Communication Delay with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Control over </a:t>
            </a:r>
            <a:r>
              <a:rPr lang="en-US" altLang="en-US" sz="1200" i="1" dirty="0">
                <a:latin typeface="Calibri" pitchFamily="34" charset="0"/>
              </a:rPr>
              <a:t>Operational </a:t>
            </a:r>
            <a:r>
              <a:rPr lang="en-US" altLang="en-US" sz="1200" i="1" dirty="0" smtClean="0">
                <a:latin typeface="Calibri" pitchFamily="34" charset="0"/>
              </a:rPr>
              <a:t>Costs</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Increase </a:t>
            </a:r>
            <a:r>
              <a:rPr lang="en-US" altLang="en-US" sz="1200" i="1" dirty="0">
                <a:latin typeface="Calibri" pitchFamily="34" charset="0"/>
              </a:rPr>
              <a:t>Banker/Trader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Productivity </a:t>
            </a:r>
            <a:r>
              <a:rPr lang="en-US" altLang="en-US" sz="1200" i="1" dirty="0">
                <a:latin typeface="Calibri" pitchFamily="34" charset="0"/>
              </a:rPr>
              <a:t>and </a:t>
            </a:r>
            <a:r>
              <a:rPr lang="en-US" altLang="en-US" sz="1200" i="1" dirty="0" smtClean="0">
                <a:latin typeface="Calibri" pitchFamily="34" charset="0"/>
              </a:rPr>
              <a:t>Responsiveness</a:t>
            </a:r>
            <a:endParaRPr lang="en-US" altLang="en-US" sz="1200" i="1" dirty="0">
              <a:latin typeface="Calibri" pitchFamily="34" charset="0"/>
            </a:endParaRPr>
          </a:p>
        </p:txBody>
      </p:sp>
      <p:sp>
        <p:nvSpPr>
          <p:cNvPr id="35" name="Title 1"/>
          <p:cNvSpPr txBox="1">
            <a:spLocks/>
          </p:cNvSpPr>
          <p:nvPr/>
        </p:nvSpPr>
        <p:spPr>
          <a:xfrm>
            <a:off x="5715000" y="4114800"/>
            <a:ext cx="26670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r>
              <a:rPr lang="en-US" altLang="en-US" sz="1200" i="1" dirty="0" smtClean="0">
                <a:latin typeface="Calibri" pitchFamily="34" charset="0"/>
              </a:rPr>
              <a:t>- Flexible </a:t>
            </a:r>
            <a:r>
              <a:rPr lang="en-US" altLang="en-US" sz="1200" i="1" dirty="0">
                <a:latin typeface="Calibri" pitchFamily="34" charset="0"/>
              </a:rPr>
              <a:t>Scalability for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Continual Growth</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Seamless </a:t>
            </a:r>
            <a:r>
              <a:rPr lang="en-US" altLang="en-US" sz="1200" i="1" dirty="0">
                <a:latin typeface="Calibri" pitchFamily="34" charset="0"/>
              </a:rPr>
              <a:t>Integration of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Multiple Locations</a:t>
            </a:r>
          </a:p>
          <a:p>
            <a:pPr marL="628650" lvl="1" indent="-171450" defTabSz="1073150">
              <a:buFontTx/>
              <a:buChar char="-"/>
            </a:pPr>
            <a:endParaRPr lang="en-US" altLang="en-US" sz="1200" i="1" dirty="0">
              <a:latin typeface="Calibri" pitchFamily="34" charset="0"/>
            </a:endParaRPr>
          </a:p>
          <a:p>
            <a:pPr lvl="1" defTabSz="1073150"/>
            <a:r>
              <a:rPr lang="en-US" altLang="en-US" sz="1200" i="1" dirty="0" smtClean="0">
                <a:latin typeface="Calibri" pitchFamily="34" charset="0"/>
              </a:rPr>
              <a:t>- Uniform </a:t>
            </a:r>
            <a:r>
              <a:rPr lang="en-US" altLang="en-US" sz="1200" i="1" dirty="0">
                <a:latin typeface="Calibri" pitchFamily="34" charset="0"/>
              </a:rPr>
              <a:t>Customer Service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Regardless </a:t>
            </a:r>
            <a:r>
              <a:rPr lang="en-US" altLang="en-US" sz="1200" i="1" dirty="0">
                <a:latin typeface="Calibri" pitchFamily="34" charset="0"/>
              </a:rPr>
              <a:t>of </a:t>
            </a:r>
            <a:r>
              <a:rPr lang="en-US" altLang="en-US" sz="1200" i="1" dirty="0" smtClean="0">
                <a:latin typeface="Calibri" pitchFamily="34" charset="0"/>
              </a:rPr>
              <a:t> the </a:t>
            </a:r>
            <a:r>
              <a:rPr lang="en-US" altLang="en-US" sz="1200" i="1" dirty="0">
                <a:latin typeface="Calibri" pitchFamily="34" charset="0"/>
              </a:rPr>
              <a:t>Location</a:t>
            </a:r>
          </a:p>
        </p:txBody>
      </p:sp>
    </p:spTree>
    <p:extLst>
      <p:ext uri="{BB962C8B-B14F-4D97-AF65-F5344CB8AC3E}">
        <p14:creationId xmlns:p14="http://schemas.microsoft.com/office/powerpoint/2010/main" val="3500331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
        <p:nvSpPr>
          <p:cNvPr id="25" name="Title 1"/>
          <p:cNvSpPr txBox="1">
            <a:spLocks/>
          </p:cNvSpPr>
          <p:nvPr/>
        </p:nvSpPr>
        <p:spPr>
          <a:xfrm>
            <a:off x="533400" y="228600"/>
            <a:ext cx="80772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defTabSz="1073150">
              <a:lnSpc>
                <a:spcPct val="90000"/>
              </a:lnSpc>
            </a:pPr>
            <a:r>
              <a:rPr lang="en-US" altLang="en-US" sz="2000" dirty="0" smtClean="0">
                <a:solidFill>
                  <a:schemeClr val="bg1">
                    <a:lumMod val="50000"/>
                  </a:schemeClr>
                </a:solidFill>
                <a:latin typeface="Calibri" pitchFamily="34" charset="0"/>
              </a:rPr>
              <a:t>One Solution – Many Opportunities</a:t>
            </a:r>
          </a:p>
          <a:p>
            <a:pPr lvl="1" algn="ctr" defTabSz="1073150">
              <a:lnSpc>
                <a:spcPct val="90000"/>
              </a:lnSpc>
            </a:pPr>
            <a:r>
              <a:rPr lang="en-US" altLang="en-US" sz="2000" b="1" dirty="0" smtClean="0">
                <a:solidFill>
                  <a:schemeClr val="bg1">
                    <a:lumMod val="50000"/>
                  </a:schemeClr>
                </a:solidFill>
                <a:latin typeface="Calibri" pitchFamily="34" charset="0"/>
              </a:rPr>
              <a:t>Simple-Agile-Robust</a:t>
            </a:r>
            <a:endParaRPr lang="en-US" altLang="en-US" sz="2000" b="1" dirty="0">
              <a:solidFill>
                <a:schemeClr val="bg1">
                  <a:lumMod val="50000"/>
                </a:schemeClr>
              </a:solidFill>
              <a:latin typeface="Calibri" pitchFamily="34" charset="0"/>
            </a:endParaRPr>
          </a:p>
        </p:txBody>
      </p:sp>
      <p:sp>
        <p:nvSpPr>
          <p:cNvPr id="4" name="Title 1"/>
          <p:cNvSpPr txBox="1">
            <a:spLocks/>
          </p:cNvSpPr>
          <p:nvPr/>
        </p:nvSpPr>
        <p:spPr>
          <a:xfrm>
            <a:off x="304800" y="3048000"/>
            <a:ext cx="19050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b="1" i="1" dirty="0" smtClean="0">
                <a:solidFill>
                  <a:schemeClr val="bg1"/>
                </a:solidFill>
                <a:latin typeface="Calibri" pitchFamily="34" charset="0"/>
              </a:rPr>
              <a:t>RETAIL</a:t>
            </a:r>
            <a:endParaRPr lang="en-US" altLang="en-US" b="1" i="1" dirty="0">
              <a:solidFill>
                <a:schemeClr val="bg1"/>
              </a:solidFill>
              <a:latin typeface="Calibri" pitchFamily="34" charset="0"/>
            </a:endParaRPr>
          </a:p>
        </p:txBody>
      </p:sp>
      <p:sp>
        <p:nvSpPr>
          <p:cNvPr id="5" name="Title 1"/>
          <p:cNvSpPr txBox="1">
            <a:spLocks/>
          </p:cNvSpPr>
          <p:nvPr/>
        </p:nvSpPr>
        <p:spPr>
          <a:xfrm>
            <a:off x="2971800" y="3048000"/>
            <a:ext cx="19050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b="1" i="1" dirty="0" smtClean="0">
                <a:solidFill>
                  <a:schemeClr val="bg1"/>
                </a:solidFill>
                <a:latin typeface="Calibri" pitchFamily="34" charset="0"/>
              </a:rPr>
              <a:t>HEALTHCARE</a:t>
            </a:r>
            <a:endParaRPr lang="en-US" altLang="en-US" b="1" i="1" dirty="0">
              <a:solidFill>
                <a:schemeClr val="bg1"/>
              </a:solidFill>
              <a:latin typeface="Calibri" pitchFamily="34" charset="0"/>
            </a:endParaRPr>
          </a:p>
        </p:txBody>
      </p:sp>
      <p:sp>
        <p:nvSpPr>
          <p:cNvPr id="6" name="Title 1"/>
          <p:cNvSpPr txBox="1">
            <a:spLocks/>
          </p:cNvSpPr>
          <p:nvPr/>
        </p:nvSpPr>
        <p:spPr>
          <a:xfrm>
            <a:off x="5715000" y="3048000"/>
            <a:ext cx="24384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b="1" i="1" dirty="0" smtClean="0">
                <a:solidFill>
                  <a:schemeClr val="bg1"/>
                </a:solidFill>
                <a:latin typeface="Calibri" pitchFamily="34" charset="0"/>
              </a:rPr>
              <a:t>HOSPITALITY</a:t>
            </a:r>
            <a:endParaRPr lang="en-US" altLang="en-US" b="1" i="1" dirty="0">
              <a:solidFill>
                <a:schemeClr val="bg1"/>
              </a:solidFill>
              <a:latin typeface="Calibri" pitchFamily="34" charset="0"/>
            </a:endParaRPr>
          </a:p>
        </p:txBody>
      </p:sp>
      <p:sp>
        <p:nvSpPr>
          <p:cNvPr id="8" name="Title 1"/>
          <p:cNvSpPr txBox="1">
            <a:spLocks/>
          </p:cNvSpPr>
          <p:nvPr/>
        </p:nvSpPr>
        <p:spPr>
          <a:xfrm>
            <a:off x="304800" y="3733800"/>
            <a:ext cx="2551981"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sz="1400" b="1" i="1" dirty="0">
                <a:latin typeface="Calibri" pitchFamily="34" charset="0"/>
              </a:rPr>
              <a:t>Simplify Multiple </a:t>
            </a:r>
            <a:r>
              <a:rPr lang="en-US" altLang="en-US" sz="1400" b="1" i="1" dirty="0" smtClean="0">
                <a:latin typeface="Calibri" pitchFamily="34" charset="0"/>
              </a:rPr>
              <a:t>Location Communication</a:t>
            </a:r>
            <a:endParaRPr lang="en-US" altLang="en-US" sz="1400" b="1" i="1" dirty="0">
              <a:latin typeface="Calibri" pitchFamily="34" charset="0"/>
            </a:endParaRPr>
          </a:p>
        </p:txBody>
      </p:sp>
      <p:sp>
        <p:nvSpPr>
          <p:cNvPr id="9" name="Title 1"/>
          <p:cNvSpPr txBox="1">
            <a:spLocks/>
          </p:cNvSpPr>
          <p:nvPr/>
        </p:nvSpPr>
        <p:spPr>
          <a:xfrm>
            <a:off x="2971800" y="3733800"/>
            <a:ext cx="2551981"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sz="1400" b="1" i="1" dirty="0">
                <a:latin typeface="Calibri" pitchFamily="34" charset="0"/>
              </a:rPr>
              <a:t>Revitalize Patient Care Capabilities </a:t>
            </a:r>
          </a:p>
        </p:txBody>
      </p:sp>
      <p:sp>
        <p:nvSpPr>
          <p:cNvPr id="10" name="Title 1"/>
          <p:cNvSpPr txBox="1">
            <a:spLocks/>
          </p:cNvSpPr>
          <p:nvPr/>
        </p:nvSpPr>
        <p:spPr>
          <a:xfrm>
            <a:off x="5715000" y="3733800"/>
            <a:ext cx="2932981"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lnSpc>
                <a:spcPct val="90000"/>
              </a:lnSpc>
            </a:pPr>
            <a:r>
              <a:rPr lang="en-US" altLang="en-US" sz="1400" b="1" i="1" dirty="0">
                <a:latin typeface="Calibri" pitchFamily="34" charset="0"/>
              </a:rPr>
              <a:t>Advance Communication </a:t>
            </a:r>
            <a:r>
              <a:rPr lang="en-US" altLang="en-US" sz="1400" b="1" i="1" dirty="0" smtClean="0">
                <a:latin typeface="Calibri" pitchFamily="34" charset="0"/>
              </a:rPr>
              <a:t>Solution for </a:t>
            </a:r>
            <a:r>
              <a:rPr lang="en-US" altLang="en-US" sz="1400" b="1" i="1" dirty="0">
                <a:latin typeface="Calibri" pitchFamily="34" charset="0"/>
              </a:rPr>
              <a:t>Modern Hotels-Motels</a:t>
            </a:r>
          </a:p>
        </p:txBody>
      </p:sp>
      <p:sp>
        <p:nvSpPr>
          <p:cNvPr id="11" name="Title 1"/>
          <p:cNvSpPr txBox="1">
            <a:spLocks/>
          </p:cNvSpPr>
          <p:nvPr/>
        </p:nvSpPr>
        <p:spPr>
          <a:xfrm>
            <a:off x="304800" y="4267200"/>
            <a:ext cx="2628181"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r>
              <a:rPr lang="en-US" altLang="en-US" sz="1200" i="1" dirty="0" smtClean="0">
                <a:latin typeface="Calibri" pitchFamily="34" charset="0"/>
              </a:rPr>
              <a:t>- Seamless </a:t>
            </a:r>
            <a:r>
              <a:rPr lang="en-US" altLang="en-US" sz="1200" i="1" dirty="0">
                <a:latin typeface="Calibri" pitchFamily="34" charset="0"/>
              </a:rPr>
              <a:t>Integration of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Multiple </a:t>
            </a:r>
            <a:r>
              <a:rPr lang="en-US" altLang="en-US" sz="1200" i="1" dirty="0">
                <a:latin typeface="Calibri" pitchFamily="34" charset="0"/>
              </a:rPr>
              <a:t>Locations </a:t>
            </a:r>
            <a:endParaRPr lang="en-US" altLang="en-US" sz="1200" i="1" dirty="0" smtClean="0">
              <a:latin typeface="Calibri" pitchFamily="34" charset="0"/>
            </a:endParaRPr>
          </a:p>
          <a:p>
            <a:pPr marL="742950" lvl="1" indent="-285750" defTabSz="1073150">
              <a:buFont typeface="Arial" pitchFamily="34" charset="0"/>
              <a:buChar char="•"/>
            </a:pPr>
            <a:endParaRPr lang="en-US" altLang="en-US" sz="1200" i="1" dirty="0">
              <a:latin typeface="Calibri" pitchFamily="34" charset="0"/>
            </a:endParaRPr>
          </a:p>
          <a:p>
            <a:pPr lvl="1" defTabSz="1073150"/>
            <a:r>
              <a:rPr lang="en-US" altLang="en-US" sz="1200" i="1" dirty="0" smtClean="0">
                <a:latin typeface="Calibri" pitchFamily="34" charset="0"/>
              </a:rPr>
              <a:t>- One </a:t>
            </a:r>
            <a:r>
              <a:rPr lang="en-US" altLang="en-US" sz="1200" i="1" dirty="0">
                <a:latin typeface="Calibri" pitchFamily="34" charset="0"/>
              </a:rPr>
              <a:t>Touch Connectivity to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Retail Outlets</a:t>
            </a:r>
          </a:p>
          <a:p>
            <a:pPr marL="742950" lvl="1" indent="-285750" defTabSz="1073150">
              <a:buFont typeface="Arial" pitchFamily="34" charset="0"/>
              <a:buChar char="•"/>
            </a:pPr>
            <a:endParaRPr lang="en-US" altLang="en-US" sz="1200" i="1" dirty="0">
              <a:latin typeface="Calibri" pitchFamily="34" charset="0"/>
            </a:endParaRPr>
          </a:p>
          <a:p>
            <a:pPr lvl="1" defTabSz="1073150"/>
            <a:r>
              <a:rPr lang="en-US" altLang="en-US" sz="1200" i="1" dirty="0" smtClean="0">
                <a:latin typeface="Calibri" pitchFamily="34" charset="0"/>
              </a:rPr>
              <a:t>- Easy </a:t>
            </a:r>
            <a:r>
              <a:rPr lang="en-US" altLang="en-US" sz="1200" i="1" dirty="0">
                <a:latin typeface="Calibri" pitchFamily="34" charset="0"/>
              </a:rPr>
              <a:t>Manageability </a:t>
            </a:r>
            <a:endParaRPr lang="en-US" altLang="en-US" sz="1200" i="1" dirty="0" smtClean="0">
              <a:latin typeface="Calibri" pitchFamily="34" charset="0"/>
            </a:endParaRPr>
          </a:p>
          <a:p>
            <a:pPr marL="742950" lvl="1" indent="-285750" defTabSz="1073150">
              <a:buFont typeface="Arial" pitchFamily="34" charset="0"/>
              <a:buChar char="•"/>
            </a:pPr>
            <a:endParaRPr lang="en-US" altLang="en-US" sz="1200" i="1" dirty="0">
              <a:latin typeface="Calibri" pitchFamily="34" charset="0"/>
            </a:endParaRPr>
          </a:p>
          <a:p>
            <a:pPr lvl="1" defTabSz="1073150"/>
            <a:r>
              <a:rPr lang="en-US" altLang="en-US" sz="1200" i="1" dirty="0" smtClean="0">
                <a:latin typeface="Calibri" pitchFamily="34" charset="0"/>
              </a:rPr>
              <a:t>- Control </a:t>
            </a:r>
            <a:r>
              <a:rPr lang="en-US" altLang="en-US" sz="1200" i="1" dirty="0">
                <a:latin typeface="Calibri" pitchFamily="34" charset="0"/>
              </a:rPr>
              <a:t>over Operational Costs </a:t>
            </a:r>
          </a:p>
        </p:txBody>
      </p:sp>
      <p:sp>
        <p:nvSpPr>
          <p:cNvPr id="12" name="Title 1"/>
          <p:cNvSpPr txBox="1">
            <a:spLocks/>
          </p:cNvSpPr>
          <p:nvPr/>
        </p:nvSpPr>
        <p:spPr>
          <a:xfrm>
            <a:off x="2971800" y="4114800"/>
            <a:ext cx="28194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r>
              <a:rPr lang="en-US" altLang="en-US" sz="1200" i="1" dirty="0" smtClean="0">
                <a:latin typeface="Calibri" pitchFamily="34" charset="0"/>
              </a:rPr>
              <a:t>- Extend </a:t>
            </a:r>
            <a:r>
              <a:rPr lang="en-US" altLang="en-US" sz="1200" i="1" dirty="0">
                <a:latin typeface="Calibri" pitchFamily="34" charset="0"/>
              </a:rPr>
              <a:t>Mobility to Service </a:t>
            </a:r>
            <a:r>
              <a:rPr lang="en-US" altLang="en-US" sz="1200" i="1" dirty="0" smtClean="0">
                <a:latin typeface="Calibri" pitchFamily="34" charset="0"/>
              </a:rPr>
              <a:t>Staff</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Improve </a:t>
            </a:r>
            <a:r>
              <a:rPr lang="en-US" altLang="en-US" sz="1200" i="1" dirty="0">
                <a:latin typeface="Calibri" pitchFamily="34" charset="0"/>
              </a:rPr>
              <a:t>Patient Care by Reducing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Communication Delays</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Streamline </a:t>
            </a:r>
            <a:r>
              <a:rPr lang="en-US" altLang="en-US" sz="1200" i="1" dirty="0">
                <a:latin typeface="Calibri" pitchFamily="34" charset="0"/>
              </a:rPr>
              <a:t>Communication and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Control  Telephony </a:t>
            </a:r>
            <a:r>
              <a:rPr lang="en-US" altLang="en-US" sz="1200" i="1" dirty="0">
                <a:latin typeface="Calibri" pitchFamily="34" charset="0"/>
              </a:rPr>
              <a:t>Costs</a:t>
            </a:r>
          </a:p>
        </p:txBody>
      </p:sp>
      <p:sp>
        <p:nvSpPr>
          <p:cNvPr id="13" name="Title 1"/>
          <p:cNvSpPr txBox="1">
            <a:spLocks/>
          </p:cNvSpPr>
          <p:nvPr/>
        </p:nvSpPr>
        <p:spPr>
          <a:xfrm>
            <a:off x="5715000" y="4191000"/>
            <a:ext cx="28194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defTabSz="1073150"/>
            <a:r>
              <a:rPr lang="en-US" altLang="en-US" sz="1200" i="1" dirty="0" smtClean="0">
                <a:latin typeface="Calibri" pitchFamily="34" charset="0"/>
              </a:rPr>
              <a:t>- All-in-One </a:t>
            </a:r>
            <a:r>
              <a:rPr lang="en-US" altLang="en-US" sz="1200" i="1" dirty="0">
                <a:latin typeface="Calibri" pitchFamily="34" charset="0"/>
              </a:rPr>
              <a:t>Hotel Communication </a:t>
            </a:r>
            <a:r>
              <a:rPr lang="en-US" altLang="en-US" sz="1200" i="1" dirty="0" smtClean="0">
                <a:latin typeface="Calibri" pitchFamily="34" charset="0"/>
              </a:rPr>
              <a:t/>
            </a:r>
            <a:br>
              <a:rPr lang="en-US" altLang="en-US" sz="1200" i="1" dirty="0" smtClean="0">
                <a:latin typeface="Calibri" pitchFamily="34" charset="0"/>
              </a:rPr>
            </a:br>
            <a:r>
              <a:rPr lang="en-US" altLang="en-US" sz="1200" i="1" dirty="0" smtClean="0">
                <a:latin typeface="Calibri" pitchFamily="34" charset="0"/>
              </a:rPr>
              <a:t>  Solution</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Automate </a:t>
            </a:r>
            <a:r>
              <a:rPr lang="en-US" altLang="en-US" sz="1200" i="1" dirty="0">
                <a:latin typeface="Calibri" pitchFamily="34" charset="0"/>
              </a:rPr>
              <a:t>Hotel Routine </a:t>
            </a:r>
            <a:r>
              <a:rPr lang="en-US" altLang="en-US" sz="1200" i="1" dirty="0" smtClean="0">
                <a:latin typeface="Calibri" pitchFamily="34" charset="0"/>
              </a:rPr>
              <a:t>Activities</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Boost </a:t>
            </a:r>
            <a:r>
              <a:rPr lang="en-US" altLang="en-US" sz="1200" i="1" dirty="0">
                <a:latin typeface="Calibri" pitchFamily="34" charset="0"/>
              </a:rPr>
              <a:t>Staff </a:t>
            </a:r>
            <a:r>
              <a:rPr lang="en-US" altLang="en-US" sz="1200" i="1" dirty="0" smtClean="0">
                <a:latin typeface="Calibri" pitchFamily="34" charset="0"/>
              </a:rPr>
              <a:t>Productivity</a:t>
            </a:r>
          </a:p>
          <a:p>
            <a:pPr lvl="1" defTabSz="1073150"/>
            <a:endParaRPr lang="en-US" altLang="en-US" sz="1200" i="1" dirty="0">
              <a:latin typeface="Calibri" pitchFamily="34" charset="0"/>
            </a:endParaRPr>
          </a:p>
          <a:p>
            <a:pPr lvl="1" defTabSz="1073150"/>
            <a:r>
              <a:rPr lang="en-US" altLang="en-US" sz="1200" i="1" dirty="0" smtClean="0">
                <a:latin typeface="Calibri" pitchFamily="34" charset="0"/>
              </a:rPr>
              <a:t>- Enrich </a:t>
            </a:r>
            <a:r>
              <a:rPr lang="en-US" altLang="en-US" sz="1200" i="1" dirty="0">
                <a:latin typeface="Calibri" pitchFamily="34" charset="0"/>
              </a:rPr>
              <a:t>Guest Experience </a:t>
            </a:r>
          </a:p>
        </p:txBody>
      </p:sp>
    </p:spTree>
    <p:extLst>
      <p:ext uri="{BB962C8B-B14F-4D97-AF65-F5344CB8AC3E}">
        <p14:creationId xmlns:p14="http://schemas.microsoft.com/office/powerpoint/2010/main" val="150262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Tree>
    <p:extLst>
      <p:ext uri="{BB962C8B-B14F-4D97-AF65-F5344CB8AC3E}">
        <p14:creationId xmlns:p14="http://schemas.microsoft.com/office/powerpoint/2010/main" val="602369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476"/>
          <a:stretch/>
        </p:blipFill>
        <p:spPr>
          <a:xfrm>
            <a:off x="33068" y="0"/>
            <a:ext cx="9110932" cy="6504104"/>
          </a:xfrm>
        </p:spPr>
      </p:pic>
      <p:sp>
        <p:nvSpPr>
          <p:cNvPr id="5" name="Title 1"/>
          <p:cNvSpPr txBox="1">
            <a:spLocks/>
          </p:cNvSpPr>
          <p:nvPr/>
        </p:nvSpPr>
        <p:spPr>
          <a:xfrm>
            <a:off x="2514600" y="1257300"/>
            <a:ext cx="39624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chemeClr val="bg1"/>
              </a:solidFill>
            </a:endParaRPr>
          </a:p>
          <a:p>
            <a:pPr algn="l"/>
            <a:r>
              <a:rPr lang="en-US" sz="2000" b="1" dirty="0">
                <a:solidFill>
                  <a:schemeClr val="bg1"/>
                </a:solidFill>
              </a:rPr>
              <a:t>More Innovative </a:t>
            </a:r>
            <a:r>
              <a:rPr lang="en-US" sz="2000" b="1" dirty="0" smtClean="0">
                <a:solidFill>
                  <a:schemeClr val="bg1"/>
                </a:solidFill>
              </a:rPr>
              <a:t>Solutions</a:t>
            </a:r>
            <a:endParaRPr lang="en-US" sz="2000" b="1" dirty="0">
              <a:solidFill>
                <a:schemeClr val="bg1"/>
              </a:solidFill>
            </a:endParaRPr>
          </a:p>
        </p:txBody>
      </p:sp>
      <p:sp>
        <p:nvSpPr>
          <p:cNvPr id="7" name="Title 1"/>
          <p:cNvSpPr txBox="1">
            <a:spLocks/>
          </p:cNvSpPr>
          <p:nvPr/>
        </p:nvSpPr>
        <p:spPr>
          <a:xfrm>
            <a:off x="2514600" y="2171700"/>
            <a:ext cx="39624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chemeClr val="bg1"/>
              </a:solidFill>
            </a:endParaRPr>
          </a:p>
          <a:p>
            <a:pPr algn="l"/>
            <a:r>
              <a:rPr lang="en-US" sz="2000" b="1" dirty="0" smtClean="0">
                <a:solidFill>
                  <a:schemeClr val="bg1"/>
                </a:solidFill>
              </a:rPr>
              <a:t>More Customers</a:t>
            </a:r>
            <a:endParaRPr lang="en-US" sz="2000" b="1" dirty="0">
              <a:solidFill>
                <a:schemeClr val="bg1"/>
              </a:solidFill>
            </a:endParaRPr>
          </a:p>
        </p:txBody>
      </p:sp>
      <p:sp>
        <p:nvSpPr>
          <p:cNvPr id="8" name="Title 1"/>
          <p:cNvSpPr txBox="1">
            <a:spLocks/>
          </p:cNvSpPr>
          <p:nvPr/>
        </p:nvSpPr>
        <p:spPr>
          <a:xfrm>
            <a:off x="2514600" y="3124200"/>
            <a:ext cx="39624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chemeClr val="bg1"/>
              </a:solidFill>
            </a:endParaRPr>
          </a:p>
          <a:p>
            <a:pPr algn="l"/>
            <a:r>
              <a:rPr lang="en-US" sz="2000" b="1" dirty="0" smtClean="0">
                <a:solidFill>
                  <a:schemeClr val="bg1"/>
                </a:solidFill>
              </a:rPr>
              <a:t>More Technical Support</a:t>
            </a:r>
            <a:endParaRPr lang="en-US" sz="2000" b="1" dirty="0">
              <a:solidFill>
                <a:schemeClr val="bg1"/>
              </a:solidFill>
            </a:endParaRPr>
          </a:p>
        </p:txBody>
      </p:sp>
      <p:sp>
        <p:nvSpPr>
          <p:cNvPr id="9" name="Title 1"/>
          <p:cNvSpPr txBox="1">
            <a:spLocks/>
          </p:cNvSpPr>
          <p:nvPr/>
        </p:nvSpPr>
        <p:spPr>
          <a:xfrm>
            <a:off x="2520351" y="4000500"/>
            <a:ext cx="39624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chemeClr val="bg1"/>
              </a:solidFill>
            </a:endParaRPr>
          </a:p>
          <a:p>
            <a:pPr algn="l"/>
            <a:r>
              <a:rPr lang="en-US" sz="2000" b="1" dirty="0" smtClean="0">
                <a:solidFill>
                  <a:schemeClr val="bg1"/>
                </a:solidFill>
              </a:rPr>
              <a:t>More Sales-Marketing</a:t>
            </a:r>
          </a:p>
          <a:p>
            <a:pPr algn="l"/>
            <a:r>
              <a:rPr lang="en-US" sz="2000" b="1" dirty="0" smtClean="0">
                <a:solidFill>
                  <a:schemeClr val="bg1"/>
                </a:solidFill>
              </a:rPr>
              <a:t>Assistance</a:t>
            </a:r>
            <a:endParaRPr lang="en-US" sz="2000" b="1" dirty="0">
              <a:solidFill>
                <a:schemeClr val="bg1"/>
              </a:solidFill>
            </a:endParaRPr>
          </a:p>
        </p:txBody>
      </p:sp>
      <p:sp>
        <p:nvSpPr>
          <p:cNvPr id="10" name="Title 1"/>
          <p:cNvSpPr txBox="1">
            <a:spLocks/>
          </p:cNvSpPr>
          <p:nvPr/>
        </p:nvSpPr>
        <p:spPr>
          <a:xfrm>
            <a:off x="2590800" y="4953000"/>
            <a:ext cx="39624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schemeClr val="bg1"/>
                </a:solidFill>
              </a:rPr>
              <a:t>More Sustained </a:t>
            </a:r>
          </a:p>
          <a:p>
            <a:pPr algn="l"/>
            <a:r>
              <a:rPr lang="en-US" sz="2000" b="1" dirty="0" smtClean="0">
                <a:solidFill>
                  <a:schemeClr val="bg1"/>
                </a:solidFill>
              </a:rPr>
              <a:t>Business Growth</a:t>
            </a:r>
            <a:endParaRPr lang="en-US" sz="2000" b="1" dirty="0">
              <a:solidFill>
                <a:schemeClr val="bg1"/>
              </a:solidFill>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5455" t="82502" r="1948" b="2927"/>
          <a:stretch/>
        </p:blipFill>
        <p:spPr>
          <a:xfrm>
            <a:off x="6594894" y="5911464"/>
            <a:ext cx="2549106" cy="851646"/>
          </a:xfrm>
          <a:prstGeom prst="rect">
            <a:avLst/>
          </a:prstGeom>
        </p:spPr>
      </p:pic>
      <p:sp>
        <p:nvSpPr>
          <p:cNvPr id="11" name="Title 1"/>
          <p:cNvSpPr txBox="1">
            <a:spLocks/>
          </p:cNvSpPr>
          <p:nvPr/>
        </p:nvSpPr>
        <p:spPr>
          <a:xfrm>
            <a:off x="1721688" y="44959"/>
            <a:ext cx="59436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mn-lt"/>
              </a:rPr>
              <a:t>Partner Matrix. </a:t>
            </a:r>
            <a:r>
              <a:rPr lang="en-US" sz="2400" b="1" dirty="0" smtClean="0">
                <a:latin typeface="+mn-lt"/>
              </a:rPr>
              <a:t>Expect More.</a:t>
            </a:r>
          </a:p>
        </p:txBody>
      </p:sp>
    </p:spTree>
    <p:extLst>
      <p:ext uri="{BB962C8B-B14F-4D97-AF65-F5344CB8AC3E}">
        <p14:creationId xmlns:p14="http://schemas.microsoft.com/office/powerpoint/2010/main" val="1564668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30"/>
            <a:ext cx="9144000" cy="6831339"/>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5455" t="82502" r="1948" b="2927"/>
          <a:stretch/>
        </p:blipFill>
        <p:spPr>
          <a:xfrm>
            <a:off x="6594894" y="5911464"/>
            <a:ext cx="2549106" cy="851646"/>
          </a:xfrm>
          <a:prstGeom prst="rect">
            <a:avLst/>
          </a:prstGeom>
        </p:spPr>
      </p:pic>
      <p:sp>
        <p:nvSpPr>
          <p:cNvPr id="5" name="Title 1"/>
          <p:cNvSpPr txBox="1">
            <a:spLocks/>
          </p:cNvSpPr>
          <p:nvPr/>
        </p:nvSpPr>
        <p:spPr>
          <a:xfrm>
            <a:off x="990600" y="762000"/>
            <a:ext cx="23622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bg1"/>
                </a:solidFill>
                <a:latin typeface="+mn-lt"/>
              </a:rPr>
              <a:t>MATRIX OFFERS MORE…</a:t>
            </a:r>
            <a:endParaRPr lang="en-US" sz="1600" b="1" dirty="0">
              <a:solidFill>
                <a:schemeClr val="bg1"/>
              </a:solidFill>
              <a:latin typeface="+mn-lt"/>
            </a:endParaRPr>
          </a:p>
        </p:txBody>
      </p:sp>
      <p:sp>
        <p:nvSpPr>
          <p:cNvPr id="12" name="Title 1"/>
          <p:cNvSpPr txBox="1">
            <a:spLocks/>
          </p:cNvSpPr>
          <p:nvPr/>
        </p:nvSpPr>
        <p:spPr>
          <a:xfrm>
            <a:off x="3962400" y="799381"/>
            <a:ext cx="22098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tx1">
                    <a:lumMod val="75000"/>
                    <a:lumOff val="25000"/>
                  </a:schemeClr>
                </a:solidFill>
                <a:latin typeface="+mn-lt"/>
              </a:rPr>
              <a:t>YOU GET MORE…</a:t>
            </a:r>
            <a:endParaRPr lang="en-US" sz="1600" b="1" dirty="0">
              <a:solidFill>
                <a:schemeClr val="tx1">
                  <a:lumMod val="75000"/>
                  <a:lumOff val="25000"/>
                </a:schemeClr>
              </a:solidFill>
              <a:latin typeface="+mn-lt"/>
            </a:endParaRPr>
          </a:p>
        </p:txBody>
      </p:sp>
      <p:sp>
        <p:nvSpPr>
          <p:cNvPr id="13" name="Title 1"/>
          <p:cNvSpPr txBox="1">
            <a:spLocks/>
          </p:cNvSpPr>
          <p:nvPr/>
        </p:nvSpPr>
        <p:spPr>
          <a:xfrm>
            <a:off x="1004617" y="2960042"/>
            <a:ext cx="23481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INNOVATIVE SOLUTIONS</a:t>
            </a:r>
            <a:endParaRPr lang="en-US" sz="1200" b="1" dirty="0">
              <a:solidFill>
                <a:schemeClr val="tx1">
                  <a:lumMod val="65000"/>
                  <a:lumOff val="35000"/>
                </a:schemeClr>
              </a:solidFill>
            </a:endParaRPr>
          </a:p>
        </p:txBody>
      </p:sp>
      <p:sp>
        <p:nvSpPr>
          <p:cNvPr id="14" name="Title 1"/>
          <p:cNvSpPr txBox="1">
            <a:spLocks/>
          </p:cNvSpPr>
          <p:nvPr/>
        </p:nvSpPr>
        <p:spPr>
          <a:xfrm>
            <a:off x="990600" y="3487563"/>
            <a:ext cx="1937349" cy="23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250+ Telecom and Security Solutions</a:t>
            </a:r>
          </a:p>
          <a:p>
            <a:pPr algn="l"/>
            <a:endParaRPr lang="en-US" sz="1200" dirty="0"/>
          </a:p>
          <a:p>
            <a:pPr algn="l"/>
            <a:r>
              <a:rPr lang="en-US" sz="1200" dirty="0" smtClean="0"/>
              <a:t>Backed by Award Winning R&amp;D</a:t>
            </a:r>
          </a:p>
          <a:p>
            <a:pPr algn="l"/>
            <a:endParaRPr lang="en-US" sz="1200" dirty="0"/>
          </a:p>
          <a:p>
            <a:pPr algn="l"/>
            <a:r>
              <a:rPr lang="en-US" sz="1200" dirty="0" smtClean="0"/>
              <a:t>New Solutions Introduced Regularly</a:t>
            </a:r>
          </a:p>
          <a:p>
            <a:pPr algn="l"/>
            <a:endParaRPr lang="en-US" sz="1200" dirty="0"/>
          </a:p>
          <a:p>
            <a:pPr algn="l"/>
            <a:endParaRPr lang="en-US" sz="1200" dirty="0" smtClean="0"/>
          </a:p>
          <a:p>
            <a:pPr algn="l"/>
            <a:endParaRPr lang="en-US" sz="1200" dirty="0">
              <a:solidFill>
                <a:schemeClr val="tx1">
                  <a:lumMod val="65000"/>
                  <a:lumOff val="35000"/>
                </a:schemeClr>
              </a:solidFill>
            </a:endParaRPr>
          </a:p>
          <a:p>
            <a:pPr algn="l"/>
            <a:endParaRPr lang="en-US" sz="1200" dirty="0">
              <a:solidFill>
                <a:schemeClr val="tx1">
                  <a:lumMod val="65000"/>
                  <a:lumOff val="35000"/>
                </a:schemeClr>
              </a:solidFill>
            </a:endParaRPr>
          </a:p>
        </p:txBody>
      </p:sp>
      <p:sp>
        <p:nvSpPr>
          <p:cNvPr id="15" name="Title 1"/>
          <p:cNvSpPr txBox="1">
            <a:spLocks/>
          </p:cNvSpPr>
          <p:nvPr/>
        </p:nvSpPr>
        <p:spPr>
          <a:xfrm>
            <a:off x="4038600" y="2960041"/>
            <a:ext cx="23481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MARKETS TO ENTER</a:t>
            </a:r>
            <a:endParaRPr lang="en-US" sz="1200" b="1" dirty="0">
              <a:solidFill>
                <a:schemeClr val="tx1">
                  <a:lumMod val="65000"/>
                  <a:lumOff val="35000"/>
                </a:schemeClr>
              </a:solidFill>
            </a:endParaRPr>
          </a:p>
        </p:txBody>
      </p:sp>
      <p:sp>
        <p:nvSpPr>
          <p:cNvPr id="16" name="Title 1"/>
          <p:cNvSpPr txBox="1">
            <a:spLocks/>
          </p:cNvSpPr>
          <p:nvPr/>
        </p:nvSpPr>
        <p:spPr>
          <a:xfrm>
            <a:off x="4038600" y="3487563"/>
            <a:ext cx="1937349" cy="1770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Telecom </a:t>
            </a:r>
            <a:r>
              <a:rPr lang="en-US" sz="1200" dirty="0"/>
              <a:t>and Security = Growing Industries; </a:t>
            </a:r>
          </a:p>
          <a:p>
            <a:pPr algn="l"/>
            <a:r>
              <a:rPr lang="en-US" sz="1200" dirty="0" smtClean="0"/>
              <a:t>High Profitability</a:t>
            </a:r>
          </a:p>
          <a:p>
            <a:pPr algn="l"/>
            <a:endParaRPr lang="en-US" sz="1200" dirty="0"/>
          </a:p>
          <a:p>
            <a:pPr algn="l"/>
            <a:r>
              <a:rPr lang="en-US" sz="1200" dirty="0" smtClean="0"/>
              <a:t>Business Opportunities in 20+ High Net-worth Market Segments</a:t>
            </a:r>
          </a:p>
          <a:p>
            <a:pPr algn="l"/>
            <a:endParaRPr lang="en-US" sz="1200" dirty="0"/>
          </a:p>
          <a:p>
            <a:pPr algn="l"/>
            <a:r>
              <a:rPr lang="en-US" sz="1200" dirty="0" smtClean="0"/>
              <a:t>Cross </a:t>
            </a:r>
            <a:r>
              <a:rPr lang="en-US" sz="1200" dirty="0"/>
              <a:t>Selling Opportunities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262627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30"/>
            <a:ext cx="9144000" cy="6831339"/>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5455" t="82502" r="1948" b="2927"/>
          <a:stretch/>
        </p:blipFill>
        <p:spPr>
          <a:xfrm>
            <a:off x="6594894" y="5911464"/>
            <a:ext cx="2549106" cy="851646"/>
          </a:xfrm>
          <a:prstGeom prst="rect">
            <a:avLst/>
          </a:prstGeom>
        </p:spPr>
      </p:pic>
      <p:sp>
        <p:nvSpPr>
          <p:cNvPr id="5" name="Title 1"/>
          <p:cNvSpPr txBox="1">
            <a:spLocks/>
          </p:cNvSpPr>
          <p:nvPr/>
        </p:nvSpPr>
        <p:spPr>
          <a:xfrm>
            <a:off x="990600" y="762000"/>
            <a:ext cx="23622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bg1"/>
                </a:solidFill>
                <a:latin typeface="+mn-lt"/>
              </a:rPr>
              <a:t>MATRIX OFFERS MORE…</a:t>
            </a:r>
            <a:endParaRPr lang="en-US" sz="1600" b="1" dirty="0">
              <a:solidFill>
                <a:schemeClr val="bg1"/>
              </a:solidFill>
              <a:latin typeface="+mn-lt"/>
            </a:endParaRPr>
          </a:p>
        </p:txBody>
      </p:sp>
      <p:sp>
        <p:nvSpPr>
          <p:cNvPr id="12" name="Title 1"/>
          <p:cNvSpPr txBox="1">
            <a:spLocks/>
          </p:cNvSpPr>
          <p:nvPr/>
        </p:nvSpPr>
        <p:spPr>
          <a:xfrm>
            <a:off x="3962400" y="799381"/>
            <a:ext cx="22098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tx1">
                    <a:lumMod val="75000"/>
                    <a:lumOff val="25000"/>
                  </a:schemeClr>
                </a:solidFill>
                <a:latin typeface="+mn-lt"/>
              </a:rPr>
              <a:t>YOU GET MORE…</a:t>
            </a:r>
            <a:endParaRPr lang="en-US" sz="1600" b="1" dirty="0">
              <a:solidFill>
                <a:schemeClr val="tx1">
                  <a:lumMod val="75000"/>
                  <a:lumOff val="25000"/>
                </a:schemeClr>
              </a:solidFill>
              <a:latin typeface="+mn-lt"/>
            </a:endParaRPr>
          </a:p>
        </p:txBody>
      </p:sp>
      <p:sp>
        <p:nvSpPr>
          <p:cNvPr id="13" name="Title 1"/>
          <p:cNvSpPr txBox="1">
            <a:spLocks/>
          </p:cNvSpPr>
          <p:nvPr/>
        </p:nvSpPr>
        <p:spPr>
          <a:xfrm>
            <a:off x="1004617" y="2960042"/>
            <a:ext cx="23481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CUSTOMERS</a:t>
            </a:r>
            <a:endParaRPr lang="en-US" sz="1200" b="1" dirty="0">
              <a:solidFill>
                <a:schemeClr val="tx1">
                  <a:lumMod val="65000"/>
                  <a:lumOff val="35000"/>
                </a:schemeClr>
              </a:solidFill>
            </a:endParaRPr>
          </a:p>
        </p:txBody>
      </p:sp>
      <p:sp>
        <p:nvSpPr>
          <p:cNvPr id="14" name="Title 1"/>
          <p:cNvSpPr txBox="1">
            <a:spLocks/>
          </p:cNvSpPr>
          <p:nvPr/>
        </p:nvSpPr>
        <p:spPr>
          <a:xfrm>
            <a:off x="990600" y="3639963"/>
            <a:ext cx="1937349" cy="23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Single point source for </a:t>
            </a:r>
            <a:r>
              <a:rPr lang="en-US" sz="1200" dirty="0"/>
              <a:t>any  </a:t>
            </a:r>
            <a:r>
              <a:rPr lang="en-US" sz="1200" dirty="0" smtClean="0"/>
              <a:t>IPVS, People Mobility and Telecom solutions requirement.</a:t>
            </a:r>
          </a:p>
          <a:p>
            <a:pPr algn="l"/>
            <a:endParaRPr lang="en-US" sz="1200" dirty="0"/>
          </a:p>
          <a:p>
            <a:pPr algn="l"/>
            <a:r>
              <a:rPr lang="en-US" sz="1200" dirty="0" smtClean="0"/>
              <a:t>Enterprise and Large Projects oriented solutions.</a:t>
            </a:r>
          </a:p>
          <a:p>
            <a:pPr algn="l"/>
            <a:endParaRPr lang="en-US" sz="1200" dirty="0"/>
          </a:p>
          <a:p>
            <a:pPr algn="l"/>
            <a:r>
              <a:rPr lang="en-US" sz="1200" dirty="0" smtClean="0"/>
              <a:t>Established reference base of 400,000+ customers.</a:t>
            </a:r>
          </a:p>
          <a:p>
            <a:pPr algn="l"/>
            <a:endParaRPr lang="en-US" sz="1200" dirty="0"/>
          </a:p>
          <a:p>
            <a:pPr algn="l"/>
            <a:endParaRPr lang="en-US" sz="1200" dirty="0" smtClean="0"/>
          </a:p>
          <a:p>
            <a:pPr algn="l"/>
            <a:endParaRPr lang="en-US" sz="1200" dirty="0">
              <a:solidFill>
                <a:schemeClr val="tx1">
                  <a:lumMod val="65000"/>
                  <a:lumOff val="35000"/>
                </a:schemeClr>
              </a:solidFill>
            </a:endParaRPr>
          </a:p>
          <a:p>
            <a:pPr algn="l"/>
            <a:endParaRPr lang="en-US" sz="1200" dirty="0">
              <a:solidFill>
                <a:schemeClr val="tx1">
                  <a:lumMod val="65000"/>
                  <a:lumOff val="35000"/>
                </a:schemeClr>
              </a:solidFill>
            </a:endParaRPr>
          </a:p>
        </p:txBody>
      </p:sp>
      <p:sp>
        <p:nvSpPr>
          <p:cNvPr id="15" name="Title 1"/>
          <p:cNvSpPr txBox="1">
            <a:spLocks/>
          </p:cNvSpPr>
          <p:nvPr/>
        </p:nvSpPr>
        <p:spPr>
          <a:xfrm>
            <a:off x="4038600" y="2960041"/>
            <a:ext cx="23481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PROFITABILITY</a:t>
            </a:r>
            <a:endParaRPr lang="en-US" sz="1200" b="1" dirty="0">
              <a:solidFill>
                <a:schemeClr val="tx1">
                  <a:lumMod val="65000"/>
                  <a:lumOff val="35000"/>
                </a:schemeClr>
              </a:solidFill>
            </a:endParaRPr>
          </a:p>
        </p:txBody>
      </p:sp>
      <p:sp>
        <p:nvSpPr>
          <p:cNvPr id="16" name="Title 1"/>
          <p:cNvSpPr txBox="1">
            <a:spLocks/>
          </p:cNvSpPr>
          <p:nvPr/>
        </p:nvSpPr>
        <p:spPr>
          <a:xfrm>
            <a:off x="4038600" y="3487563"/>
            <a:ext cx="1937349" cy="1770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Offering catering to large spectrum of customer requirements.</a:t>
            </a:r>
            <a:endParaRPr lang="en-US" sz="1200" dirty="0"/>
          </a:p>
          <a:p>
            <a:pPr algn="l"/>
            <a:endParaRPr lang="en-US" sz="1200" dirty="0"/>
          </a:p>
          <a:p>
            <a:pPr algn="l"/>
            <a:r>
              <a:rPr lang="en-US" sz="1200" dirty="0" smtClean="0"/>
              <a:t>High worth Business Opportunities in enterprise and large projects segment.</a:t>
            </a:r>
          </a:p>
          <a:p>
            <a:pPr algn="l"/>
            <a:endParaRPr lang="en-US" sz="1200" dirty="0"/>
          </a:p>
          <a:p>
            <a:pPr algn="l"/>
            <a:r>
              <a:rPr lang="en-US" sz="1200" dirty="0" smtClean="0"/>
              <a:t>High Repeat Sales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305614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
        <p:nvSpPr>
          <p:cNvPr id="5" name="Title 1"/>
          <p:cNvSpPr txBox="1">
            <a:spLocks/>
          </p:cNvSpPr>
          <p:nvPr/>
        </p:nvSpPr>
        <p:spPr>
          <a:xfrm>
            <a:off x="6400800"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a:t>
            </a:r>
            <a:br>
              <a:rPr lang="en-US" sz="2400" dirty="0" smtClean="0">
                <a:latin typeface="+mn-lt"/>
              </a:rPr>
            </a:br>
            <a:r>
              <a:rPr lang="en-US" sz="2400" b="1" dirty="0" smtClean="0">
                <a:latin typeface="+mn-lt"/>
              </a:rPr>
              <a:t>Customers</a:t>
            </a:r>
          </a:p>
        </p:txBody>
      </p:sp>
      <p:sp>
        <p:nvSpPr>
          <p:cNvPr id="6" name="Title 1"/>
          <p:cNvSpPr txBox="1">
            <a:spLocks/>
          </p:cNvSpPr>
          <p:nvPr/>
        </p:nvSpPr>
        <p:spPr>
          <a:xfrm>
            <a:off x="6400800" y="2667000"/>
            <a:ext cx="2438400" cy="3124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lumMod val="50000"/>
                  </a:schemeClr>
                </a:solidFill>
                <a:latin typeface="+mn-lt"/>
              </a:rPr>
              <a:t>400,000+ </a:t>
            </a:r>
          </a:p>
          <a:p>
            <a:pPr algn="l"/>
            <a:r>
              <a:rPr lang="en-US" sz="1600" dirty="0" smtClean="0">
                <a:latin typeface="+mn-lt"/>
              </a:rPr>
              <a:t>Customers world-wide </a:t>
            </a:r>
            <a:r>
              <a:rPr lang="en-US" sz="1600" dirty="0"/>
              <a:t>comprising of Corporate Offices, Branch Offices, Manufacturing </a:t>
            </a:r>
            <a:r>
              <a:rPr lang="en-US" sz="1600" dirty="0" smtClean="0"/>
              <a:t>Units, Large Enterprises, Government Institutions</a:t>
            </a:r>
            <a:r>
              <a:rPr lang="en-US" sz="1600" dirty="0"/>
              <a:t>, Call Centers, </a:t>
            </a:r>
            <a:r>
              <a:rPr lang="en-US" sz="1600" dirty="0" smtClean="0"/>
              <a:t>Hotels have trusted Matrix solutions to fulfill their diverse telecom and security needs.</a:t>
            </a:r>
            <a:r>
              <a:rPr lang="en-US" sz="1600" dirty="0"/>
              <a:t> </a:t>
            </a:r>
            <a:endParaRPr lang="en-US" sz="1600" b="1" dirty="0" smtClean="0">
              <a:latin typeface="+mn-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868" y="1995376"/>
            <a:ext cx="712466" cy="515112"/>
          </a:xfrm>
          <a:prstGeom prst="rect">
            <a:avLst/>
          </a:prstGeom>
        </p:spPr>
      </p:pic>
    </p:spTree>
    <p:extLst>
      <p:ext uri="{BB962C8B-B14F-4D97-AF65-F5344CB8AC3E}">
        <p14:creationId xmlns:p14="http://schemas.microsoft.com/office/powerpoint/2010/main" val="851289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5455" t="82502" r="1948" b="2927"/>
          <a:stretch/>
        </p:blipFill>
        <p:spPr>
          <a:xfrm>
            <a:off x="6594894" y="5911464"/>
            <a:ext cx="2549106" cy="851646"/>
          </a:xfrm>
          <a:prstGeom prst="rect">
            <a:avLst/>
          </a:prstGeom>
        </p:spPr>
      </p:pic>
      <p:sp>
        <p:nvSpPr>
          <p:cNvPr id="5" name="Title 1"/>
          <p:cNvSpPr txBox="1">
            <a:spLocks/>
          </p:cNvSpPr>
          <p:nvPr/>
        </p:nvSpPr>
        <p:spPr>
          <a:xfrm>
            <a:off x="990600" y="762000"/>
            <a:ext cx="23622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bg1"/>
                </a:solidFill>
                <a:latin typeface="+mn-lt"/>
              </a:rPr>
              <a:t>MATRIX OFFERS MORE…</a:t>
            </a:r>
            <a:endParaRPr lang="en-US" sz="1600" b="1" dirty="0">
              <a:solidFill>
                <a:schemeClr val="bg1"/>
              </a:solidFill>
              <a:latin typeface="+mn-lt"/>
            </a:endParaRPr>
          </a:p>
        </p:txBody>
      </p:sp>
      <p:sp>
        <p:nvSpPr>
          <p:cNvPr id="12" name="Title 1"/>
          <p:cNvSpPr txBox="1">
            <a:spLocks/>
          </p:cNvSpPr>
          <p:nvPr/>
        </p:nvSpPr>
        <p:spPr>
          <a:xfrm>
            <a:off x="3962400" y="799381"/>
            <a:ext cx="22098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tx1">
                    <a:lumMod val="75000"/>
                    <a:lumOff val="25000"/>
                  </a:schemeClr>
                </a:solidFill>
                <a:latin typeface="+mn-lt"/>
              </a:rPr>
              <a:t>YOU GET MORE…</a:t>
            </a:r>
            <a:endParaRPr lang="en-US" sz="1600" b="1" dirty="0">
              <a:solidFill>
                <a:schemeClr val="tx1">
                  <a:lumMod val="75000"/>
                  <a:lumOff val="25000"/>
                </a:schemeClr>
              </a:solidFill>
              <a:latin typeface="+mn-lt"/>
            </a:endParaRPr>
          </a:p>
        </p:txBody>
      </p:sp>
      <p:sp>
        <p:nvSpPr>
          <p:cNvPr id="13" name="Title 1"/>
          <p:cNvSpPr txBox="1">
            <a:spLocks/>
          </p:cNvSpPr>
          <p:nvPr/>
        </p:nvSpPr>
        <p:spPr>
          <a:xfrm>
            <a:off x="1004617" y="2960042"/>
            <a:ext cx="23481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TECHNICAL SUPPORT</a:t>
            </a:r>
            <a:endParaRPr lang="en-US" sz="1200" b="1" dirty="0">
              <a:solidFill>
                <a:schemeClr val="tx1">
                  <a:lumMod val="65000"/>
                  <a:lumOff val="35000"/>
                </a:schemeClr>
              </a:solidFill>
            </a:endParaRPr>
          </a:p>
        </p:txBody>
      </p:sp>
      <p:sp>
        <p:nvSpPr>
          <p:cNvPr id="14" name="Title 1"/>
          <p:cNvSpPr txBox="1">
            <a:spLocks/>
          </p:cNvSpPr>
          <p:nvPr/>
        </p:nvSpPr>
        <p:spPr>
          <a:xfrm>
            <a:off x="1034451" y="3429000"/>
            <a:ext cx="1937349" cy="1770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u="sng" dirty="0" smtClean="0"/>
              <a:t>Pre-sales </a:t>
            </a:r>
            <a:r>
              <a:rPr lang="en-US" sz="1200" u="sng" dirty="0"/>
              <a:t>Support: </a:t>
            </a:r>
            <a:r>
              <a:rPr lang="en-US" sz="1200" dirty="0"/>
              <a:t>Solution Design,  </a:t>
            </a:r>
            <a:r>
              <a:rPr lang="en-US" sz="1200" dirty="0" smtClean="0"/>
              <a:t>Tender </a:t>
            </a:r>
            <a:r>
              <a:rPr lang="en-US" sz="1200" dirty="0"/>
              <a:t>Compliance, Proof of Concern </a:t>
            </a:r>
            <a:endParaRPr lang="en-US" sz="1200" dirty="0" smtClean="0"/>
          </a:p>
          <a:p>
            <a:pPr algn="l"/>
            <a:endParaRPr lang="en-US" sz="1200" dirty="0"/>
          </a:p>
          <a:p>
            <a:pPr algn="l"/>
            <a:r>
              <a:rPr lang="en-US" sz="1200" u="sng" dirty="0" smtClean="0"/>
              <a:t>Post-sales </a:t>
            </a:r>
            <a:r>
              <a:rPr lang="en-US" sz="1200" u="sng" dirty="0"/>
              <a:t>Support: </a:t>
            </a:r>
            <a:r>
              <a:rPr lang="en-US" sz="1200" dirty="0"/>
              <a:t>Installation, Servicing, </a:t>
            </a:r>
          </a:p>
          <a:p>
            <a:pPr algn="l"/>
            <a:r>
              <a:rPr lang="en-US" sz="1200" dirty="0" smtClean="0"/>
              <a:t>Warranty</a:t>
            </a:r>
            <a:r>
              <a:rPr lang="en-US" sz="1200" dirty="0"/>
              <a:t>, Quick RMA, Online and On-field </a:t>
            </a:r>
          </a:p>
          <a:p>
            <a:pPr algn="l"/>
            <a:r>
              <a:rPr lang="en-US" sz="1200" dirty="0" smtClean="0"/>
              <a:t>Technical </a:t>
            </a:r>
            <a:r>
              <a:rPr lang="en-US" sz="1200" dirty="0"/>
              <a:t>Support</a:t>
            </a:r>
            <a:endParaRPr lang="en-US" sz="1200" dirty="0">
              <a:solidFill>
                <a:schemeClr val="tx1">
                  <a:lumMod val="65000"/>
                  <a:lumOff val="35000"/>
                </a:schemeClr>
              </a:solidFill>
            </a:endParaRPr>
          </a:p>
        </p:txBody>
      </p:sp>
      <p:sp>
        <p:nvSpPr>
          <p:cNvPr id="15" name="Title 1"/>
          <p:cNvSpPr txBox="1">
            <a:spLocks/>
          </p:cNvSpPr>
          <p:nvPr/>
        </p:nvSpPr>
        <p:spPr>
          <a:xfrm>
            <a:off x="4038600" y="2960041"/>
            <a:ext cx="23481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CUSTOMER DELIGHT</a:t>
            </a:r>
            <a:endParaRPr lang="en-US" sz="1200" b="1" dirty="0">
              <a:solidFill>
                <a:schemeClr val="tx1">
                  <a:lumMod val="65000"/>
                  <a:lumOff val="35000"/>
                </a:schemeClr>
              </a:solidFill>
            </a:endParaRPr>
          </a:p>
        </p:txBody>
      </p:sp>
      <p:sp>
        <p:nvSpPr>
          <p:cNvPr id="16" name="Title 1"/>
          <p:cNvSpPr txBox="1">
            <a:spLocks/>
          </p:cNvSpPr>
          <p:nvPr/>
        </p:nvSpPr>
        <p:spPr>
          <a:xfrm>
            <a:off x="4038600" y="3487563"/>
            <a:ext cx="1937349" cy="1770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Low </a:t>
            </a:r>
            <a:r>
              <a:rPr lang="en-US" sz="1200" dirty="0"/>
              <a:t>Support </a:t>
            </a:r>
            <a:r>
              <a:rPr lang="en-US" sz="1200" dirty="0" smtClean="0"/>
              <a:t>Cost</a:t>
            </a:r>
          </a:p>
          <a:p>
            <a:pPr algn="l"/>
            <a:endParaRPr lang="en-US" sz="1200" dirty="0"/>
          </a:p>
          <a:p>
            <a:pPr algn="l"/>
            <a:r>
              <a:rPr lang="en-US" sz="1200" dirty="0" smtClean="0"/>
              <a:t>Quick </a:t>
            </a:r>
            <a:r>
              <a:rPr lang="en-US" sz="1200" dirty="0"/>
              <a:t>Problem </a:t>
            </a:r>
            <a:r>
              <a:rPr lang="en-US" sz="1200" dirty="0" smtClean="0"/>
              <a:t>Solution</a:t>
            </a:r>
          </a:p>
          <a:p>
            <a:pPr algn="l"/>
            <a:endParaRPr lang="en-US" sz="1200" dirty="0"/>
          </a:p>
          <a:p>
            <a:pPr algn="l"/>
            <a:r>
              <a:rPr lang="en-US" sz="1200" dirty="0" smtClean="0"/>
              <a:t>Retain </a:t>
            </a:r>
            <a:r>
              <a:rPr lang="en-US" sz="1200" dirty="0"/>
              <a:t>Customers </a:t>
            </a:r>
            <a:r>
              <a:rPr lang="en-US" sz="1200" dirty="0" smtClean="0"/>
              <a:t>Trust and Loyalty</a:t>
            </a:r>
          </a:p>
          <a:p>
            <a:pPr algn="l"/>
            <a:endParaRPr lang="en-US" sz="1200" dirty="0"/>
          </a:p>
          <a:p>
            <a:pPr algn="l"/>
            <a:r>
              <a:rPr lang="en-US" sz="1200" dirty="0">
                <a:solidFill>
                  <a:schemeClr val="tx1">
                    <a:lumMod val="95000"/>
                    <a:lumOff val="5000"/>
                  </a:schemeClr>
                </a:solidFill>
              </a:rPr>
              <a:t>Stay Well Versed about Latest Technology and Trends</a:t>
            </a:r>
          </a:p>
        </p:txBody>
      </p:sp>
    </p:spTree>
    <p:extLst>
      <p:ext uri="{BB962C8B-B14F-4D97-AF65-F5344CB8AC3E}">
        <p14:creationId xmlns:p14="http://schemas.microsoft.com/office/powerpoint/2010/main" val="701368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5455" t="82502" r="1948" b="2927"/>
          <a:stretch/>
        </p:blipFill>
        <p:spPr>
          <a:xfrm>
            <a:off x="6594894" y="5911464"/>
            <a:ext cx="2549106" cy="851646"/>
          </a:xfrm>
          <a:prstGeom prst="rect">
            <a:avLst/>
          </a:prstGeom>
        </p:spPr>
      </p:pic>
      <p:sp>
        <p:nvSpPr>
          <p:cNvPr id="5" name="Title 1"/>
          <p:cNvSpPr txBox="1">
            <a:spLocks/>
          </p:cNvSpPr>
          <p:nvPr/>
        </p:nvSpPr>
        <p:spPr>
          <a:xfrm>
            <a:off x="990600" y="762000"/>
            <a:ext cx="23622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bg1"/>
                </a:solidFill>
                <a:latin typeface="+mn-lt"/>
              </a:rPr>
              <a:t>MATRIX OFFERS MORE…</a:t>
            </a:r>
            <a:endParaRPr lang="en-US" sz="1600" b="1" dirty="0">
              <a:solidFill>
                <a:schemeClr val="bg1"/>
              </a:solidFill>
              <a:latin typeface="+mn-lt"/>
            </a:endParaRPr>
          </a:p>
        </p:txBody>
      </p:sp>
      <p:sp>
        <p:nvSpPr>
          <p:cNvPr id="12" name="Title 1"/>
          <p:cNvSpPr txBox="1">
            <a:spLocks/>
          </p:cNvSpPr>
          <p:nvPr/>
        </p:nvSpPr>
        <p:spPr>
          <a:xfrm>
            <a:off x="3962400" y="799381"/>
            <a:ext cx="22098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tx1">
                    <a:lumMod val="75000"/>
                    <a:lumOff val="25000"/>
                  </a:schemeClr>
                </a:solidFill>
                <a:latin typeface="+mn-lt"/>
              </a:rPr>
              <a:t>YOU GET MORE…</a:t>
            </a:r>
            <a:endParaRPr lang="en-US" sz="1600" b="1" dirty="0">
              <a:solidFill>
                <a:schemeClr val="tx1">
                  <a:lumMod val="75000"/>
                  <a:lumOff val="25000"/>
                </a:schemeClr>
              </a:solidFill>
              <a:latin typeface="+mn-lt"/>
            </a:endParaRPr>
          </a:p>
        </p:txBody>
      </p:sp>
      <p:sp>
        <p:nvSpPr>
          <p:cNvPr id="13" name="Title 1"/>
          <p:cNvSpPr txBox="1">
            <a:spLocks/>
          </p:cNvSpPr>
          <p:nvPr/>
        </p:nvSpPr>
        <p:spPr>
          <a:xfrm>
            <a:off x="1080817" y="2960042"/>
            <a:ext cx="21957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PROMOTIONAL </a:t>
            </a:r>
          </a:p>
          <a:p>
            <a:pPr algn="l"/>
            <a:r>
              <a:rPr lang="en-US" sz="1200" b="1" dirty="0" smtClean="0"/>
              <a:t>ASSISTANCE</a:t>
            </a:r>
            <a:endParaRPr lang="en-US" sz="1200" b="1" dirty="0">
              <a:solidFill>
                <a:schemeClr val="tx1">
                  <a:lumMod val="65000"/>
                  <a:lumOff val="35000"/>
                </a:schemeClr>
              </a:solidFill>
            </a:endParaRPr>
          </a:p>
        </p:txBody>
      </p:sp>
      <p:sp>
        <p:nvSpPr>
          <p:cNvPr id="14" name="Title 1"/>
          <p:cNvSpPr txBox="1">
            <a:spLocks/>
          </p:cNvSpPr>
          <p:nvPr/>
        </p:nvSpPr>
        <p:spPr>
          <a:xfrm>
            <a:off x="1110651" y="3487563"/>
            <a:ext cx="2165949" cy="1770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Presentation </a:t>
            </a:r>
            <a:r>
              <a:rPr lang="en-US" sz="1200" dirty="0"/>
              <a:t>and Demonstration </a:t>
            </a:r>
            <a:r>
              <a:rPr lang="en-US" sz="1200" dirty="0" smtClean="0"/>
              <a:t>to Customers</a:t>
            </a:r>
          </a:p>
          <a:p>
            <a:pPr algn="l"/>
            <a:endParaRPr lang="en-US" sz="1200" dirty="0"/>
          </a:p>
          <a:p>
            <a:pPr algn="l"/>
            <a:r>
              <a:rPr lang="en-US" sz="1200" dirty="0" smtClean="0"/>
              <a:t>100</a:t>
            </a:r>
            <a:r>
              <a:rPr lang="en-US" sz="1200" dirty="0"/>
              <a:t>+ Marketing Promotional </a:t>
            </a:r>
            <a:r>
              <a:rPr lang="en-US" sz="1200" dirty="0" smtClean="0"/>
              <a:t>Tools.</a:t>
            </a:r>
          </a:p>
          <a:p>
            <a:pPr algn="l"/>
            <a:endParaRPr lang="en-US" sz="1200" dirty="0"/>
          </a:p>
          <a:p>
            <a:pPr algn="l"/>
            <a:r>
              <a:rPr lang="en-US" sz="1200" dirty="0" smtClean="0"/>
              <a:t>Regular </a:t>
            </a:r>
            <a:r>
              <a:rPr lang="en-US" sz="1200" dirty="0"/>
              <a:t>Promotional Activities like </a:t>
            </a:r>
            <a:r>
              <a:rPr lang="en-US" sz="1200" dirty="0" smtClean="0"/>
              <a:t>Exhibitions</a:t>
            </a:r>
            <a:r>
              <a:rPr lang="en-US" sz="1200" dirty="0"/>
              <a:t>, Product Expos, </a:t>
            </a:r>
          </a:p>
          <a:p>
            <a:pPr algn="l"/>
            <a:r>
              <a:rPr lang="en-US" sz="1200" dirty="0" smtClean="0"/>
              <a:t>Advertisements.</a:t>
            </a:r>
            <a:endParaRPr lang="en-US" sz="1200" dirty="0">
              <a:solidFill>
                <a:schemeClr val="tx1">
                  <a:lumMod val="65000"/>
                  <a:lumOff val="35000"/>
                </a:schemeClr>
              </a:solidFill>
            </a:endParaRPr>
          </a:p>
        </p:txBody>
      </p:sp>
      <p:sp>
        <p:nvSpPr>
          <p:cNvPr id="15" name="Title 1"/>
          <p:cNvSpPr txBox="1">
            <a:spLocks/>
          </p:cNvSpPr>
          <p:nvPr/>
        </p:nvSpPr>
        <p:spPr>
          <a:xfrm>
            <a:off x="4038600" y="2960041"/>
            <a:ext cx="1937349"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RAPID BUSINESS GROWTH</a:t>
            </a:r>
            <a:endParaRPr lang="en-US" sz="1200" b="1" dirty="0">
              <a:solidFill>
                <a:schemeClr val="tx1">
                  <a:lumMod val="65000"/>
                  <a:lumOff val="35000"/>
                </a:schemeClr>
              </a:solidFill>
            </a:endParaRPr>
          </a:p>
        </p:txBody>
      </p:sp>
      <p:sp>
        <p:nvSpPr>
          <p:cNvPr id="16" name="Title 1"/>
          <p:cNvSpPr txBox="1">
            <a:spLocks/>
          </p:cNvSpPr>
          <p:nvPr/>
        </p:nvSpPr>
        <p:spPr>
          <a:xfrm>
            <a:off x="4038600" y="3563763"/>
            <a:ext cx="1937349" cy="1770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More </a:t>
            </a:r>
            <a:r>
              <a:rPr lang="en-US" sz="1200" dirty="0"/>
              <a:t>Lead </a:t>
            </a:r>
            <a:r>
              <a:rPr lang="en-US" sz="1200" dirty="0" smtClean="0"/>
              <a:t>Generation</a:t>
            </a:r>
          </a:p>
          <a:p>
            <a:pPr algn="l"/>
            <a:endParaRPr lang="en-US" sz="1200" dirty="0" smtClean="0"/>
          </a:p>
          <a:p>
            <a:pPr algn="l"/>
            <a:r>
              <a:rPr lang="en-US" sz="1200" dirty="0" smtClean="0"/>
              <a:t>Higher </a:t>
            </a:r>
            <a:r>
              <a:rPr lang="en-US" sz="1200" dirty="0"/>
              <a:t>Sales </a:t>
            </a:r>
            <a:r>
              <a:rPr lang="en-US" sz="1200" dirty="0" smtClean="0"/>
              <a:t>Conversion</a:t>
            </a:r>
          </a:p>
          <a:p>
            <a:pPr algn="l"/>
            <a:endParaRPr lang="en-US" sz="1200" dirty="0"/>
          </a:p>
          <a:p>
            <a:pPr algn="l"/>
            <a:r>
              <a:rPr lang="en-US" sz="1200" dirty="0" smtClean="0"/>
              <a:t>Faster Sales</a:t>
            </a:r>
          </a:p>
          <a:p>
            <a:pPr algn="l"/>
            <a:endParaRPr lang="en-US" sz="1200" dirty="0"/>
          </a:p>
          <a:p>
            <a:pPr algn="l"/>
            <a:r>
              <a:rPr lang="en-US" sz="1200" dirty="0" smtClean="0"/>
              <a:t>Less </a:t>
            </a:r>
            <a:r>
              <a:rPr lang="en-US" sz="1200" dirty="0"/>
              <a:t>Selling </a:t>
            </a:r>
            <a:r>
              <a:rPr lang="en-US" sz="1200" dirty="0" smtClean="0"/>
              <a:t>Cost</a:t>
            </a:r>
          </a:p>
          <a:p>
            <a:pPr algn="l"/>
            <a:endParaRPr lang="en-US" sz="1200" dirty="0"/>
          </a:p>
          <a:p>
            <a:pPr algn="l"/>
            <a:r>
              <a:rPr lang="en-US" sz="1200" dirty="0" smtClean="0"/>
              <a:t>More </a:t>
            </a:r>
            <a:r>
              <a:rPr lang="en-US" sz="1200" dirty="0"/>
              <a:t>Market Reach</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265917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5455" t="82502" r="1948" b="2927"/>
          <a:stretch/>
        </p:blipFill>
        <p:spPr>
          <a:xfrm>
            <a:off x="6594894" y="5911464"/>
            <a:ext cx="2549106" cy="851646"/>
          </a:xfrm>
          <a:prstGeom prst="rect">
            <a:avLst/>
          </a:prstGeom>
        </p:spPr>
      </p:pic>
      <p:sp>
        <p:nvSpPr>
          <p:cNvPr id="5" name="Title 1"/>
          <p:cNvSpPr txBox="1">
            <a:spLocks/>
          </p:cNvSpPr>
          <p:nvPr/>
        </p:nvSpPr>
        <p:spPr>
          <a:xfrm>
            <a:off x="990600" y="762000"/>
            <a:ext cx="23622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bg1"/>
                </a:solidFill>
                <a:latin typeface="+mn-lt"/>
              </a:rPr>
              <a:t>MATRIX OFFERS MORE…</a:t>
            </a:r>
            <a:endParaRPr lang="en-US" sz="1600" b="1" dirty="0">
              <a:solidFill>
                <a:schemeClr val="bg1"/>
              </a:solidFill>
              <a:latin typeface="+mn-lt"/>
            </a:endParaRPr>
          </a:p>
        </p:txBody>
      </p:sp>
      <p:sp>
        <p:nvSpPr>
          <p:cNvPr id="12" name="Title 1"/>
          <p:cNvSpPr txBox="1">
            <a:spLocks/>
          </p:cNvSpPr>
          <p:nvPr/>
        </p:nvSpPr>
        <p:spPr>
          <a:xfrm>
            <a:off x="3962400" y="799381"/>
            <a:ext cx="2209800" cy="34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tx1">
                    <a:lumMod val="75000"/>
                    <a:lumOff val="25000"/>
                  </a:schemeClr>
                </a:solidFill>
                <a:latin typeface="+mn-lt"/>
              </a:rPr>
              <a:t>YOU GET MORE…</a:t>
            </a:r>
            <a:endParaRPr lang="en-US" sz="1600" b="1" dirty="0">
              <a:solidFill>
                <a:schemeClr val="tx1">
                  <a:lumMod val="75000"/>
                  <a:lumOff val="25000"/>
                </a:schemeClr>
              </a:solidFill>
              <a:latin typeface="+mn-lt"/>
            </a:endParaRPr>
          </a:p>
        </p:txBody>
      </p:sp>
      <p:sp>
        <p:nvSpPr>
          <p:cNvPr id="13" name="Title 1"/>
          <p:cNvSpPr txBox="1">
            <a:spLocks/>
          </p:cNvSpPr>
          <p:nvPr/>
        </p:nvSpPr>
        <p:spPr>
          <a:xfrm>
            <a:off x="1080817" y="2960042"/>
            <a:ext cx="2195783"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BUSINESS FRIENDLY POLICIES</a:t>
            </a:r>
            <a:endParaRPr lang="en-US" sz="1200" b="1" dirty="0">
              <a:solidFill>
                <a:schemeClr val="tx1">
                  <a:lumMod val="65000"/>
                  <a:lumOff val="35000"/>
                </a:schemeClr>
              </a:solidFill>
            </a:endParaRPr>
          </a:p>
        </p:txBody>
      </p:sp>
      <p:sp>
        <p:nvSpPr>
          <p:cNvPr id="14" name="Title 1"/>
          <p:cNvSpPr txBox="1">
            <a:spLocks/>
          </p:cNvSpPr>
          <p:nvPr/>
        </p:nvSpPr>
        <p:spPr>
          <a:xfrm>
            <a:off x="1110651" y="3487563"/>
            <a:ext cx="2394549" cy="1770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100</a:t>
            </a:r>
            <a:r>
              <a:rPr lang="en-US" sz="1200" dirty="0"/>
              <a:t>% Business through Partners</a:t>
            </a:r>
          </a:p>
          <a:p>
            <a:pPr algn="l"/>
            <a:endParaRPr lang="en-US" sz="1200" dirty="0" smtClean="0"/>
          </a:p>
          <a:p>
            <a:pPr algn="l"/>
            <a:r>
              <a:rPr lang="en-US" sz="1200" dirty="0" smtClean="0"/>
              <a:t>Uniform </a:t>
            </a:r>
            <a:r>
              <a:rPr lang="en-US" sz="1200" dirty="0"/>
              <a:t>Pricing</a:t>
            </a:r>
          </a:p>
          <a:p>
            <a:pPr algn="l"/>
            <a:endParaRPr lang="en-US" sz="1200" dirty="0" smtClean="0"/>
          </a:p>
          <a:p>
            <a:pPr algn="l"/>
            <a:r>
              <a:rPr lang="en-US" sz="1200" dirty="0" smtClean="0"/>
              <a:t>100</a:t>
            </a:r>
            <a:r>
              <a:rPr lang="en-US" sz="1200" dirty="0"/>
              <a:t>% AMC with Partners</a:t>
            </a:r>
          </a:p>
          <a:p>
            <a:pPr algn="l"/>
            <a:endParaRPr lang="en-US" sz="1200" dirty="0" smtClean="0"/>
          </a:p>
          <a:p>
            <a:pPr algn="l"/>
            <a:r>
              <a:rPr lang="en-US" sz="1200" dirty="0" smtClean="0"/>
              <a:t>Stock </a:t>
            </a:r>
            <a:r>
              <a:rPr lang="en-US" sz="1200" dirty="0"/>
              <a:t>Availability at Supply Points</a:t>
            </a:r>
          </a:p>
          <a:p>
            <a:pPr algn="l"/>
            <a:endParaRPr lang="en-US" sz="1200" dirty="0" smtClean="0"/>
          </a:p>
          <a:p>
            <a:pPr algn="l"/>
            <a:r>
              <a:rPr lang="en-US" sz="1200" dirty="0" smtClean="0"/>
              <a:t>Transparent </a:t>
            </a:r>
            <a:r>
              <a:rPr lang="en-US" sz="1200" dirty="0"/>
              <a:t>Accounting</a:t>
            </a:r>
            <a:endParaRPr lang="en-US" sz="1200" dirty="0">
              <a:solidFill>
                <a:schemeClr val="tx1">
                  <a:lumMod val="65000"/>
                  <a:lumOff val="35000"/>
                </a:schemeClr>
              </a:solidFill>
            </a:endParaRPr>
          </a:p>
        </p:txBody>
      </p:sp>
      <p:sp>
        <p:nvSpPr>
          <p:cNvPr id="15" name="Title 1"/>
          <p:cNvSpPr txBox="1">
            <a:spLocks/>
          </p:cNvSpPr>
          <p:nvPr/>
        </p:nvSpPr>
        <p:spPr>
          <a:xfrm>
            <a:off x="4038601" y="2960041"/>
            <a:ext cx="1905000" cy="4689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MORE SUSTAINED BUSINESS GROWTH</a:t>
            </a:r>
            <a:endParaRPr lang="en-US" sz="1200" b="1" dirty="0">
              <a:solidFill>
                <a:schemeClr val="tx1">
                  <a:lumMod val="65000"/>
                  <a:lumOff val="35000"/>
                </a:schemeClr>
              </a:solidFill>
            </a:endParaRPr>
          </a:p>
        </p:txBody>
      </p:sp>
      <p:sp>
        <p:nvSpPr>
          <p:cNvPr id="16" name="Title 1"/>
          <p:cNvSpPr txBox="1">
            <a:spLocks/>
          </p:cNvSpPr>
          <p:nvPr/>
        </p:nvSpPr>
        <p:spPr>
          <a:xfrm>
            <a:off x="4038600" y="3335163"/>
            <a:ext cx="2133600" cy="2151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solidFill>
                  <a:schemeClr val="tx1">
                    <a:lumMod val="95000"/>
                    <a:lumOff val="5000"/>
                  </a:schemeClr>
                </a:solidFill>
              </a:rPr>
              <a:t>Less </a:t>
            </a:r>
            <a:r>
              <a:rPr lang="en-US" sz="1200" dirty="0">
                <a:solidFill>
                  <a:schemeClr val="tx1">
                    <a:lumMod val="95000"/>
                    <a:lumOff val="5000"/>
                  </a:schemeClr>
                </a:solidFill>
              </a:rPr>
              <a:t>Internal Competition</a:t>
            </a:r>
          </a:p>
          <a:p>
            <a:pPr algn="l"/>
            <a:endParaRPr lang="en-US" sz="1200" dirty="0" smtClean="0">
              <a:solidFill>
                <a:schemeClr val="tx1">
                  <a:lumMod val="95000"/>
                  <a:lumOff val="5000"/>
                </a:schemeClr>
              </a:solidFill>
            </a:endParaRPr>
          </a:p>
          <a:p>
            <a:pPr algn="l"/>
            <a:r>
              <a:rPr lang="en-US" sz="1200" dirty="0" smtClean="0">
                <a:solidFill>
                  <a:schemeClr val="tx1">
                    <a:lumMod val="95000"/>
                    <a:lumOff val="5000"/>
                  </a:schemeClr>
                </a:solidFill>
              </a:rPr>
              <a:t>Return </a:t>
            </a:r>
            <a:r>
              <a:rPr lang="en-US" sz="1200" dirty="0">
                <a:solidFill>
                  <a:schemeClr val="tx1">
                    <a:lumMod val="95000"/>
                    <a:lumOff val="5000"/>
                  </a:schemeClr>
                </a:solidFill>
              </a:rPr>
              <a:t>on Time-Efforts-Money Investments</a:t>
            </a:r>
          </a:p>
          <a:p>
            <a:pPr algn="l"/>
            <a:endParaRPr lang="en-US" sz="1200" dirty="0" smtClean="0">
              <a:solidFill>
                <a:schemeClr val="tx1">
                  <a:lumMod val="95000"/>
                  <a:lumOff val="5000"/>
                </a:schemeClr>
              </a:solidFill>
            </a:endParaRPr>
          </a:p>
          <a:p>
            <a:pPr algn="l"/>
            <a:r>
              <a:rPr lang="en-US" sz="1200" dirty="0" smtClean="0">
                <a:solidFill>
                  <a:schemeClr val="tx1">
                    <a:lumMod val="95000"/>
                    <a:lumOff val="5000"/>
                  </a:schemeClr>
                </a:solidFill>
              </a:rPr>
              <a:t>Safe Guard Business Growth</a:t>
            </a:r>
          </a:p>
          <a:p>
            <a:pPr algn="l"/>
            <a:endParaRPr lang="en-US" sz="1200" dirty="0" smtClean="0">
              <a:solidFill>
                <a:schemeClr val="tx1">
                  <a:lumMod val="95000"/>
                  <a:lumOff val="5000"/>
                </a:schemeClr>
              </a:solidFill>
            </a:endParaRPr>
          </a:p>
          <a:p>
            <a:pPr algn="l"/>
            <a:r>
              <a:rPr lang="en-US" sz="1200" dirty="0" smtClean="0">
                <a:solidFill>
                  <a:schemeClr val="tx1">
                    <a:lumMod val="95000"/>
                    <a:lumOff val="5000"/>
                  </a:schemeClr>
                </a:solidFill>
              </a:rPr>
              <a:t>Earn </a:t>
            </a:r>
            <a:r>
              <a:rPr lang="en-US" sz="1200" dirty="0">
                <a:solidFill>
                  <a:schemeClr val="tx1">
                    <a:lumMod val="95000"/>
                    <a:lumOff val="5000"/>
                  </a:schemeClr>
                </a:solidFill>
              </a:rPr>
              <a:t>Reputation and Credibility of </a:t>
            </a:r>
            <a:r>
              <a:rPr lang="en-US" sz="1200" dirty="0" smtClean="0">
                <a:solidFill>
                  <a:schemeClr val="tx1">
                    <a:lumMod val="95000"/>
                    <a:lumOff val="5000"/>
                  </a:schemeClr>
                </a:solidFill>
              </a:rPr>
              <a:t>a Reliable </a:t>
            </a:r>
            <a:r>
              <a:rPr lang="en-US" sz="1200" dirty="0">
                <a:solidFill>
                  <a:schemeClr val="tx1">
                    <a:lumMod val="95000"/>
                    <a:lumOff val="5000"/>
                  </a:schemeClr>
                </a:solidFill>
              </a:rPr>
              <a:t>Solution Provider</a:t>
            </a:r>
          </a:p>
        </p:txBody>
      </p:sp>
    </p:spTree>
    <p:extLst>
      <p:ext uri="{BB962C8B-B14F-4D97-AF65-F5344CB8AC3E}">
        <p14:creationId xmlns:p14="http://schemas.microsoft.com/office/powerpoint/2010/main" val="3504664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Tree>
    <p:extLst>
      <p:ext uri="{BB962C8B-B14F-4D97-AF65-F5344CB8AC3E}">
        <p14:creationId xmlns:p14="http://schemas.microsoft.com/office/powerpoint/2010/main" val="679033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
        <p:nvSpPr>
          <p:cNvPr id="8" name="Title 1"/>
          <p:cNvSpPr txBox="1">
            <a:spLocks/>
          </p:cNvSpPr>
          <p:nvPr/>
        </p:nvSpPr>
        <p:spPr>
          <a:xfrm>
            <a:off x="457200" y="76200"/>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dirty="0" err="1" smtClean="0">
                <a:latin typeface="+mn-lt"/>
              </a:rPr>
              <a:t>Comsec</a:t>
            </a:r>
            <a:endParaRPr lang="en-US" sz="2400" b="1" dirty="0" smtClean="0">
              <a:latin typeface="+mn-lt"/>
            </a:endParaRPr>
          </a:p>
        </p:txBody>
      </p:sp>
      <p:sp>
        <p:nvSpPr>
          <p:cNvPr id="9" name="Title 1"/>
          <p:cNvSpPr txBox="1">
            <a:spLocks/>
          </p:cNvSpPr>
          <p:nvPr/>
        </p:nvSpPr>
        <p:spPr>
          <a:xfrm>
            <a:off x="457200" y="2398143"/>
            <a:ext cx="20574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R&amp;D Center</a:t>
            </a:r>
            <a:endParaRPr lang="en-US" sz="1200" dirty="0"/>
          </a:p>
        </p:txBody>
      </p:sp>
      <p:sp>
        <p:nvSpPr>
          <p:cNvPr id="10" name="Title 1"/>
          <p:cNvSpPr txBox="1">
            <a:spLocks/>
          </p:cNvSpPr>
          <p:nvPr/>
        </p:nvSpPr>
        <p:spPr>
          <a:xfrm>
            <a:off x="457200" y="2626743"/>
            <a:ext cx="26289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200" dirty="0"/>
              <a:t>190-GIDC, Makarpura,</a:t>
            </a:r>
            <a:br>
              <a:rPr lang="pt-BR" sz="1200" dirty="0"/>
            </a:br>
            <a:r>
              <a:rPr lang="pt-BR" sz="1200" dirty="0"/>
              <a:t>Vadodara-390 010, India</a:t>
            </a:r>
            <a:br>
              <a:rPr lang="pt-BR" sz="1200" dirty="0"/>
            </a:br>
            <a:r>
              <a:rPr lang="pt-BR" sz="1200" b="1" dirty="0"/>
              <a:t>Ph:</a:t>
            </a:r>
            <a:r>
              <a:rPr lang="pt-BR" sz="1200" dirty="0"/>
              <a:t> +91 81286 80291/2</a:t>
            </a:r>
            <a:endParaRPr lang="en-US" sz="1200" dirty="0">
              <a:solidFill>
                <a:schemeClr val="tx1">
                  <a:lumMod val="65000"/>
                  <a:lumOff val="35000"/>
                </a:schemeClr>
              </a:solidFill>
            </a:endParaRPr>
          </a:p>
        </p:txBody>
      </p:sp>
      <p:sp>
        <p:nvSpPr>
          <p:cNvPr id="11" name="Title 1"/>
          <p:cNvSpPr txBox="1">
            <a:spLocks/>
          </p:cNvSpPr>
          <p:nvPr/>
        </p:nvSpPr>
        <p:spPr>
          <a:xfrm>
            <a:off x="480204" y="1219200"/>
            <a:ext cx="20574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Head Office</a:t>
            </a:r>
            <a:endParaRPr lang="en-US" sz="1200" dirty="0"/>
          </a:p>
        </p:txBody>
      </p:sp>
      <p:sp>
        <p:nvSpPr>
          <p:cNvPr id="12" name="Title 1"/>
          <p:cNvSpPr txBox="1">
            <a:spLocks/>
          </p:cNvSpPr>
          <p:nvPr/>
        </p:nvSpPr>
        <p:spPr>
          <a:xfrm>
            <a:off x="480204" y="1447800"/>
            <a:ext cx="26289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200" dirty="0"/>
              <a:t>394-GIDC, Makarpura,</a:t>
            </a:r>
            <a:br>
              <a:rPr lang="pt-BR" sz="1200" dirty="0"/>
            </a:br>
            <a:r>
              <a:rPr lang="pt-BR" sz="1200" dirty="0"/>
              <a:t>Vadodara-390 010, India</a:t>
            </a:r>
            <a:br>
              <a:rPr lang="pt-BR" sz="1200" dirty="0"/>
            </a:br>
            <a:r>
              <a:rPr lang="pt-BR" sz="1200" b="1" dirty="0"/>
              <a:t>Ph:</a:t>
            </a:r>
            <a:r>
              <a:rPr lang="pt-BR" sz="1200" dirty="0"/>
              <a:t> +91 265 2630555</a:t>
            </a:r>
            <a:endParaRPr lang="en-US" sz="1200" dirty="0">
              <a:solidFill>
                <a:schemeClr val="tx1">
                  <a:lumMod val="65000"/>
                  <a:lumOff val="35000"/>
                </a:schemeClr>
              </a:solidFill>
            </a:endParaRPr>
          </a:p>
        </p:txBody>
      </p:sp>
      <p:sp>
        <p:nvSpPr>
          <p:cNvPr id="13" name="Title 1"/>
          <p:cNvSpPr txBox="1">
            <a:spLocks/>
          </p:cNvSpPr>
          <p:nvPr/>
        </p:nvSpPr>
        <p:spPr>
          <a:xfrm>
            <a:off x="457200" y="3617343"/>
            <a:ext cx="20574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a:t>Manufacturing Unit</a:t>
            </a:r>
            <a:endParaRPr lang="en-US" sz="1200" dirty="0"/>
          </a:p>
        </p:txBody>
      </p:sp>
      <p:sp>
        <p:nvSpPr>
          <p:cNvPr id="14" name="Title 1"/>
          <p:cNvSpPr txBox="1">
            <a:spLocks/>
          </p:cNvSpPr>
          <p:nvPr/>
        </p:nvSpPr>
        <p:spPr>
          <a:xfrm>
            <a:off x="457200" y="3845943"/>
            <a:ext cx="26289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solidFill>
                  <a:schemeClr val="tx1">
                    <a:lumMod val="65000"/>
                    <a:lumOff val="35000"/>
                  </a:schemeClr>
                </a:solidFill>
              </a:rPr>
              <a:t>19-GIDC</a:t>
            </a:r>
            <a:r>
              <a:rPr lang="en-US" sz="1200" dirty="0">
                <a:solidFill>
                  <a:schemeClr val="tx1">
                    <a:lumMod val="65000"/>
                    <a:lumOff val="35000"/>
                  </a:schemeClr>
                </a:solidFill>
              </a:rPr>
              <a:t>, </a:t>
            </a:r>
            <a:r>
              <a:rPr lang="en-US" sz="1200" dirty="0" err="1">
                <a:solidFill>
                  <a:schemeClr val="tx1">
                    <a:lumMod val="65000"/>
                    <a:lumOff val="35000"/>
                  </a:schemeClr>
                </a:solidFill>
              </a:rPr>
              <a:t>Waghodia</a:t>
            </a:r>
            <a:r>
              <a:rPr lang="en-US" sz="1200" dirty="0">
                <a:solidFill>
                  <a:schemeClr val="tx1">
                    <a:lumMod val="65000"/>
                    <a:lumOff val="35000"/>
                  </a:schemeClr>
                </a:solidFill>
              </a:rPr>
              <a:t/>
            </a:r>
            <a:br>
              <a:rPr lang="en-US" sz="1200" dirty="0">
                <a:solidFill>
                  <a:schemeClr val="tx1">
                    <a:lumMod val="65000"/>
                    <a:lumOff val="35000"/>
                  </a:schemeClr>
                </a:solidFill>
              </a:rPr>
            </a:br>
            <a:r>
              <a:rPr lang="en-US" sz="1200" dirty="0">
                <a:solidFill>
                  <a:schemeClr val="tx1">
                    <a:lumMod val="65000"/>
                    <a:lumOff val="35000"/>
                  </a:schemeClr>
                </a:solidFill>
              </a:rPr>
              <a:t>Dist. Vadodara-391 760, India</a:t>
            </a:r>
            <a:br>
              <a:rPr lang="en-US" sz="1200" dirty="0">
                <a:solidFill>
                  <a:schemeClr val="tx1">
                    <a:lumMod val="65000"/>
                    <a:lumOff val="35000"/>
                  </a:schemeClr>
                </a:solidFill>
              </a:rPr>
            </a:br>
            <a:r>
              <a:rPr lang="en-US" sz="1200" b="1" dirty="0" err="1">
                <a:solidFill>
                  <a:schemeClr val="tx1">
                    <a:lumMod val="65000"/>
                    <a:lumOff val="35000"/>
                  </a:schemeClr>
                </a:solidFill>
              </a:rPr>
              <a:t>Ph</a:t>
            </a:r>
            <a:r>
              <a:rPr lang="en-US" sz="1200" b="1" dirty="0">
                <a:solidFill>
                  <a:schemeClr val="tx1">
                    <a:lumMod val="65000"/>
                    <a:lumOff val="35000"/>
                  </a:schemeClr>
                </a:solidFill>
              </a:rPr>
              <a:t>:</a:t>
            </a:r>
            <a:r>
              <a:rPr lang="en-US" sz="1200" dirty="0">
                <a:solidFill>
                  <a:schemeClr val="tx1">
                    <a:lumMod val="65000"/>
                    <a:lumOff val="35000"/>
                  </a:schemeClr>
                </a:solidFill>
              </a:rPr>
              <a:t> +91 2668 263172/73</a:t>
            </a:r>
          </a:p>
        </p:txBody>
      </p:sp>
      <p:sp>
        <p:nvSpPr>
          <p:cNvPr id="15" name="Title 1"/>
          <p:cNvSpPr txBox="1">
            <a:spLocks/>
          </p:cNvSpPr>
          <p:nvPr/>
        </p:nvSpPr>
        <p:spPr>
          <a:xfrm>
            <a:off x="455762" y="4836543"/>
            <a:ext cx="20574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Customer Care</a:t>
            </a:r>
            <a:endParaRPr lang="en-US" sz="1200" dirty="0"/>
          </a:p>
        </p:txBody>
      </p:sp>
      <p:sp>
        <p:nvSpPr>
          <p:cNvPr id="16" name="Title 1"/>
          <p:cNvSpPr txBox="1">
            <a:spLocks/>
          </p:cNvSpPr>
          <p:nvPr/>
        </p:nvSpPr>
        <p:spPr>
          <a:xfrm>
            <a:off x="455762" y="5141343"/>
            <a:ext cx="2628900" cy="381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300" dirty="0" smtClean="0">
                <a:solidFill>
                  <a:schemeClr val="tx1">
                    <a:lumMod val="65000"/>
                    <a:lumOff val="35000"/>
                  </a:schemeClr>
                </a:solidFill>
              </a:rPr>
              <a:t>Customer.Care@MatrixComSec.co</a:t>
            </a:r>
            <a:r>
              <a:rPr lang="en-US" sz="1200" dirty="0" smtClean="0">
                <a:solidFill>
                  <a:schemeClr val="tx1">
                    <a:lumMod val="65000"/>
                    <a:lumOff val="35000"/>
                  </a:schemeClr>
                </a:solidFill>
              </a:rPr>
              <a:t>m</a:t>
            </a:r>
            <a:endParaRPr lang="en-US" sz="1200" dirty="0">
              <a:solidFill>
                <a:schemeClr val="tx1">
                  <a:lumMod val="65000"/>
                  <a:lumOff val="35000"/>
                </a:schemeClr>
              </a:solidFill>
            </a:endParaRPr>
          </a:p>
          <a:p>
            <a:pPr algn="l"/>
            <a:r>
              <a:rPr lang="en-US" sz="1200" dirty="0"/>
              <a:t> </a:t>
            </a:r>
          </a:p>
        </p:txBody>
      </p:sp>
      <p:sp>
        <p:nvSpPr>
          <p:cNvPr id="17" name="Title 1"/>
          <p:cNvSpPr txBox="1">
            <a:spLocks/>
          </p:cNvSpPr>
          <p:nvPr/>
        </p:nvSpPr>
        <p:spPr>
          <a:xfrm>
            <a:off x="455762" y="5674743"/>
            <a:ext cx="20574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t>Technical Support</a:t>
            </a:r>
            <a:endParaRPr lang="en-US" sz="1200" dirty="0"/>
          </a:p>
        </p:txBody>
      </p:sp>
      <p:sp>
        <p:nvSpPr>
          <p:cNvPr id="18" name="Title 1"/>
          <p:cNvSpPr txBox="1">
            <a:spLocks/>
          </p:cNvSpPr>
          <p:nvPr/>
        </p:nvSpPr>
        <p:spPr>
          <a:xfrm>
            <a:off x="455762" y="5979543"/>
            <a:ext cx="2628900" cy="381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300" dirty="0" smtClean="0">
                <a:solidFill>
                  <a:schemeClr val="tx1">
                    <a:lumMod val="65000"/>
                    <a:lumOff val="35000"/>
                  </a:schemeClr>
                </a:solidFill>
              </a:rPr>
              <a:t>Support@MatrixComSec.co</a:t>
            </a:r>
            <a:r>
              <a:rPr lang="en-US" sz="1200" dirty="0" smtClean="0">
                <a:solidFill>
                  <a:schemeClr val="tx1">
                    <a:lumMod val="65000"/>
                    <a:lumOff val="35000"/>
                  </a:schemeClr>
                </a:solidFill>
              </a:rPr>
              <a:t>m</a:t>
            </a:r>
            <a:endParaRPr lang="en-US" sz="1200" dirty="0">
              <a:solidFill>
                <a:schemeClr val="tx1">
                  <a:lumMod val="65000"/>
                  <a:lumOff val="35000"/>
                </a:schemeClr>
              </a:solidFill>
            </a:endParaRPr>
          </a:p>
          <a:p>
            <a:pPr algn="l"/>
            <a:r>
              <a:rPr lang="en-US" sz="1200" dirty="0"/>
              <a:t> </a:t>
            </a:r>
          </a:p>
        </p:txBody>
      </p:sp>
    </p:spTree>
    <p:extLst>
      <p:ext uri="{BB962C8B-B14F-4D97-AF65-F5344CB8AC3E}">
        <p14:creationId xmlns:p14="http://schemas.microsoft.com/office/powerpoint/2010/main" val="4094065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
            <a:ext cx="9144000" cy="6833616"/>
          </a:xfrm>
          <a:prstGeom prst="rect">
            <a:avLst/>
          </a:prstGeom>
        </p:spPr>
      </p:pic>
    </p:spTree>
    <p:extLst>
      <p:ext uri="{BB962C8B-B14F-4D97-AF65-F5344CB8AC3E}">
        <p14:creationId xmlns:p14="http://schemas.microsoft.com/office/powerpoint/2010/main" val="2572026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614"/>
            <a:ext cx="9144000" cy="6834386"/>
          </a:xfrm>
          <a:prstGeom prst="rect">
            <a:avLst/>
          </a:prstGeom>
        </p:spPr>
      </p:pic>
    </p:spTree>
    <p:extLst>
      <p:ext uri="{BB962C8B-B14F-4D97-AF65-F5344CB8AC3E}">
        <p14:creationId xmlns:p14="http://schemas.microsoft.com/office/powerpoint/2010/main" val="405117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
        <p:nvSpPr>
          <p:cNvPr id="5" name="Title 1"/>
          <p:cNvSpPr txBox="1">
            <a:spLocks/>
          </p:cNvSpPr>
          <p:nvPr/>
        </p:nvSpPr>
        <p:spPr>
          <a:xfrm>
            <a:off x="6400800"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a:t>
            </a:r>
            <a:br>
              <a:rPr lang="en-US" sz="2400" dirty="0" smtClean="0">
                <a:latin typeface="+mn-lt"/>
              </a:rPr>
            </a:br>
            <a:r>
              <a:rPr lang="en-US" sz="2400" b="1" dirty="0" smtClean="0">
                <a:latin typeface="+mn-lt"/>
              </a:rPr>
              <a:t>Solutions</a:t>
            </a:r>
          </a:p>
        </p:txBody>
      </p:sp>
      <p:sp>
        <p:nvSpPr>
          <p:cNvPr id="6" name="Title 1"/>
          <p:cNvSpPr txBox="1">
            <a:spLocks/>
          </p:cNvSpPr>
          <p:nvPr/>
        </p:nvSpPr>
        <p:spPr>
          <a:xfrm>
            <a:off x="6400800" y="2667000"/>
            <a:ext cx="2628900" cy="2590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lumMod val="50000"/>
                  </a:schemeClr>
                </a:solidFill>
                <a:latin typeface="+mn-lt"/>
              </a:rPr>
              <a:t>250+ </a:t>
            </a:r>
          </a:p>
          <a:p>
            <a:pPr algn="l"/>
            <a:r>
              <a:rPr lang="en-US" sz="1600" dirty="0">
                <a:latin typeface="+mn-lt"/>
              </a:rPr>
              <a:t>Well-engineered </a:t>
            </a:r>
            <a:r>
              <a:rPr lang="en-US" sz="1600" dirty="0" smtClean="0">
                <a:latin typeface="+mn-lt"/>
              </a:rPr>
              <a:t>Security and Telecom workhorses built on robust architecture, and designed to offer More Productivity</a:t>
            </a:r>
            <a:r>
              <a:rPr lang="en-US" sz="1600" dirty="0">
                <a:latin typeface="+mn-lt"/>
              </a:rPr>
              <a:t>, </a:t>
            </a:r>
            <a:r>
              <a:rPr lang="en-US" sz="1600" dirty="0" smtClean="0">
                <a:latin typeface="+mn-lt"/>
              </a:rPr>
              <a:t>More Cost Saving</a:t>
            </a:r>
            <a:r>
              <a:rPr lang="en-US" sz="1600" dirty="0">
                <a:latin typeface="+mn-lt"/>
              </a:rPr>
              <a:t>, </a:t>
            </a:r>
            <a:r>
              <a:rPr lang="en-US" sz="1600" dirty="0" smtClean="0">
                <a:latin typeface="+mn-lt"/>
              </a:rPr>
              <a:t>More Flexibility</a:t>
            </a:r>
            <a:r>
              <a:rPr lang="en-US" sz="1600" dirty="0">
                <a:latin typeface="+mn-lt"/>
              </a:rPr>
              <a:t>, </a:t>
            </a:r>
            <a:r>
              <a:rPr lang="en-US" sz="1600" dirty="0" smtClean="0">
                <a:latin typeface="+mn-lt"/>
              </a:rPr>
              <a:t>More Reliability </a:t>
            </a:r>
            <a:r>
              <a:rPr lang="en-US" sz="1600" dirty="0">
                <a:latin typeface="+mn-lt"/>
              </a:rPr>
              <a:t>and </a:t>
            </a:r>
            <a:r>
              <a:rPr lang="en-US" sz="1600" dirty="0" smtClean="0">
                <a:latin typeface="+mn-lt"/>
              </a:rPr>
              <a:t>More Performance.</a:t>
            </a:r>
            <a:endParaRPr lang="en-US" sz="1600" b="1" dirty="0" smtClean="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752600"/>
            <a:ext cx="829091" cy="782219"/>
          </a:xfrm>
          <a:prstGeom prst="rect">
            <a:avLst/>
          </a:prstGeom>
        </p:spPr>
      </p:pic>
    </p:spTree>
    <p:extLst>
      <p:ext uri="{BB962C8B-B14F-4D97-AF65-F5344CB8AC3E}">
        <p14:creationId xmlns:p14="http://schemas.microsoft.com/office/powerpoint/2010/main" val="1032595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28962"/>
          <a:stretch/>
        </p:blipFill>
        <p:spPr>
          <a:xfrm>
            <a:off x="0" y="11807"/>
            <a:ext cx="6495691" cy="6834386"/>
          </a:xfrm>
          <a:prstGeom prst="rect">
            <a:avLst/>
          </a:prstGeom>
        </p:spPr>
      </p:pic>
      <p:sp>
        <p:nvSpPr>
          <p:cNvPr id="5" name="Title 1"/>
          <p:cNvSpPr txBox="1">
            <a:spLocks/>
          </p:cNvSpPr>
          <p:nvPr/>
        </p:nvSpPr>
        <p:spPr>
          <a:xfrm>
            <a:off x="6400800"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a:t>
            </a:r>
            <a:br>
              <a:rPr lang="en-US" sz="2400" dirty="0" smtClean="0">
                <a:latin typeface="+mn-lt"/>
              </a:rPr>
            </a:br>
            <a:r>
              <a:rPr lang="en-US" sz="2400" b="1" dirty="0" smtClean="0">
                <a:latin typeface="+mn-lt"/>
              </a:rPr>
              <a:t>Partners</a:t>
            </a:r>
          </a:p>
        </p:txBody>
      </p:sp>
      <p:sp>
        <p:nvSpPr>
          <p:cNvPr id="6" name="Title 1"/>
          <p:cNvSpPr txBox="1">
            <a:spLocks/>
          </p:cNvSpPr>
          <p:nvPr/>
        </p:nvSpPr>
        <p:spPr>
          <a:xfrm>
            <a:off x="6400800" y="2667000"/>
            <a:ext cx="2362200" cy="2514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lumMod val="50000"/>
                  </a:schemeClr>
                </a:solidFill>
                <a:latin typeface="+mn-lt"/>
              </a:rPr>
              <a:t>500+ </a:t>
            </a:r>
          </a:p>
          <a:p>
            <a:pPr algn="l"/>
            <a:r>
              <a:rPr lang="en-US" sz="1500" dirty="0" smtClean="0">
                <a:latin typeface="+mn-lt"/>
              </a:rPr>
              <a:t>Partners world-wide represent Matrix across three solutions domains. No matter where our customer is; we are just a arms reach away. </a:t>
            </a:r>
            <a:endParaRPr lang="en-US" sz="1500" b="1" dirty="0" smtClean="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905000"/>
            <a:ext cx="1207554" cy="561064"/>
          </a:xfrm>
          <a:prstGeom prst="rect">
            <a:avLst/>
          </a:prstGeom>
        </p:spPr>
      </p:pic>
    </p:spTree>
    <p:extLst>
      <p:ext uri="{BB962C8B-B14F-4D97-AF65-F5344CB8AC3E}">
        <p14:creationId xmlns:p14="http://schemas.microsoft.com/office/powerpoint/2010/main" val="735353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
        <p:nvSpPr>
          <p:cNvPr id="5" name="Title 1"/>
          <p:cNvSpPr txBox="1">
            <a:spLocks/>
          </p:cNvSpPr>
          <p:nvPr/>
        </p:nvSpPr>
        <p:spPr>
          <a:xfrm>
            <a:off x="6400800"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a:t>
            </a:r>
            <a:br>
              <a:rPr lang="en-US" sz="2400" dirty="0" smtClean="0">
                <a:latin typeface="+mn-lt"/>
              </a:rPr>
            </a:br>
            <a:r>
              <a:rPr lang="en-US" sz="2400" b="1" dirty="0" smtClean="0">
                <a:latin typeface="+mn-lt"/>
              </a:rPr>
              <a:t>Reach</a:t>
            </a:r>
          </a:p>
        </p:txBody>
      </p:sp>
      <p:sp>
        <p:nvSpPr>
          <p:cNvPr id="6" name="Title 1"/>
          <p:cNvSpPr txBox="1">
            <a:spLocks/>
          </p:cNvSpPr>
          <p:nvPr/>
        </p:nvSpPr>
        <p:spPr>
          <a:xfrm>
            <a:off x="6400800" y="2667000"/>
            <a:ext cx="2286000" cy="2971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lumMod val="50000"/>
                  </a:schemeClr>
                </a:solidFill>
                <a:latin typeface="+mn-lt"/>
              </a:rPr>
              <a:t>50+ </a:t>
            </a:r>
          </a:p>
          <a:p>
            <a:pPr algn="l"/>
            <a:r>
              <a:rPr lang="en-US" sz="1500" dirty="0" smtClean="0">
                <a:latin typeface="+mn-lt"/>
              </a:rPr>
              <a:t>Countries in Europe, Middle-East, Africa, America, Asia-Pacific, Australia region have an active presence of brand Matrix. Matrix solutions are well accepted and trusted in these countries.</a:t>
            </a:r>
            <a:endParaRPr lang="en-US" sz="1500" b="1" dirty="0" smtClean="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9028" y="1828800"/>
            <a:ext cx="685800" cy="685800"/>
          </a:xfrm>
          <a:prstGeom prst="rect">
            <a:avLst/>
          </a:prstGeom>
        </p:spPr>
      </p:pic>
    </p:spTree>
    <p:extLst>
      <p:ext uri="{BB962C8B-B14F-4D97-AF65-F5344CB8AC3E}">
        <p14:creationId xmlns:p14="http://schemas.microsoft.com/office/powerpoint/2010/main" val="1099487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76" t="82502"/>
          <a:stretch/>
        </p:blipFill>
        <p:spPr>
          <a:xfrm>
            <a:off x="1234311" y="5715000"/>
            <a:ext cx="7681089" cy="1022737"/>
          </a:xfrm>
          <a:prstGeom prst="rect">
            <a:avLst/>
          </a:prstGeom>
        </p:spPr>
      </p:pic>
      <p:sp>
        <p:nvSpPr>
          <p:cNvPr id="8" name="Title 1"/>
          <p:cNvSpPr txBox="1">
            <a:spLocks/>
          </p:cNvSpPr>
          <p:nvPr/>
        </p:nvSpPr>
        <p:spPr>
          <a:xfrm>
            <a:off x="3200400" y="152400"/>
            <a:ext cx="3124200" cy="8108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 </a:t>
            </a:r>
            <a:r>
              <a:rPr lang="en-US" sz="2400" b="1" dirty="0" smtClean="0">
                <a:latin typeface="+mn-lt"/>
              </a:rPr>
              <a:t>Global Network</a:t>
            </a:r>
          </a:p>
        </p:txBody>
      </p:sp>
    </p:spTree>
    <p:extLst>
      <p:ext uri="{BB962C8B-B14F-4D97-AF65-F5344CB8AC3E}">
        <p14:creationId xmlns:p14="http://schemas.microsoft.com/office/powerpoint/2010/main" val="241003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07"/>
            <a:ext cx="9144000" cy="6834386"/>
          </a:xfrm>
          <a:prstGeom prst="rect">
            <a:avLst/>
          </a:prstGeom>
        </p:spPr>
      </p:pic>
      <p:sp>
        <p:nvSpPr>
          <p:cNvPr id="5" name="Title 1"/>
          <p:cNvSpPr txBox="1">
            <a:spLocks/>
          </p:cNvSpPr>
          <p:nvPr/>
        </p:nvSpPr>
        <p:spPr>
          <a:xfrm>
            <a:off x="6400800" y="408317"/>
            <a:ext cx="26289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rPr>
              <a:t>Matrix</a:t>
            </a:r>
            <a:br>
              <a:rPr lang="en-US" sz="2400" dirty="0" smtClean="0">
                <a:latin typeface="+mn-lt"/>
              </a:rPr>
            </a:br>
            <a:r>
              <a:rPr lang="en-US" sz="2400" b="1" dirty="0" smtClean="0">
                <a:latin typeface="+mn-lt"/>
              </a:rPr>
              <a:t>R&amp;D Experience</a:t>
            </a:r>
          </a:p>
        </p:txBody>
      </p:sp>
      <p:sp>
        <p:nvSpPr>
          <p:cNvPr id="6" name="Title 1"/>
          <p:cNvSpPr txBox="1">
            <a:spLocks/>
          </p:cNvSpPr>
          <p:nvPr/>
        </p:nvSpPr>
        <p:spPr>
          <a:xfrm>
            <a:off x="6400800" y="2667000"/>
            <a:ext cx="2133600" cy="3200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smtClean="0">
                <a:solidFill>
                  <a:schemeClr val="bg1">
                    <a:lumMod val="50000"/>
                  </a:schemeClr>
                </a:solidFill>
                <a:latin typeface="+mn-lt"/>
              </a:rPr>
              <a:t>5000</a:t>
            </a:r>
            <a:r>
              <a:rPr lang="en-US" sz="3600" b="1" dirty="0" smtClean="0">
                <a:solidFill>
                  <a:schemeClr val="bg1">
                    <a:lumMod val="50000"/>
                  </a:schemeClr>
                </a:solidFill>
                <a:latin typeface="+mn-lt"/>
              </a:rPr>
              <a:t>+ </a:t>
            </a:r>
          </a:p>
          <a:p>
            <a:pPr algn="l"/>
            <a:r>
              <a:rPr lang="en-US" sz="1500" dirty="0" smtClean="0">
                <a:latin typeface="+mn-lt"/>
              </a:rPr>
              <a:t>Man-years of R&amp;D experience, have underlined Matrix’s presence amongst the experienced, high quality and professional solution provider in Security and Telecom solutions domain. </a:t>
            </a:r>
            <a:endParaRPr lang="en-US" sz="1500" b="1" dirty="0" smtClean="0">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676400"/>
            <a:ext cx="725896" cy="815196"/>
          </a:xfrm>
          <a:prstGeom prst="rect">
            <a:avLst/>
          </a:prstGeom>
        </p:spPr>
      </p:pic>
    </p:spTree>
    <p:extLst>
      <p:ext uri="{BB962C8B-B14F-4D97-AF65-F5344CB8AC3E}">
        <p14:creationId xmlns:p14="http://schemas.microsoft.com/office/powerpoint/2010/main" val="3509157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1211</TotalTime>
  <Words>1463</Words>
  <Application>Microsoft Office PowerPoint</Application>
  <PresentationFormat>On-screen Show (4:3)</PresentationFormat>
  <Paragraphs>360</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zdvsdfv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Samsung</cp:lastModifiedBy>
  <cp:revision>101</cp:revision>
  <dcterms:created xsi:type="dcterms:W3CDTF">2017-04-18T13:48:20Z</dcterms:created>
  <dcterms:modified xsi:type="dcterms:W3CDTF">2017-04-25T18:44:50Z</dcterms:modified>
</cp:coreProperties>
</file>