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372" r:id="rId3"/>
    <p:sldId id="451" r:id="rId4"/>
    <p:sldId id="360" r:id="rId5"/>
    <p:sldId id="498" r:id="rId6"/>
    <p:sldId id="469" r:id="rId7"/>
    <p:sldId id="479" r:id="rId8"/>
    <p:sldId id="351" r:id="rId9"/>
    <p:sldId id="457" r:id="rId10"/>
    <p:sldId id="476" r:id="rId11"/>
    <p:sldId id="473" r:id="rId12"/>
    <p:sldId id="480" r:id="rId13"/>
    <p:sldId id="481" r:id="rId14"/>
    <p:sldId id="482" r:id="rId15"/>
    <p:sldId id="389" r:id="rId16"/>
    <p:sldId id="483" r:id="rId17"/>
    <p:sldId id="484" r:id="rId18"/>
    <p:sldId id="486" r:id="rId19"/>
    <p:sldId id="485" r:id="rId20"/>
    <p:sldId id="487" r:id="rId21"/>
    <p:sldId id="497" r:id="rId22"/>
    <p:sldId id="489" r:id="rId23"/>
    <p:sldId id="488" r:id="rId24"/>
    <p:sldId id="490" r:id="rId25"/>
    <p:sldId id="491" r:id="rId26"/>
    <p:sldId id="492" r:id="rId27"/>
    <p:sldId id="477" r:id="rId28"/>
    <p:sldId id="493" r:id="rId29"/>
    <p:sldId id="494" r:id="rId30"/>
    <p:sldId id="495" r:id="rId31"/>
    <p:sldId id="496" r:id="rId32"/>
    <p:sldId id="462" r:id="rId33"/>
    <p:sldId id="470" r:id="rId34"/>
    <p:sldId id="471" r:id="rId35"/>
    <p:sldId id="472" r:id="rId36"/>
    <p:sldId id="450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  <p:cmAuthor id="1" name="Jatin Desai" initials="JD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379"/>
    <a:srgbClr val="D68645"/>
    <a:srgbClr val="D68B45"/>
    <a:srgbClr val="C28330"/>
    <a:srgbClr val="DE9E58"/>
    <a:srgbClr val="039097"/>
    <a:srgbClr val="DBBA87"/>
    <a:srgbClr val="DABA84"/>
    <a:srgbClr val="E0C08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127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27E3-D54F-4AEF-A776-76E113136B8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9AD9-7FE0-4E07-9227-11E32605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900" y="2197101"/>
            <a:ext cx="5575300" cy="12192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COSEC Visitor Management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6900" y="3429000"/>
            <a:ext cx="6045200" cy="482600"/>
          </a:xfrm>
        </p:spPr>
        <p:txBody>
          <a:bodyPr>
            <a:normAutofit/>
          </a:bodyPr>
          <a:lstStyle/>
          <a:p>
            <a:pPr algn="l"/>
            <a:r>
              <a:rPr lang="en-IN" sz="2600" i="1" dirty="0" smtClean="0"/>
              <a:t>Right People in Right Place at Right Time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150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088" y="54559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 Light" pitchFamily="34" charset="0"/>
              </a:rPr>
              <a:t>Integration with other Hardware</a:t>
            </a:r>
            <a:endParaRPr lang="en-US" dirty="0">
              <a:latin typeface="Calibri 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43" y="3830496"/>
            <a:ext cx="1260000" cy="12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0943" y="1708932"/>
            <a:ext cx="3471262" cy="41345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Integrate VMM with:</a:t>
            </a:r>
            <a:endParaRPr lang="en-IN" sz="16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23067" y="1946881"/>
            <a:ext cx="1787881" cy="0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>
            <a:off x="6382205" y="1915657"/>
            <a:ext cx="1406013" cy="0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8269" y="5140608"/>
            <a:ext cx="1810061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Scanner</a:t>
            </a:r>
            <a:endParaRPr lang="en-IN" sz="1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9" y="3707666"/>
            <a:ext cx="1260000" cy="126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323066" y="1955276"/>
            <a:ext cx="0" cy="2136664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111" y="5116423"/>
            <a:ext cx="1810061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Web Camera</a:t>
            </a:r>
            <a:endParaRPr lang="en-IN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40" y="3751185"/>
            <a:ext cx="1260000" cy="1260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81612" y="2122382"/>
            <a:ext cx="0" cy="1628803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7409" y="5132593"/>
            <a:ext cx="1810061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Printer</a:t>
            </a:r>
            <a:endParaRPr lang="en-IN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81" y="3734054"/>
            <a:ext cx="1260000" cy="126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83188" y="5171420"/>
            <a:ext cx="1810061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Signature Pad</a:t>
            </a:r>
            <a:endParaRPr lang="en-IN" sz="16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499000" y="2122382"/>
            <a:ext cx="0" cy="1708114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88218" y="1915658"/>
            <a:ext cx="0" cy="1966732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176" y="5425780"/>
            <a:ext cx="179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Capture visitor snapshot</a:t>
            </a:r>
            <a:endParaRPr lang="en-I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8474" y="5439182"/>
            <a:ext cx="179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Printing visitor Pass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9334" y="5439182"/>
            <a:ext cx="179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scanning visitor ids</a:t>
            </a:r>
            <a:endParaRPr lang="en-IN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83188" y="5465987"/>
            <a:ext cx="179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Capture visitor signature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540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7633" y="543859"/>
            <a:ext cx="666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COSEC VMM at </a:t>
            </a:r>
            <a:r>
              <a:rPr lang="en-US" sz="3200" i="0" dirty="0" err="1" smtClean="0">
                <a:latin typeface="+mj-lt"/>
              </a:rPr>
              <a:t>Vishakha</a:t>
            </a:r>
            <a:r>
              <a:rPr lang="en-US" sz="3200" i="0" dirty="0" smtClean="0">
                <a:latin typeface="+mj-lt"/>
              </a:rPr>
              <a:t> Containers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300" y="1577043"/>
            <a:ext cx="4267200" cy="7216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Visitor Management for Manufacturing</a:t>
            </a:r>
          </a:p>
          <a:p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2802218"/>
            <a:ext cx="4267200" cy="896471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Technology: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 Card 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0" y="4151979"/>
            <a:ext cx="4267200" cy="138521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Matrix Offering: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Devices: 10+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Pass Creation: 200+ Passes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Location: Single Location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3600" y="1577044"/>
            <a:ext cx="4267200" cy="1778746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Solutions Offered: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Integration with Tripod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Visitor Fingerprint Enrolment with Photo Capture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Daily Visitor Report Generation</a:t>
            </a:r>
          </a:p>
          <a:p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3600" y="3609789"/>
            <a:ext cx="4267200" cy="192740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Benefits: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Increase Security by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Reduce time of Security Department using Centralized Control and Monitoring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Enhance Security by Integration</a:t>
            </a:r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7633" y="543859"/>
            <a:ext cx="666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COSEC VMM at </a:t>
            </a:r>
            <a:r>
              <a:rPr lang="en-US" sz="3200" i="0" dirty="0" err="1" smtClean="0">
                <a:latin typeface="+mj-lt"/>
              </a:rPr>
              <a:t>Adani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300" y="1577043"/>
            <a:ext cx="4267200" cy="7216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Visitor Management for Manufacturing</a:t>
            </a:r>
          </a:p>
          <a:p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2802218"/>
            <a:ext cx="4267200" cy="896471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Technology: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 Card 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0" y="4151979"/>
            <a:ext cx="4267200" cy="138521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Matrix Offering: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Devices: 824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Pass Creation: 120+ Passes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Location: 12 Locations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3600" y="1577044"/>
            <a:ext cx="4267200" cy="1778746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Solutions Offered: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Visitor Fingerprint Enrolment with Photo Capture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Daily Visitor Report Generation</a:t>
            </a:r>
          </a:p>
          <a:p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3600" y="3609789"/>
            <a:ext cx="4267200" cy="192740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i="0" dirty="0" smtClean="0">
                <a:solidFill>
                  <a:schemeClr val="tx1"/>
                </a:solidFill>
              </a:rPr>
              <a:t>Benefits:</a:t>
            </a:r>
            <a:endParaRPr lang="en-US" sz="1800" b="1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Increase Security by 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Multi-Location Report Generation from Centralized Place</a:t>
            </a:r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103197" y="1265237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Backup_jitmanyashaatri\My Document\COSEC PICS\COSEC DOOR F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0" y="1752600"/>
            <a:ext cx="1762661" cy="36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732" y="5638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DOOR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8749" y="5637768"/>
            <a:ext cx="120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NGT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8082" y="5650468"/>
            <a:ext cx="127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PATH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6505119" y="1046625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868"/>
            <a:ext cx="1905000" cy="3839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48" y="2340234"/>
            <a:ext cx="1163997" cy="3063854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4364027" y="1554163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4373" r="19120" b="8468"/>
          <a:stretch/>
        </p:blipFill>
        <p:spPr>
          <a:xfrm>
            <a:off x="4830709" y="2133600"/>
            <a:ext cx="1552161" cy="3270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17" y="5650468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VEGA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2996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Door Controllers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24361" y="5650468"/>
            <a:ext cx="277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Fingerprint and Card based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48" y="2340234"/>
            <a:ext cx="1163997" cy="30638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5033" y="5650468"/>
            <a:ext cx="122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Card based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2996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COSEC Readers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5" y="2863670"/>
            <a:ext cx="1074792" cy="2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43" y="2689532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Key Features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0106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765340" y="1263043"/>
            <a:ext cx="4721060" cy="285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Feed Visitor Information Like Name, Address, Organization, Contact, Purpose of Visit, Escort User, Vehicle Details etc.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Capture or Upload Photo of a Visitor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Scan Visitor’s Documents and Capture Signature</a:t>
            </a: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Registration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810" y="1880344"/>
            <a:ext cx="2248626" cy="41345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Registration through: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3842" y="3178378"/>
            <a:ext cx="903615" cy="41345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Spot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1117" y="4438840"/>
            <a:ext cx="788126" cy="41345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ESS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6054" y="5623205"/>
            <a:ext cx="1576251" cy="41345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VMM Utility</a:t>
            </a:r>
            <a:endParaRPr lang="en-IN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65651" y="2313742"/>
            <a:ext cx="0" cy="864636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0494" y="2256459"/>
            <a:ext cx="0" cy="2182381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03475" y="2313742"/>
            <a:ext cx="0" cy="3309463"/>
          </a:xfrm>
          <a:prstGeom prst="line">
            <a:avLst/>
          </a:prstGeom>
          <a:ln w="25400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0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Spot Registration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" y="1731138"/>
            <a:ext cx="9052793" cy="445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Pre-Registration through ESS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762000" y="1589284"/>
            <a:ext cx="8229600" cy="4646612"/>
          </a:xfrm>
          <a:prstGeom prst="rect">
            <a:avLst/>
          </a:prstGeom>
        </p:spPr>
        <p:txBody>
          <a:bodyPr/>
          <a:lstStyle/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Register Visitor’s </a:t>
            </a:r>
            <a:r>
              <a:rPr lang="en-US" sz="2400" dirty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etails in Advance Using ESS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Add Personal &amp; Contact Details, Date </a:t>
            </a:r>
            <a:r>
              <a:rPr lang="en-US" sz="2400" dirty="0">
                <a:solidFill>
                  <a:prstClr val="black"/>
                </a:solidFill>
              </a:rPr>
              <a:t>&amp; Time of </a:t>
            </a:r>
            <a:r>
              <a:rPr lang="en-US" sz="2400" dirty="0" smtClean="0">
                <a:solidFill>
                  <a:prstClr val="black"/>
                </a:solidFill>
              </a:rPr>
              <a:t>Visit </a:t>
            </a:r>
            <a:r>
              <a:rPr lang="en-US" sz="2400" dirty="0" err="1" smtClean="0">
                <a:solidFill>
                  <a:prstClr val="black"/>
                </a:solidFill>
              </a:rPr>
              <a:t>etc</a:t>
            </a:r>
            <a:endParaRPr lang="en-US" sz="2400" dirty="0">
              <a:solidFill>
                <a:prstClr val="black"/>
              </a:solidFill>
            </a:endParaRP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Creates Pass Before the Actual Visit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Faster Registration of Visitor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SMS Notification when Visitor Arrives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6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Registration through ESS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1891854"/>
            <a:ext cx="8925635" cy="3890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8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5488" y="1272586"/>
            <a:ext cx="7997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6525" indent="-136525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 smtClean="0">
              <a:solidFill>
                <a:srgbClr val="D68645"/>
              </a:solidFill>
              <a:latin typeface="Calibri"/>
            </a:endParaRPr>
          </a:p>
          <a:p>
            <a:pPr marL="342900" indent="-342900" eaLnBrk="1" hangingPunct="1">
              <a:lnSpc>
                <a:spcPct val="150000"/>
              </a:lnSpc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996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WHY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Visitor Management?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1052" y="1251760"/>
            <a:ext cx="7759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Lack of Professional </a:t>
            </a:r>
            <a:r>
              <a:rPr lang="en-US" sz="2400" dirty="0"/>
              <a:t>Approach </a:t>
            </a:r>
            <a:r>
              <a:rPr lang="en-US" sz="2400" dirty="0" smtClean="0"/>
              <a:t>towards </a:t>
            </a:r>
            <a:r>
              <a:rPr lang="en-US" sz="2400" dirty="0"/>
              <a:t>Visitors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Require Easy, Fast and Error Free Visitor Registration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No Proper Live Visitor Tracking Mechanism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No Maintenance of Digital Record of Visitor’s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Easy Retrieval of Past Visitor’s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/>
              <a:t>Improve Organization's Security</a:t>
            </a:r>
          </a:p>
          <a:p>
            <a:pPr>
              <a:lnSpc>
                <a:spcPct val="150000"/>
              </a:lnSpc>
              <a:tabLst>
                <a:tab pos="341313" algn="l"/>
              </a:tabLst>
              <a:defRPr/>
            </a:pP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5622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2996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Registration through VMS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64192"/>
            <a:ext cx="7092593" cy="4662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4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Notifications	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4225" y="1219200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SMS or Email Notification on Pre-registration of Visitors.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rgbClr val="000000"/>
                </a:solidFill>
              </a:rPr>
              <a:t>Notification to Host when the Visitor Checks-in to the Premises</a:t>
            </a:r>
            <a:endParaRPr lang="en-US" sz="2400" i="0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74" y="3145832"/>
            <a:ext cx="3390900" cy="1590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b="26939"/>
          <a:stretch/>
        </p:blipFill>
        <p:spPr bwMode="auto">
          <a:xfrm>
            <a:off x="5020433" y="3145832"/>
            <a:ext cx="2520053" cy="29524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2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417195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Enrollment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220788"/>
            <a:ext cx="8229600" cy="3122612"/>
          </a:xfrm>
          <a:prstGeom prst="rect">
            <a:avLst/>
          </a:prstGeom>
        </p:spPr>
        <p:txBody>
          <a:bodyPr/>
          <a:lstStyle/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Visitor Card and Finger Enrollment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Define Time of the Visitor Access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Allow Access to Limited Areas only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Improve Security of the </a:t>
            </a:r>
            <a:r>
              <a:rPr lang="en-US" sz="2400" dirty="0" smtClean="0"/>
              <a:t>Organization</a:t>
            </a:r>
            <a:endParaRPr lang="en-US" sz="2400" dirty="0"/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74" y="3995644"/>
            <a:ext cx="1190302" cy="1660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49" y="1861474"/>
            <a:ext cx="2030152" cy="20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7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Customized Visitor Pass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65339" y="1263043"/>
            <a:ext cx="4695661" cy="285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Creation an E-pass with Access Rights or a Paper Pass for Visitors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Create Customized Pass with information such as:</a:t>
            </a:r>
            <a:endParaRPr lang="en-US" sz="2400" dirty="0"/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Visitor Name</a:t>
            </a:r>
            <a:endParaRPr lang="en-US" sz="2400" dirty="0"/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Photograph</a:t>
            </a:r>
            <a:endParaRPr lang="en-US" sz="2400" dirty="0"/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Organization Name</a:t>
            </a:r>
            <a:endParaRPr lang="en-US" sz="2400" dirty="0"/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Contact Details</a:t>
            </a:r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Escort Name</a:t>
            </a:r>
            <a:endParaRPr lang="en-US" sz="2400" dirty="0"/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14283" indent="-214283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66" y="1443807"/>
            <a:ext cx="3185742" cy="46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Escort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62000" y="1219200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Provides an Option </a:t>
            </a:r>
            <a:r>
              <a:rPr lang="en-US" sz="2400" kern="0" dirty="0">
                <a:solidFill>
                  <a:srgbClr val="000000"/>
                </a:solidFill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</a:rPr>
              <a:t>o Select an Escort along with the Visitor</a:t>
            </a: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Access to Visitor only after Showing Escort’s Credential</a:t>
            </a: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Ensures Higher Level of Security</a:t>
            </a:r>
          </a:p>
          <a:p>
            <a:pPr>
              <a:lnSpc>
                <a:spcPct val="150000"/>
              </a:lnSpc>
              <a:defRPr/>
            </a:pPr>
            <a:endParaRPr lang="en-US" sz="2400" i="0" kern="0" dirty="0" smtClean="0">
              <a:solidFill>
                <a:srgbClr val="000000"/>
              </a:solidFill>
            </a:endParaRP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70" y="4249160"/>
            <a:ext cx="389107" cy="10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74" y="4370992"/>
            <a:ext cx="341502" cy="87921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823239" y="3925056"/>
            <a:ext cx="588231" cy="209006"/>
          </a:xfrm>
          <a:prstGeom prst="wedgeRoundRectCallout">
            <a:avLst>
              <a:gd name="adj1" fmla="val 41347"/>
              <a:gd name="adj2" fmla="val 103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Escort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39960" y="3929366"/>
            <a:ext cx="588231" cy="209006"/>
          </a:xfrm>
          <a:prstGeom prst="wedgeRoundRectCallout">
            <a:avLst>
              <a:gd name="adj1" fmla="val 41347"/>
              <a:gd name="adj2" fmla="val 103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Visitor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18" y="3349510"/>
            <a:ext cx="13430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0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Frequent Visitors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1219200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Keeps Database of Past Visitors</a:t>
            </a: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No Need to Enter Same User Details every Time</a:t>
            </a:r>
          </a:p>
          <a:p>
            <a:pPr marL="360000" indent="-3600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E-Pass </a:t>
            </a:r>
            <a:r>
              <a:rPr lang="en-US" sz="2400" dirty="0">
                <a:solidFill>
                  <a:prstClr val="black"/>
                </a:solidFill>
              </a:rPr>
              <a:t>for a Defined Time Period For Frequent  </a:t>
            </a:r>
            <a:r>
              <a:rPr lang="en-US" sz="2400" dirty="0" smtClean="0">
                <a:solidFill>
                  <a:prstClr val="black"/>
                </a:solidFill>
              </a:rPr>
              <a:t>Visitors Like Courier boy, Office Boy </a:t>
            </a:r>
            <a:r>
              <a:rPr lang="en-US" sz="2400" dirty="0" err="1" smtClean="0">
                <a:solidFill>
                  <a:prstClr val="black"/>
                </a:solidFill>
              </a:rPr>
              <a:t>etc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7472" indent="-34747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97" y="4810601"/>
            <a:ext cx="341502" cy="8792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15132" y="4473478"/>
            <a:ext cx="864016" cy="209006"/>
          </a:xfrm>
          <a:prstGeom prst="wedgeRoundRectCallout">
            <a:avLst>
              <a:gd name="adj1" fmla="val 41347"/>
              <a:gd name="adj2" fmla="val 103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chemeClr val="tx1"/>
                </a:solidFill>
              </a:rPr>
              <a:t>Mr.</a:t>
            </a:r>
            <a:r>
              <a:rPr lang="en-IN" dirty="0" smtClean="0">
                <a:solidFill>
                  <a:schemeClr val="tx1"/>
                </a:solidFill>
              </a:rPr>
              <a:t> John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2" y="3839151"/>
            <a:ext cx="2493350" cy="249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910" y="4323806"/>
            <a:ext cx="198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FF0000"/>
                </a:solidFill>
              </a:rPr>
              <a:t>Welcome</a:t>
            </a:r>
          </a:p>
          <a:p>
            <a:r>
              <a:rPr lang="en-IN" sz="1600" dirty="0" smtClean="0"/>
              <a:t>We already know you </a:t>
            </a:r>
            <a:r>
              <a:rPr lang="en-IN" sz="1600" dirty="0" err="1" smtClean="0"/>
              <a:t>Mr.</a:t>
            </a:r>
            <a:r>
              <a:rPr lang="en-IN" sz="1600" dirty="0" smtClean="0"/>
              <a:t> John!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25909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Live Status of Visitors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352" y="1247800"/>
            <a:ext cx="8243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Shows Current Status of all Visitors in a Single Window Who…</a:t>
            </a:r>
          </a:p>
          <a:p>
            <a:pPr marL="463550" lvl="1" indent="277813">
              <a:buFont typeface="Wingdings" pitchFamily="2" charset="2"/>
              <a:buChar char="ü"/>
            </a:pPr>
            <a:r>
              <a:rPr lang="en-US" sz="2200" dirty="0" smtClean="0"/>
              <a:t> Are Pre-Registered</a:t>
            </a:r>
          </a:p>
          <a:p>
            <a:pPr marL="463550" lvl="1" indent="277813">
              <a:buFont typeface="Wingdings" pitchFamily="2" charset="2"/>
              <a:buChar char="ü"/>
            </a:pPr>
            <a:r>
              <a:rPr lang="en-US" sz="2200" dirty="0" smtClean="0"/>
              <a:t> Are New</a:t>
            </a:r>
          </a:p>
          <a:p>
            <a:pPr marL="463550" lvl="1" indent="277813">
              <a:buFont typeface="Wingdings" pitchFamily="2" charset="2"/>
              <a:buChar char="ü"/>
            </a:pPr>
            <a:r>
              <a:rPr lang="en-US" sz="2200" dirty="0" smtClean="0"/>
              <a:t> Are in the Premises </a:t>
            </a:r>
          </a:p>
          <a:p>
            <a:pPr marL="463550" lvl="1" indent="277813">
              <a:buFont typeface="Wingdings" pitchFamily="2" charset="2"/>
              <a:buChar char="ü"/>
            </a:pPr>
            <a:r>
              <a:rPr lang="en-US" sz="2200" dirty="0" smtClean="0"/>
              <a:t> Have Surrendered Pass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Display Visitor whose Pass is Expired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Improve Efficiency of the Security 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325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Live Status Window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" y="1522924"/>
            <a:ext cx="8934994" cy="48918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296" y="2286000"/>
            <a:ext cx="952500" cy="10287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Dashboard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352" y="1247800"/>
            <a:ext cx="8243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Provides Information such as:</a:t>
            </a:r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Live Data of Visitors inside the Premises</a:t>
            </a:r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Status of Visitor Passes</a:t>
            </a:r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Pre-Registered Visitors</a:t>
            </a:r>
          </a:p>
          <a:p>
            <a:pPr marL="342900" indent="-55563">
              <a:buFont typeface="Wingdings" pitchFamily="2" charset="2"/>
              <a:buChar char="ü"/>
            </a:pPr>
            <a:r>
              <a:rPr lang="en-US" sz="2400" dirty="0" smtClean="0"/>
              <a:t> New Visitors,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9"/>
          <a:stretch/>
        </p:blipFill>
        <p:spPr bwMode="auto">
          <a:xfrm>
            <a:off x="280603" y="3475210"/>
            <a:ext cx="8710997" cy="2938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Visitor Watch List, Blocked Visitors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4225" y="1737824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</a:t>
            </a:r>
            <a:r>
              <a:rPr lang="en-US" sz="2400" i="0" kern="0" dirty="0" smtClean="0">
                <a:solidFill>
                  <a:srgbClr val="000000"/>
                </a:solidFill>
              </a:rPr>
              <a:t>dd Particular Visitor to Visitor Watch 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Block Watch Listed Visitor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rgbClr val="000000"/>
                </a:solidFill>
              </a:rPr>
              <a:t>Revoke Access Rights to Blocked Users</a:t>
            </a:r>
            <a:endParaRPr lang="en-US" sz="2400" i="0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08" y="3509350"/>
            <a:ext cx="2602502" cy="2602502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05" y="4706098"/>
            <a:ext cx="341502" cy="8792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76389" y="4264472"/>
            <a:ext cx="1034767" cy="209006"/>
          </a:xfrm>
          <a:prstGeom prst="wedgeRoundRectCallout">
            <a:avLst>
              <a:gd name="adj1" fmla="val 33772"/>
              <a:gd name="adj2" fmla="val 13437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Blocked User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4264472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 smtClean="0">
                <a:solidFill>
                  <a:srgbClr val="FF0000"/>
                </a:solidFill>
              </a:rPr>
              <a:t>Access Denied</a:t>
            </a:r>
            <a:endParaRPr lang="en-IN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5488" y="1559194"/>
            <a:ext cx="79974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6525" indent="-136525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Desktop based Visitor Management Software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Store Visitor’s Personal, Official and Visit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Automatically Notifies the Hosts about a Visitor’s Arrival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Generates Customized Visitor Pass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Limit </a:t>
            </a:r>
            <a:r>
              <a:rPr lang="en-US" sz="2400" i="0" dirty="0" smtClean="0">
                <a:latin typeface="+mn-lt"/>
              </a:rPr>
              <a:t>Visitor Access in Particular </a:t>
            </a:r>
            <a:r>
              <a:rPr lang="en-US" sz="2400" i="0" dirty="0">
                <a:latin typeface="+mn-lt"/>
              </a:rPr>
              <a:t>Areas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Live Tracking of Visitors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Store Visitor’s Record for Future 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dirty="0">
                <a:latin typeface="+mn-lt"/>
              </a:rPr>
              <a:t>Generates Detailed Reports of Visitor </a:t>
            </a:r>
            <a:r>
              <a:rPr lang="en-US" sz="2400" i="0" dirty="0" smtClean="0">
                <a:latin typeface="+mn-lt"/>
              </a:rPr>
              <a:t>Movement</a:t>
            </a:r>
            <a:endParaRPr lang="en-US" sz="24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9963" y="545525"/>
            <a:ext cx="6555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WHAT</a:t>
            </a:r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is Matrix Visitor Management?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Surrender Pass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54135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When Visitor Going Out He has to Surrender Pass to the Security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11967"/>
              </p:ext>
            </p:extLst>
          </p:nvPr>
        </p:nvGraphicFramePr>
        <p:xfrm>
          <a:off x="666465" y="2961564"/>
          <a:ext cx="7848600" cy="17469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/>
                <a:gridCol w="3924300"/>
              </a:tblGrid>
              <a:tr h="41539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If</a:t>
                      </a:r>
                      <a:r>
                        <a:rPr lang="en-IN" baseline="0" dirty="0" smtClean="0"/>
                        <a:t> Visitor </a:t>
                      </a:r>
                      <a:r>
                        <a:rPr lang="en-IN" dirty="0" smtClean="0"/>
                        <a:t>Surrenders the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Pass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If Visitor Doesn’t Surrender the Pass</a:t>
                      </a:r>
                      <a:endParaRPr lang="en-IN" dirty="0"/>
                    </a:p>
                  </a:txBody>
                  <a:tcPr/>
                </a:tc>
              </a:tr>
              <a:tr h="133152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Visitor</a:t>
                      </a:r>
                      <a:r>
                        <a:rPr lang="en-IN" baseline="0" dirty="0" smtClean="0"/>
                        <a:t> Information will be Noted Down and his/her Enrolled Credential would be Discarded from the Premises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 smtClean="0"/>
                        <a:t>A Notification will be sent to Visitor as well as Concerned Authority about Visitor need to Surrender the Pass</a:t>
                      </a:r>
                      <a:endParaRPr lang="en-IN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6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Expired Pass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4225" y="1219200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rgbClr val="000000"/>
                </a:solidFill>
              </a:rPr>
              <a:t>Displays </a:t>
            </a:r>
            <a:r>
              <a:rPr lang="en-US" sz="2400" dirty="0"/>
              <a:t>Visitors whose Visit Hours have been Expired but Pass is not Surrendered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Security Person Identify Such Visitor to Improve Security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Keeps Records of Such Visitors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0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Reports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4225" y="1219200"/>
            <a:ext cx="8207375" cy="4058884"/>
          </a:xfrm>
          <a:custGeom>
            <a:avLst/>
            <a:gdLst>
              <a:gd name="connsiteX0" fmla="*/ 0 w 8207375"/>
              <a:gd name="connsiteY0" fmla="*/ 0 h 3873500"/>
              <a:gd name="connsiteX1" fmla="*/ 8207375 w 8207375"/>
              <a:gd name="connsiteY1" fmla="*/ 0 h 3873500"/>
              <a:gd name="connsiteX2" fmla="*/ 8207375 w 8207375"/>
              <a:gd name="connsiteY2" fmla="*/ 3873500 h 3873500"/>
              <a:gd name="connsiteX3" fmla="*/ 0 w 8207375"/>
              <a:gd name="connsiteY3" fmla="*/ 3873500 h 3873500"/>
              <a:gd name="connsiteX4" fmla="*/ 0 w 8207375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5" h="3873500">
                <a:moveTo>
                  <a:pt x="0" y="0"/>
                </a:moveTo>
                <a:lnTo>
                  <a:pt x="8207375" y="0"/>
                </a:lnTo>
                <a:lnTo>
                  <a:pt x="8207375" y="3873500"/>
                </a:lnTo>
                <a:lnTo>
                  <a:pt x="0" y="38735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extrusionH="6350"/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Generates Reports Like</a:t>
            </a: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i="0" kern="0" dirty="0" smtClean="0">
                <a:solidFill>
                  <a:srgbClr val="000000"/>
                </a:solidFill>
              </a:rPr>
              <a:t> Visitor Punch Details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Visitor Access Denied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Pre-Registered Visitors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Visitor Pass Validity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Visitor Enrollment Status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b="1" i="0" kern="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US" sz="2400" i="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20219" y="1447917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362" r="7080" b="4704"/>
          <a:stretch/>
        </p:blipFill>
        <p:spPr>
          <a:xfrm>
            <a:off x="7315954" y="1521834"/>
            <a:ext cx="676825" cy="713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54" y="1514372"/>
            <a:ext cx="759305" cy="7593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87380" y="1457101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33644" y="2320076"/>
            <a:ext cx="5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PDF</a:t>
            </a:r>
            <a:endParaRPr lang="en-IN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4004" y="2329319"/>
            <a:ext cx="15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MS-Excel</a:t>
            </a:r>
          </a:p>
          <a:p>
            <a:pPr algn="ctr"/>
            <a:r>
              <a:rPr lang="en-US" sz="1800" i="0" dirty="0" smtClean="0">
                <a:latin typeface="+mn-lt"/>
              </a:rPr>
              <a:t>MS-Excel Data</a:t>
            </a:r>
            <a:endParaRPr lang="en-US" sz="1800" i="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24" y="3236320"/>
            <a:ext cx="691783" cy="63490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478371" y="3129549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3619" y="3992524"/>
            <a:ext cx="7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XML</a:t>
            </a:r>
            <a:endParaRPr lang="en-IN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0579"/>
          <a:stretch/>
        </p:blipFill>
        <p:spPr>
          <a:xfrm>
            <a:off x="7387280" y="3188969"/>
            <a:ext cx="544518" cy="7006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81398" y="3990795"/>
            <a:ext cx="130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Rich Text Format</a:t>
            </a:r>
            <a:endParaRPr lang="en-US" sz="1800" i="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98388" y="3122972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97" y="4848253"/>
            <a:ext cx="781579" cy="7815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13285" y="5678583"/>
            <a:ext cx="190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MS-Word</a:t>
            </a:r>
          </a:p>
          <a:p>
            <a:pPr algn="ctr"/>
            <a:r>
              <a:rPr lang="en-US" sz="1800" i="0" dirty="0" smtClean="0">
                <a:latin typeface="+mn-lt"/>
              </a:rPr>
              <a:t>MS-Word Editable</a:t>
            </a:r>
            <a:endParaRPr lang="en-US" sz="1800" i="0" dirty="0"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97045" y="4806874"/>
            <a:ext cx="1042896" cy="848448"/>
          </a:xfrm>
          <a:prstGeom prst="roundRect">
            <a:avLst/>
          </a:prstGeom>
          <a:noFill/>
          <a:ln>
            <a:solidFill>
              <a:srgbClr val="DF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7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Report – Department wise Head Count 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925480"/>
            <a:ext cx="7050087" cy="329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6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Report – Visitor History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25700"/>
            <a:ext cx="8813800" cy="184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3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Report – Visitor Time Duration</a:t>
            </a:r>
            <a:endParaRPr lang="en-US" sz="3200" i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70050"/>
            <a:ext cx="840655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5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08" y="5470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IN" sz="3200" dirty="0" smtClean="0"/>
              <a:t>For Further information,</a:t>
            </a:r>
            <a:br>
              <a:rPr lang="en-IN" sz="3200" dirty="0" smtClean="0"/>
            </a:br>
            <a:r>
              <a:rPr lang="en-IN" sz="3200" dirty="0" smtClean="0"/>
              <a:t>Please Contact</a:t>
            </a:r>
            <a:endParaRPr lang="en-IN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01686"/>
              </p:ext>
            </p:extLst>
          </p:nvPr>
        </p:nvGraphicFramePr>
        <p:xfrm>
          <a:off x="533400" y="1981200"/>
          <a:ext cx="784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580"/>
                <a:gridCol w="54940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Email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More@MatrixComSec.com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Contact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+91 265</a:t>
                      </a:r>
                      <a:r>
                        <a:rPr lang="en-IN" baseline="0" dirty="0" smtClean="0"/>
                        <a:t> 2630555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Website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www.MatrixSecuSol.com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Address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394-GIDC </a:t>
                      </a:r>
                      <a:r>
                        <a:rPr lang="en-IN" dirty="0" err="1" smtClean="0"/>
                        <a:t>Makarpura</a:t>
                      </a:r>
                      <a:r>
                        <a:rPr lang="en-IN" dirty="0" smtClean="0"/>
                        <a:t>, Vadodara-390010, Gujarat, India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Benefits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1051" y="1251760"/>
            <a:ext cx="829018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Saves Time of the Visitors by Fast Registration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Create Professional Image of the Organization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Enhance Security in the Organization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Digital Record of Visitor Data for Future Use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1313" algn="l"/>
              </a:tabLst>
              <a:defRPr/>
            </a:pPr>
            <a:r>
              <a:rPr lang="en-US" sz="2400" dirty="0" smtClean="0"/>
              <a:t>Manage Multi Gates from Single Centralized Software Itself</a:t>
            </a:r>
          </a:p>
          <a:p>
            <a:pPr>
              <a:tabLst>
                <a:tab pos="341313" algn="l"/>
              </a:tabLst>
              <a:defRPr/>
            </a:pP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24878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43" y="2703180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Applications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8717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3" y="547300"/>
            <a:ext cx="7164150" cy="776539"/>
          </a:xfrm>
        </p:spPr>
        <p:txBody>
          <a:bodyPr>
            <a:normAutofit/>
          </a:bodyPr>
          <a:lstStyle/>
          <a:p>
            <a:r>
              <a:rPr lang="en-IN" sz="3200" dirty="0" smtClean="0"/>
              <a:t>Multi Gates Visitor Management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31663"/>
            <a:ext cx="74771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2" y="547300"/>
            <a:ext cx="6536353" cy="762891"/>
          </a:xfrm>
        </p:spPr>
        <p:txBody>
          <a:bodyPr>
            <a:normAutofit/>
          </a:bodyPr>
          <a:lstStyle/>
          <a:p>
            <a:r>
              <a:rPr lang="en-IN" sz="3200" dirty="0" smtClean="0"/>
              <a:t>Single Gate Visitor Management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377452"/>
            <a:ext cx="65055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Matrix Visitor Management Process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607" y="3187490"/>
            <a:ext cx="1505243" cy="72000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Visitor Registration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5791" y="3187490"/>
            <a:ext cx="1505243" cy="72000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Create Visitor Pass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6456" y="3187490"/>
            <a:ext cx="1505243" cy="72000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Visitor Access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7245" y="3187490"/>
            <a:ext cx="1505243" cy="72000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Surrender Pass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5921" y="3187490"/>
            <a:ext cx="1505243" cy="720000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Visitor Reports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606" y="1749410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Spot Registration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791" y="1749410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E-Pass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07" y="4810941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Pre-Registration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5791" y="4810306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Paper Pass</a:t>
            </a:r>
            <a:endParaRPr lang="en-IN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0" idx="2"/>
            <a:endCxn id="2" idx="0"/>
          </p:cNvCxnSpPr>
          <p:nvPr/>
        </p:nvCxnSpPr>
        <p:spPr>
          <a:xfrm>
            <a:off x="1018228" y="2299711"/>
            <a:ext cx="1" cy="882000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2"/>
            <a:endCxn id="12" idx="0"/>
          </p:cNvCxnSpPr>
          <p:nvPr/>
        </p:nvCxnSpPr>
        <p:spPr>
          <a:xfrm>
            <a:off x="1018229" y="3907490"/>
            <a:ext cx="0" cy="903451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  <a:endCxn id="6" idx="0"/>
          </p:cNvCxnSpPr>
          <p:nvPr/>
        </p:nvCxnSpPr>
        <p:spPr>
          <a:xfrm>
            <a:off x="2788413" y="2299711"/>
            <a:ext cx="0" cy="882000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  <a:endCxn id="13" idx="0"/>
          </p:cNvCxnSpPr>
          <p:nvPr/>
        </p:nvCxnSpPr>
        <p:spPr>
          <a:xfrm>
            <a:off x="2788413" y="3907490"/>
            <a:ext cx="0" cy="902816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3"/>
            <a:endCxn id="6" idx="1"/>
          </p:cNvCxnSpPr>
          <p:nvPr/>
        </p:nvCxnSpPr>
        <p:spPr>
          <a:xfrm>
            <a:off x="1770850" y="3547490"/>
            <a:ext cx="264941" cy="0"/>
          </a:xfrm>
          <a:prstGeom prst="straightConnector1">
            <a:avLst/>
          </a:prstGeom>
          <a:ln w="28575">
            <a:solidFill>
              <a:srgbClr val="D6B3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7" idx="1"/>
          </p:cNvCxnSpPr>
          <p:nvPr/>
        </p:nvCxnSpPr>
        <p:spPr>
          <a:xfrm>
            <a:off x="3541034" y="3547490"/>
            <a:ext cx="295422" cy="0"/>
          </a:xfrm>
          <a:prstGeom prst="straightConnector1">
            <a:avLst/>
          </a:prstGeom>
          <a:ln w="28575">
            <a:solidFill>
              <a:srgbClr val="D6B3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8" idx="1"/>
          </p:cNvCxnSpPr>
          <p:nvPr/>
        </p:nvCxnSpPr>
        <p:spPr>
          <a:xfrm>
            <a:off x="5341699" y="3547490"/>
            <a:ext cx="315546" cy="0"/>
          </a:xfrm>
          <a:prstGeom prst="straightConnector1">
            <a:avLst/>
          </a:prstGeom>
          <a:ln w="28575">
            <a:solidFill>
              <a:srgbClr val="D6B3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7162488" y="3547490"/>
            <a:ext cx="303433" cy="0"/>
          </a:xfrm>
          <a:prstGeom prst="straightConnector1">
            <a:avLst/>
          </a:prstGeom>
          <a:ln w="28575">
            <a:solidFill>
              <a:srgbClr val="D6B3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52521" y="1749410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>
                <a:solidFill>
                  <a:schemeClr val="tx1"/>
                </a:solidFill>
              </a:rPr>
              <a:t>Palm Vein, Fingerprint, RFID Cards </a:t>
            </a:r>
            <a:endParaRPr lang="en-IN" sz="11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2521" y="4810306"/>
            <a:ext cx="1505243" cy="550301"/>
          </a:xfrm>
          <a:prstGeom prst="rect">
            <a:avLst/>
          </a:prstGeom>
          <a:solidFill>
            <a:srgbClr val="D6B379"/>
          </a:solidFill>
          <a:ln>
            <a:solidFill>
              <a:srgbClr val="D6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Check Access Policies</a:t>
            </a:r>
            <a:endParaRPr lang="en-IN" sz="14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20" idx="2"/>
          </p:cNvCxnSpPr>
          <p:nvPr/>
        </p:nvCxnSpPr>
        <p:spPr>
          <a:xfrm>
            <a:off x="4605143" y="2299711"/>
            <a:ext cx="0" cy="882000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4605143" y="3907490"/>
            <a:ext cx="0" cy="902816"/>
          </a:xfrm>
          <a:prstGeom prst="line">
            <a:avLst/>
          </a:prstGeom>
          <a:ln w="28575">
            <a:solidFill>
              <a:srgbClr val="D6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43612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i="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Target Customers</a:t>
            </a:r>
            <a:endParaRPr lang="en-US" sz="3200" i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5794527"/>
            <a:ext cx="1465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Factories</a:t>
            </a:r>
            <a:endParaRPr lang="en-US" altLang="en-US" sz="1800" i="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657600" y="3317702"/>
            <a:ext cx="1827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Corporate Offices</a:t>
            </a:r>
            <a:endParaRPr lang="en-US" altLang="en-US" sz="1800" i="0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234" y="1600199"/>
            <a:ext cx="1816166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538" y="4256840"/>
            <a:ext cx="1752597" cy="138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234" y="4267200"/>
            <a:ext cx="1869506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68738" y="5799541"/>
            <a:ext cx="146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 Hostels</a:t>
            </a:r>
            <a:endParaRPr lang="en-US" altLang="en-US" sz="1800" i="0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600199"/>
            <a:ext cx="1793756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24601" y="3317702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571500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 Educational Institutes </a:t>
            </a:r>
            <a:endParaRPr lang="en-US" altLang="en-US" sz="1800" i="0" dirty="0"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12" name="Picture 21" descr="C:\Documents and Settings\jatindesai\Desktop\labour-ministry-building-of-indian-government1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8900" y="1600199"/>
            <a:ext cx="1770499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66800" y="3328736"/>
            <a:ext cx="1752599" cy="806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Government</a:t>
            </a:r>
          </a:p>
          <a:p>
            <a:pPr algn="ctr">
              <a:defRPr/>
            </a:pPr>
            <a:r>
              <a:rPr lang="en-US" altLang="en-US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Organizations</a:t>
            </a:r>
            <a:endParaRPr lang="en-US" altLang="en-US" sz="1800" dirty="0">
              <a:ea typeface="Times New Roman" pitchFamily="18" charset="0"/>
              <a:cs typeface="Arial" charset="0"/>
            </a:endParaRP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282954"/>
            <a:ext cx="1793756" cy="148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6465603" y="5802868"/>
            <a:ext cx="199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Financial Institutes </a:t>
            </a:r>
            <a:endParaRPr lang="en-US" altLang="en-US" sz="18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10264</TotalTime>
  <Words>887</Words>
  <Application>Microsoft Office PowerPoint</Application>
  <PresentationFormat>On-screen Show (4:3)</PresentationFormat>
  <Paragraphs>273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COSEC Visitor Management</vt:lpstr>
      <vt:lpstr>PowerPoint Presentation</vt:lpstr>
      <vt:lpstr>PowerPoint Presentation</vt:lpstr>
      <vt:lpstr>PowerPoint Presentation</vt:lpstr>
      <vt:lpstr>Applications</vt:lpstr>
      <vt:lpstr>Multi Gates Visitor Management</vt:lpstr>
      <vt:lpstr>Single Gate Visitor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information, Please 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</cp:lastModifiedBy>
  <cp:revision>530</cp:revision>
  <dcterms:created xsi:type="dcterms:W3CDTF">2015-06-23T11:01:39Z</dcterms:created>
  <dcterms:modified xsi:type="dcterms:W3CDTF">2016-10-04T09:08:04Z</dcterms:modified>
</cp:coreProperties>
</file>