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5"/>
  </p:notesMasterIdLst>
  <p:sldIdLst>
    <p:sldId id="256" r:id="rId2"/>
    <p:sldId id="372" r:id="rId3"/>
    <p:sldId id="451" r:id="rId4"/>
    <p:sldId id="351" r:id="rId5"/>
    <p:sldId id="360" r:id="rId6"/>
    <p:sldId id="374" r:id="rId7"/>
    <p:sldId id="375" r:id="rId8"/>
    <p:sldId id="376" r:id="rId9"/>
    <p:sldId id="377" r:id="rId10"/>
    <p:sldId id="378" r:id="rId11"/>
    <p:sldId id="379" r:id="rId12"/>
    <p:sldId id="383" r:id="rId13"/>
    <p:sldId id="385" r:id="rId14"/>
    <p:sldId id="366" r:id="rId15"/>
    <p:sldId id="452" r:id="rId16"/>
    <p:sldId id="386" r:id="rId17"/>
    <p:sldId id="418" r:id="rId18"/>
    <p:sldId id="439" r:id="rId19"/>
    <p:sldId id="438" r:id="rId20"/>
    <p:sldId id="440" r:id="rId21"/>
    <p:sldId id="441" r:id="rId22"/>
    <p:sldId id="420" r:id="rId23"/>
    <p:sldId id="442" r:id="rId24"/>
    <p:sldId id="453" r:id="rId25"/>
    <p:sldId id="444" r:id="rId26"/>
    <p:sldId id="446" r:id="rId27"/>
    <p:sldId id="445" r:id="rId28"/>
    <p:sldId id="455" r:id="rId29"/>
    <p:sldId id="391" r:id="rId30"/>
    <p:sldId id="454" r:id="rId31"/>
    <p:sldId id="392" r:id="rId32"/>
    <p:sldId id="389" r:id="rId33"/>
    <p:sldId id="390" r:id="rId34"/>
    <p:sldId id="341" r:id="rId35"/>
    <p:sldId id="342" r:id="rId36"/>
    <p:sldId id="283" r:id="rId37"/>
    <p:sldId id="395" r:id="rId38"/>
    <p:sldId id="396" r:id="rId39"/>
    <p:sldId id="412" r:id="rId40"/>
    <p:sldId id="397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14" r:id="rId51"/>
    <p:sldId id="409" r:id="rId52"/>
    <p:sldId id="339" r:id="rId53"/>
    <p:sldId id="277" r:id="rId54"/>
    <p:sldId id="411" r:id="rId55"/>
    <p:sldId id="286" r:id="rId56"/>
    <p:sldId id="291" r:id="rId57"/>
    <p:sldId id="344" r:id="rId58"/>
    <p:sldId id="332" r:id="rId59"/>
    <p:sldId id="326" r:id="rId60"/>
    <p:sldId id="415" r:id="rId61"/>
    <p:sldId id="416" r:id="rId62"/>
    <p:sldId id="450" r:id="rId63"/>
    <p:sldId id="310" r:id="rId64"/>
  </p:sldIdLst>
  <p:sldSz cx="9144000" cy="6858000" type="screen4x3"/>
  <p:notesSz cx="6858000" cy="9144000"/>
  <p:defaultTextStyle>
    <a:defPPr>
      <a:defRPr lang="en-US"/>
    </a:defPPr>
    <a:lvl1pPr marL="0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1pPr>
    <a:lvl2pPr marL="263743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2pPr>
    <a:lvl3pPr marL="527486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3pPr>
    <a:lvl4pPr marL="791229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4pPr>
    <a:lvl5pPr marL="1054972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5pPr>
    <a:lvl6pPr marL="1318715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6pPr>
    <a:lvl7pPr marL="1582458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7pPr>
    <a:lvl8pPr marL="1846202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8pPr>
    <a:lvl9pPr marL="2109944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1" clrIdx="0"/>
  <p:cmAuthor id="1" name="Jatin Desai" initials="JD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645"/>
    <a:srgbClr val="D68B45"/>
    <a:srgbClr val="D6B379"/>
    <a:srgbClr val="C28330"/>
    <a:srgbClr val="DE9E58"/>
    <a:srgbClr val="039097"/>
    <a:srgbClr val="DBBA87"/>
    <a:srgbClr val="DABA84"/>
    <a:srgbClr val="E0C08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354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27E3-D54F-4AEF-A776-76E113136B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39AD9-7FE0-4E07-9227-11E32605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06EDB-42B8-4099-84F5-AA2E1062A4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06EDB-42B8-4099-84F5-AA2E1062A4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2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2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5.xml"/><Relationship Id="rId18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4.xml"/><Relationship Id="rId17" Type="http://schemas.openxmlformats.org/officeDocument/2006/relationships/slide" Target="slide49.xml"/><Relationship Id="rId2" Type="http://schemas.openxmlformats.org/officeDocument/2006/relationships/slide" Target="slide34.xml"/><Relationship Id="rId16" Type="http://schemas.openxmlformats.org/officeDocument/2006/relationships/slide" Target="slide48.xml"/><Relationship Id="rId20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7.xml"/><Relationship Id="rId10" Type="http://schemas.openxmlformats.org/officeDocument/2006/relationships/slide" Target="slide41.xml"/><Relationship Id="rId19" Type="http://schemas.openxmlformats.org/officeDocument/2006/relationships/slide" Target="slide51.xml"/><Relationship Id="rId4" Type="http://schemas.openxmlformats.org/officeDocument/2006/relationships/slide" Target="slide36.xml"/><Relationship Id="rId9" Type="http://schemas.openxmlformats.org/officeDocument/2006/relationships/slide" Target="slide60.xml"/><Relationship Id="rId14" Type="http://schemas.openxmlformats.org/officeDocument/2006/relationships/slide" Target="slide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3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33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6900" y="2197101"/>
            <a:ext cx="5575300" cy="12192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COSEC Access Control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36900" y="3429000"/>
            <a:ext cx="6045200" cy="482600"/>
          </a:xfrm>
        </p:spPr>
        <p:txBody>
          <a:bodyPr>
            <a:normAutofit/>
          </a:bodyPr>
          <a:lstStyle/>
          <a:p>
            <a:pPr algn="l"/>
            <a:r>
              <a:rPr lang="en-IN" sz="2600" i="1" dirty="0" smtClean="0"/>
              <a:t>Right People in Right Place at Right Time</a:t>
            </a:r>
            <a:endParaRPr lang="en-IN" sz="2600" i="1" dirty="0"/>
          </a:p>
        </p:txBody>
      </p:sp>
    </p:spTree>
    <p:extLst>
      <p:ext uri="{BB962C8B-B14F-4D97-AF65-F5344CB8AC3E}">
        <p14:creationId xmlns:p14="http://schemas.microsoft.com/office/powerpoint/2010/main" val="15097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2" y="1931413"/>
            <a:ext cx="460055" cy="70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22"/>
          <p:cNvSpPr/>
          <p:nvPr/>
        </p:nvSpPr>
        <p:spPr>
          <a:xfrm>
            <a:off x="2059825" y="184032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02747" y="184146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4" y="1915948"/>
            <a:ext cx="690491" cy="69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8" y="1928319"/>
            <a:ext cx="687400" cy="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938011" y="1843046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3889"/>
          <a:stretch/>
        </p:blipFill>
        <p:spPr>
          <a:xfrm>
            <a:off x="6476756" y="1882181"/>
            <a:ext cx="866124" cy="75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6377294" y="183580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620297" y="1843947"/>
            <a:ext cx="1052730" cy="847900"/>
          </a:xfrm>
          <a:prstGeom prst="roundRect">
            <a:avLst/>
          </a:prstGeom>
          <a:ln>
            <a:solidFill>
              <a:srgbClr val="C2833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0" y="1941858"/>
            <a:ext cx="657072" cy="6570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40"/>
          <p:cNvSpPr/>
          <p:nvPr/>
        </p:nvSpPr>
        <p:spPr>
          <a:xfrm>
            <a:off x="7825094" y="1844081"/>
            <a:ext cx="1052730" cy="847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10" descr="http://onjection.com/gsearch/catalog/view/theme/default/image/star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03" y="1933574"/>
            <a:ext cx="674280" cy="6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</a:t>
            </a:r>
            <a:r>
              <a:rPr lang="en-IN" sz="3200" i="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Access 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Control Solution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ontent Placeholder 9"/>
          <p:cNvSpPr txBox="1">
            <a:spLocks/>
          </p:cNvSpPr>
          <p:nvPr/>
        </p:nvSpPr>
        <p:spPr>
          <a:xfrm>
            <a:off x="540785" y="3136485"/>
            <a:ext cx="8388350" cy="232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 smtClean="0"/>
              <a:t>Advance Features</a:t>
            </a:r>
          </a:p>
          <a:p>
            <a:pPr marL="344488" indent="-292100"/>
            <a:r>
              <a:rPr lang="en-US" sz="2400" dirty="0">
                <a:solidFill>
                  <a:srgbClr val="D68645"/>
                </a:solidFill>
              </a:rPr>
              <a:t>25+</a:t>
            </a:r>
            <a:r>
              <a:rPr lang="en-US" sz="2400" dirty="0"/>
              <a:t> Access Control Security Features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7857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91" y="2907900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COSEC Access Control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2600" i="1" dirty="0" smtClean="0"/>
              <a:t>Architecture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042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70000"/>
            <a:ext cx="41910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435350"/>
            <a:ext cx="417195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6200" y="182245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Conventional Systems </a:t>
            </a:r>
          </a:p>
          <a:p>
            <a:r>
              <a:rPr lang="en-IN" sz="2400" dirty="0" smtClean="0"/>
              <a:t>Centralized Connectivity</a:t>
            </a:r>
            <a:endParaRPr lang="en-IN" sz="2400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4569773" y="2095501"/>
            <a:ext cx="523875" cy="228600"/>
          </a:xfrm>
          <a:prstGeom prst="rightArrow">
            <a:avLst/>
          </a:prstGeom>
          <a:solidFill>
            <a:srgbClr val="DFAD85"/>
          </a:solidFill>
          <a:ln>
            <a:solidFill>
              <a:srgbClr val="DFAD85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24029" y="5134401"/>
            <a:ext cx="523875" cy="228600"/>
          </a:xfrm>
          <a:prstGeom prst="rightArrow">
            <a:avLst/>
          </a:prstGeom>
          <a:solidFill>
            <a:srgbClr val="DFAD85"/>
          </a:solidFill>
          <a:ln>
            <a:solidFill>
              <a:srgbClr val="DFAD8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00" y="487045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Matrix COSEC</a:t>
            </a:r>
          </a:p>
          <a:p>
            <a:r>
              <a:rPr lang="en-IN" sz="2400" dirty="0" smtClean="0"/>
              <a:t>Distributed Connectivity</a:t>
            </a:r>
            <a:endParaRPr lang="en-IN" sz="24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</a:t>
            </a:r>
            <a:r>
              <a:rPr lang="en-IN" sz="3200" i="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Architecture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600200"/>
            <a:ext cx="1066800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2794575"/>
            <a:ext cx="1066800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04800" y="3988950"/>
            <a:ext cx="1066800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" y="5183325"/>
            <a:ext cx="1066800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752599" y="1625600"/>
            <a:ext cx="3407155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i="0" dirty="0" smtClean="0"/>
              <a:t>Scalable in the Smallest Factor of One Door Controller</a:t>
            </a:r>
            <a:endParaRPr lang="en-US" sz="1800" i="0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0" y="1625600"/>
            <a:ext cx="3276600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i="0" dirty="0" smtClean="0"/>
              <a:t>Protect Investment</a:t>
            </a:r>
            <a:endParaRPr lang="en-US" sz="1800" i="0" dirty="0"/>
          </a:p>
        </p:txBody>
      </p:sp>
      <p:sp>
        <p:nvSpPr>
          <p:cNvPr id="17" name="Rounded Rectangle 16"/>
          <p:cNvSpPr/>
          <p:nvPr/>
        </p:nvSpPr>
        <p:spPr>
          <a:xfrm>
            <a:off x="1752599" y="2794575"/>
            <a:ext cx="3407155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i="0" dirty="0" smtClean="0"/>
              <a:t>Standard CAT5-CAT6 Wiring</a:t>
            </a:r>
            <a:endParaRPr lang="en-US" sz="1800" i="0" dirty="0"/>
          </a:p>
        </p:txBody>
      </p:sp>
      <p:sp>
        <p:nvSpPr>
          <p:cNvPr id="18" name="Rounded Rectangle 17"/>
          <p:cNvSpPr/>
          <p:nvPr/>
        </p:nvSpPr>
        <p:spPr>
          <a:xfrm>
            <a:off x="5334000" y="2794575"/>
            <a:ext cx="3276600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i="0" dirty="0" smtClean="0"/>
              <a:t>Reduce Cabling Cost and Maintenance Cost</a:t>
            </a:r>
            <a:endParaRPr lang="en-US" sz="1800" i="0" dirty="0"/>
          </a:p>
        </p:txBody>
      </p:sp>
      <p:sp>
        <p:nvSpPr>
          <p:cNvPr id="19" name="Rounded Rectangle 18"/>
          <p:cNvSpPr/>
          <p:nvPr/>
        </p:nvSpPr>
        <p:spPr>
          <a:xfrm>
            <a:off x="1752599" y="3988950"/>
            <a:ext cx="3407155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i="0" dirty="0" smtClean="0"/>
              <a:t>Standalone Independent Device Architecture</a:t>
            </a:r>
            <a:endParaRPr lang="en-US" sz="1800" i="0" dirty="0"/>
          </a:p>
        </p:txBody>
      </p:sp>
      <p:sp>
        <p:nvSpPr>
          <p:cNvPr id="20" name="Rounded Rectangle 19"/>
          <p:cNvSpPr/>
          <p:nvPr/>
        </p:nvSpPr>
        <p:spPr>
          <a:xfrm>
            <a:off x="5334000" y="3988950"/>
            <a:ext cx="3276600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i="0" dirty="0" smtClean="0"/>
              <a:t>Improve Network Reliability and Performance</a:t>
            </a:r>
            <a:endParaRPr lang="en-US" sz="1800" i="0" dirty="0"/>
          </a:p>
        </p:txBody>
      </p:sp>
      <p:sp>
        <p:nvSpPr>
          <p:cNvPr id="21" name="Rounded Rectangle 20"/>
          <p:cNvSpPr/>
          <p:nvPr/>
        </p:nvSpPr>
        <p:spPr>
          <a:xfrm>
            <a:off x="1752599" y="5183325"/>
            <a:ext cx="3407155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i="0" dirty="0" smtClean="0"/>
              <a:t>Plug and Play Device</a:t>
            </a:r>
            <a:endParaRPr lang="en-US" sz="1800" i="0" dirty="0"/>
          </a:p>
        </p:txBody>
      </p:sp>
      <p:sp>
        <p:nvSpPr>
          <p:cNvPr id="22" name="Rounded Rectangle 21"/>
          <p:cNvSpPr/>
          <p:nvPr/>
        </p:nvSpPr>
        <p:spPr>
          <a:xfrm>
            <a:off x="5334000" y="5183325"/>
            <a:ext cx="3276600" cy="914400"/>
          </a:xfrm>
          <a:prstGeom prst="round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i="0" dirty="0" smtClean="0"/>
              <a:t>Easy and Fast Installation</a:t>
            </a:r>
            <a:endParaRPr lang="en-US" sz="1800" i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6" y="4042701"/>
            <a:ext cx="800102" cy="800102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4" t="9323" r="8443" b="8797"/>
          <a:stretch/>
        </p:blipFill>
        <p:spPr>
          <a:xfrm>
            <a:off x="483866" y="1715262"/>
            <a:ext cx="744223" cy="705053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6" y="2856638"/>
            <a:ext cx="661550" cy="661550"/>
          </a:xfrm>
          <a:prstGeom prst="rect">
            <a:avLst/>
          </a:prstGeom>
          <a:ln>
            <a:noFill/>
          </a:ln>
        </p:spPr>
      </p:pic>
      <p:sp>
        <p:nvSpPr>
          <p:cNvPr id="9" name="Isosceles Triangle 8"/>
          <p:cNvSpPr/>
          <p:nvPr/>
        </p:nvSpPr>
        <p:spPr>
          <a:xfrm rot="5400000">
            <a:off x="1318713" y="1883139"/>
            <a:ext cx="473937" cy="365257"/>
          </a:xfrm>
          <a:prstGeom prst="triangle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1318713" y="3098591"/>
            <a:ext cx="473937" cy="365257"/>
          </a:xfrm>
          <a:prstGeom prst="triangle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5400000">
            <a:off x="1318713" y="4258047"/>
            <a:ext cx="473937" cy="365257"/>
          </a:xfrm>
          <a:prstGeom prst="triangle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rot="5400000">
            <a:off x="1318713" y="5473499"/>
            <a:ext cx="473937" cy="365257"/>
          </a:xfrm>
          <a:prstGeom prst="triangle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59754" y="1905000"/>
            <a:ext cx="174246" cy="397736"/>
          </a:xfrm>
          <a:prstGeom prst="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59754" y="3069799"/>
            <a:ext cx="174246" cy="397736"/>
          </a:xfrm>
          <a:prstGeom prst="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59754" y="4262070"/>
            <a:ext cx="174246" cy="397736"/>
          </a:xfrm>
          <a:prstGeom prst="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59754" y="5426869"/>
            <a:ext cx="174246" cy="397736"/>
          </a:xfrm>
          <a:prstGeom prst="rect">
            <a:avLst/>
          </a:prstGeom>
          <a:ln>
            <a:solidFill>
              <a:srgbClr val="DFAD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13015" r="18236" b="17123"/>
          <a:stretch/>
        </p:blipFill>
        <p:spPr>
          <a:xfrm>
            <a:off x="455926" y="5276489"/>
            <a:ext cx="780671" cy="698495"/>
          </a:xfrm>
          <a:prstGeom prst="rect">
            <a:avLst/>
          </a:prstGeom>
          <a:ln>
            <a:noFill/>
          </a:ln>
        </p:spPr>
      </p:pic>
      <p:sp>
        <p:nvSpPr>
          <p:cNvPr id="44" name="Rectangle 43"/>
          <p:cNvSpPr/>
          <p:nvPr/>
        </p:nvSpPr>
        <p:spPr>
          <a:xfrm>
            <a:off x="5805490" y="764511"/>
            <a:ext cx="442910" cy="35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Architecture Benefits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103197" y="1265237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Backup_jitmanyashaatri\My Document\COSEC PICS\COSEC DOOR F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0" y="1752600"/>
            <a:ext cx="1762661" cy="36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1732" y="56388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DOOR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38749" y="5637768"/>
            <a:ext cx="120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NGT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8082" y="5650468"/>
            <a:ext cx="127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PATH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6505119" y="1046625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2868"/>
            <a:ext cx="1905000" cy="3839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48" y="2340234"/>
            <a:ext cx="1163997" cy="3063854"/>
          </a:xfrm>
          <a:prstGeom prst="rect">
            <a:avLst/>
          </a:prstGeom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4364027" y="1554163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4373" r="19120" b="8468"/>
          <a:stretch/>
        </p:blipFill>
        <p:spPr>
          <a:xfrm>
            <a:off x="4830709" y="2133600"/>
            <a:ext cx="1552161" cy="32704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4017" y="5650468"/>
            <a:ext cx="13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VEGA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Door Controllers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24361" y="5650468"/>
            <a:ext cx="277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</a:rPr>
              <a:t>Fingerprint and Card based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48" y="2340234"/>
            <a:ext cx="1163997" cy="30638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5033" y="5650468"/>
            <a:ext cx="122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Card based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Readers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25" y="2863670"/>
            <a:ext cx="1074792" cy="25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91" y="2907900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Application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4651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COSEC Access Control Application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1839" y="1422400"/>
            <a:ext cx="2537138" cy="901700"/>
          </a:xfrm>
          <a:prstGeom prst="roundRect">
            <a:avLst/>
          </a:prstGeom>
          <a:solidFill>
            <a:srgbClr val="D6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Standalone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84893" y="1422400"/>
            <a:ext cx="2511380" cy="901700"/>
          </a:xfrm>
          <a:prstGeom prst="roundRect">
            <a:avLst/>
          </a:prstGeom>
          <a:solidFill>
            <a:srgbClr val="D6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Network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60600" y="2717800"/>
            <a:ext cx="3073400" cy="673100"/>
          </a:xfrm>
          <a:prstGeom prst="roundRect">
            <a:avLst/>
          </a:prstGeom>
          <a:noFill/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SME, SMB and SOHO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40400" y="2717800"/>
            <a:ext cx="3073400" cy="673100"/>
          </a:xfrm>
          <a:prstGeom prst="roundRect">
            <a:avLst/>
          </a:prstGeom>
          <a:noFill/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dirty="0" smtClean="0">
                <a:solidFill>
                  <a:prstClr val="black"/>
                </a:solidFill>
              </a:rPr>
              <a:t>Enterprises and SME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260600" y="3632200"/>
            <a:ext cx="3073400" cy="676656"/>
          </a:xfrm>
          <a:prstGeom prst="roundRect">
            <a:avLst/>
          </a:prstGeom>
          <a:noFill/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Single Location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740400" y="3632200"/>
            <a:ext cx="3073400" cy="676656"/>
          </a:xfrm>
          <a:prstGeom prst="roundRect">
            <a:avLst/>
          </a:prstGeom>
          <a:noFill/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Multiple Locations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260600" y="4550156"/>
            <a:ext cx="3073400" cy="676656"/>
          </a:xfrm>
          <a:prstGeom prst="roundRect">
            <a:avLst/>
          </a:prstGeom>
          <a:noFill/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Built-in with COSEC PANEL LITE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40400" y="4550156"/>
            <a:ext cx="3073400" cy="676656"/>
          </a:xfrm>
          <a:prstGeom prst="roundRect">
            <a:avLst/>
          </a:prstGeom>
          <a:noFill/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Web based COSEC CENTRA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15900" y="2717800"/>
            <a:ext cx="1638300" cy="673100"/>
          </a:xfrm>
          <a:prstGeom prst="roundRect">
            <a:avLst/>
          </a:prstGeom>
          <a:solidFill>
            <a:srgbClr val="D6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For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15900" y="3632200"/>
            <a:ext cx="1638300" cy="676656"/>
          </a:xfrm>
          <a:prstGeom prst="roundRect">
            <a:avLst/>
          </a:prstGeom>
          <a:solidFill>
            <a:srgbClr val="D6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Location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15900" y="4550156"/>
            <a:ext cx="1638300" cy="676656"/>
          </a:xfrm>
          <a:prstGeom prst="roundRect">
            <a:avLst/>
          </a:prstGeom>
          <a:solidFill>
            <a:srgbClr val="D6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Software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260600" y="5468112"/>
            <a:ext cx="3073400" cy="676656"/>
          </a:xfrm>
          <a:prstGeom prst="roundRect">
            <a:avLst/>
          </a:prstGeom>
          <a:noFill/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255 Doors,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25,000 Users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40400" y="5468112"/>
            <a:ext cx="3073400" cy="676656"/>
          </a:xfrm>
          <a:prstGeom prst="roundRect">
            <a:avLst/>
          </a:prstGeom>
          <a:noFill/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65,000 Doors,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 Million Users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15900" y="5468112"/>
            <a:ext cx="1638300" cy="676656"/>
          </a:xfrm>
          <a:prstGeom prst="roundRect">
            <a:avLst/>
          </a:prstGeom>
          <a:solidFill>
            <a:srgbClr val="D6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Capacity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24659" y="1443484"/>
            <a:ext cx="890655" cy="816221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6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64693" y="1438892"/>
            <a:ext cx="889200" cy="8172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6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4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361" y="1264500"/>
            <a:ext cx="7886700" cy="5161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Access Control Solution without any Software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Up to 255 Devices and 25,000 Users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Devices: Site Controller (COSEC PANEL LITE), </a:t>
            </a:r>
            <a:r>
              <a:rPr lang="en-US" sz="2400" dirty="0"/>
              <a:t>Door </a:t>
            </a:r>
            <a:r>
              <a:rPr lang="en-US" sz="2400" dirty="0" smtClean="0"/>
              <a:t>Controller </a:t>
            </a:r>
            <a:r>
              <a:rPr lang="en-US" sz="2400" dirty="0"/>
              <a:t>and </a:t>
            </a:r>
            <a:r>
              <a:rPr lang="en-US" sz="2400" dirty="0" smtClean="0"/>
              <a:t>Readers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Access from PANEL GUI</a:t>
            </a:r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 Configuration</a:t>
            </a:r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Configuration and Assignment</a:t>
            </a:r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Profile Creation and Enrollment</a:t>
            </a:r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Alarm Monitoring and Control</a:t>
            </a:r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Generation of Reports</a:t>
            </a:r>
          </a:p>
          <a:p>
            <a:pPr marL="527486" lvl="2" indent="0">
              <a:spcBef>
                <a:spcPts val="432"/>
              </a:spcBef>
              <a:buNone/>
              <a:defRPr/>
            </a:pPr>
            <a:endParaRPr lang="en-US" sz="22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27486" lvl="2" indent="0">
              <a:spcBef>
                <a:spcPts val="432"/>
              </a:spcBef>
              <a:buNone/>
              <a:defRPr/>
            </a:pP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7486" lvl="2" indent="0">
              <a:spcBef>
                <a:spcPts val="432"/>
              </a:spcBef>
              <a:buNone/>
              <a:defRPr/>
            </a:pP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Access Control Standalone Mode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1519125"/>
            <a:ext cx="5898524" cy="4806538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Standalone Mode - Architecture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5488" y="1272586"/>
            <a:ext cx="79974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6525" indent="-136525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i="0" dirty="0" smtClean="0">
                <a:latin typeface="Calibri"/>
              </a:rPr>
              <a:t>Still Relying on </a:t>
            </a:r>
            <a:r>
              <a:rPr lang="en-US" sz="2400" i="0" dirty="0" smtClean="0">
                <a:solidFill>
                  <a:srgbClr val="D68645"/>
                </a:solidFill>
                <a:latin typeface="Calibri"/>
              </a:rPr>
              <a:t>Security Personal </a:t>
            </a:r>
            <a:r>
              <a:rPr lang="en-US" sz="2400" i="0" dirty="0" smtClean="0">
                <a:latin typeface="Calibri"/>
              </a:rPr>
              <a:t>for Organization Security </a:t>
            </a:r>
            <a:endParaRPr lang="en-US" sz="2400" i="0" dirty="0">
              <a:latin typeface="Calibri"/>
            </a:endParaRP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i="0" dirty="0" smtClean="0">
                <a:solidFill>
                  <a:prstClr val="black"/>
                </a:solidFill>
                <a:latin typeface="Calibri"/>
              </a:rPr>
              <a:t>Using Traditional </a:t>
            </a:r>
            <a:r>
              <a:rPr lang="en-US" sz="2400" i="0" dirty="0" smtClean="0">
                <a:solidFill>
                  <a:srgbClr val="D68645"/>
                </a:solidFill>
                <a:latin typeface="Calibri"/>
              </a:rPr>
              <a:t>RFID Card</a:t>
            </a:r>
            <a:r>
              <a:rPr lang="en-US" sz="2400" i="0" dirty="0" smtClean="0">
                <a:solidFill>
                  <a:prstClr val="black"/>
                </a:solidFill>
                <a:latin typeface="Calibri"/>
              </a:rPr>
              <a:t> Solution</a:t>
            </a:r>
            <a:endParaRPr lang="en-US" sz="2400" i="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i="0" dirty="0" smtClean="0">
                <a:solidFill>
                  <a:prstClr val="black"/>
                </a:solidFill>
                <a:latin typeface="Calibri"/>
              </a:rPr>
              <a:t>Using Access Control with </a:t>
            </a:r>
            <a:r>
              <a:rPr lang="en-US" sz="2400" i="0" dirty="0" smtClean="0">
                <a:solidFill>
                  <a:srgbClr val="D68645"/>
                </a:solidFill>
                <a:latin typeface="Calibri"/>
              </a:rPr>
              <a:t>Basic Features</a:t>
            </a: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prstClr val="black"/>
                </a:solidFill>
                <a:latin typeface="Calibri"/>
              </a:rPr>
              <a:t>Taking </a:t>
            </a:r>
            <a:r>
              <a:rPr lang="en-US" sz="2400" i="0" dirty="0">
                <a:solidFill>
                  <a:srgbClr val="D68645"/>
                </a:solidFill>
                <a:latin typeface="Calibri"/>
              </a:rPr>
              <a:t>Actions </a:t>
            </a:r>
            <a:r>
              <a:rPr lang="en-US" sz="2400" i="0" dirty="0" smtClean="0">
                <a:solidFill>
                  <a:srgbClr val="D68645"/>
                </a:solidFill>
                <a:latin typeface="Calibri"/>
              </a:rPr>
              <a:t>After the Incident </a:t>
            </a:r>
            <a:r>
              <a:rPr lang="en-US" sz="2400" i="0" dirty="0" smtClean="0">
                <a:solidFill>
                  <a:prstClr val="black"/>
                </a:solidFill>
                <a:latin typeface="Calibri"/>
              </a:rPr>
              <a:t>Happens</a:t>
            </a: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i="0" dirty="0" smtClean="0">
                <a:solidFill>
                  <a:srgbClr val="D68645"/>
                </a:solidFill>
                <a:latin typeface="Calibri"/>
              </a:rPr>
              <a:t>Managing Devices</a:t>
            </a:r>
            <a:r>
              <a:rPr lang="en-US" sz="2400" i="0" dirty="0" smtClean="0">
                <a:solidFill>
                  <a:prstClr val="black"/>
                </a:solidFill>
                <a:latin typeface="Calibri"/>
              </a:rPr>
              <a:t> from Separate Locations</a:t>
            </a:r>
            <a:endParaRPr lang="en-US" sz="2400" i="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i="0" dirty="0" smtClean="0">
                <a:latin typeface="Calibri"/>
              </a:rPr>
              <a:t>Want to </a:t>
            </a:r>
            <a:r>
              <a:rPr lang="en-US" sz="2400" i="0" dirty="0" smtClean="0">
                <a:solidFill>
                  <a:srgbClr val="D68645"/>
                </a:solidFill>
                <a:latin typeface="Calibri"/>
              </a:rPr>
              <a:t>Integrate Other Devices</a:t>
            </a: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prstClr val="black"/>
                </a:solidFill>
                <a:latin typeface="Calibri"/>
              </a:rPr>
              <a:t>Absence of Big </a:t>
            </a:r>
            <a:r>
              <a:rPr lang="en-US" sz="2400" i="0" dirty="0" smtClean="0">
                <a:solidFill>
                  <a:prstClr val="black"/>
                </a:solidFill>
                <a:latin typeface="Calibri"/>
              </a:rPr>
              <a:t>Data, </a:t>
            </a:r>
            <a:r>
              <a:rPr lang="en-US" sz="2400" i="0" dirty="0">
                <a:solidFill>
                  <a:prstClr val="black"/>
                </a:solidFill>
                <a:latin typeface="Calibri"/>
              </a:rPr>
              <a:t>answering Questions to </a:t>
            </a:r>
            <a:r>
              <a:rPr lang="en-US" sz="2400" i="0" dirty="0">
                <a:solidFill>
                  <a:srgbClr val="D68645"/>
                </a:solidFill>
                <a:latin typeface="Calibri"/>
              </a:rPr>
              <a:t>Who, When, Where</a:t>
            </a: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i="0" dirty="0" smtClean="0">
              <a:solidFill>
                <a:srgbClr val="D68645"/>
              </a:solidFill>
              <a:latin typeface="Calibri"/>
            </a:endParaRP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i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WHY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en-IN" sz="3200" i="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to Choose Access Control?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06084"/>
              </p:ext>
            </p:extLst>
          </p:nvPr>
        </p:nvGraphicFramePr>
        <p:xfrm>
          <a:off x="613107" y="1537332"/>
          <a:ext cx="7904614" cy="439358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952307"/>
                <a:gridCol w="3952307"/>
              </a:tblGrid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91870" algn="l"/>
                        </a:tabLst>
                      </a:pPr>
                      <a:r>
                        <a:rPr lang="en-US" sz="2200" dirty="0">
                          <a:effectLst/>
                        </a:rPr>
                        <a:t>Advantages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</a:rPr>
                        <a:t>Benefits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67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Control up to 255 Doors from a Single IP Panel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Eliminate Need for Multiple Panels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Leverage IP Technology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Standard Structured Cabling, Higher Reliability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93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Connect Existing 3</a:t>
                      </a:r>
                      <a:r>
                        <a:rPr lang="en-US" sz="2000" b="0" baseline="30000" dirty="0">
                          <a:effectLst/>
                        </a:rPr>
                        <a:t>rd</a:t>
                      </a:r>
                      <a:r>
                        <a:rPr lang="en-US" sz="2000" b="0" dirty="0">
                          <a:effectLst/>
                        </a:rPr>
                        <a:t> Party Readers           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Protect Investment in Existing Readers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8107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PoE Door Controller for Powering Readers and Lock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Simplified Installation, High Reliability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93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9187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Standalone Operation without Server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Eliminate Server Cost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93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Scalable for Future Expansion            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Optimum Investment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Standalone Mode – Benefits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520" y="1263452"/>
            <a:ext cx="8338781" cy="605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Centralized Monitoring and Control from Web based Server</a:t>
            </a:r>
          </a:p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Access Control </a:t>
            </a:r>
            <a:r>
              <a:rPr lang="en-US" sz="2400" dirty="0" smtClean="0"/>
              <a:t>for 65,000 </a:t>
            </a:r>
            <a:r>
              <a:rPr lang="en-US" sz="2400" dirty="0"/>
              <a:t>Devices and 1 Million Users</a:t>
            </a:r>
          </a:p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Real Time Data Transfer to </a:t>
            </a:r>
            <a:r>
              <a:rPr lang="en-US" sz="2400" dirty="0" smtClean="0"/>
              <a:t>Server</a:t>
            </a:r>
            <a:endParaRPr lang="en-US" sz="2400" dirty="0"/>
          </a:p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Advance </a:t>
            </a:r>
            <a:r>
              <a:rPr lang="en-US" sz="2400" dirty="0" smtClean="0"/>
              <a:t>Features </a:t>
            </a:r>
            <a:r>
              <a:rPr lang="en-US" sz="2400" dirty="0"/>
              <a:t>Like Guard Tour, 2-Person Rule, Man </a:t>
            </a:r>
            <a:r>
              <a:rPr lang="en-US" sz="2400" dirty="0" smtClean="0"/>
              <a:t>Trap etc.</a:t>
            </a:r>
            <a:endParaRPr lang="en-US" sz="2400" dirty="0"/>
          </a:p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Integration with 3</a:t>
            </a:r>
            <a:r>
              <a:rPr lang="en-US" sz="2400" baseline="30000" dirty="0"/>
              <a:t>rd</a:t>
            </a:r>
            <a:r>
              <a:rPr lang="en-US" sz="2400" dirty="0"/>
              <a:t> Party Hardware </a:t>
            </a:r>
          </a:p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Informative Reports like</a:t>
            </a:r>
            <a:endParaRPr lang="en-US" sz="2400" dirty="0"/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Zone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Zone</a:t>
            </a:r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Guard Tour</a:t>
            </a:r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 Held Open</a:t>
            </a:r>
          </a:p>
          <a:p>
            <a:pPr marL="870386" lvl="2" indent="-342900">
              <a:spcBef>
                <a:spcPts val="432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In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0674" lvl="6"/>
            <a:endParaRPr lang="en-US" sz="1800" dirty="0"/>
          </a:p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Access Control Network Mode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468" y="1674254"/>
            <a:ext cx="5151549" cy="45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Network Mode - Architecture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5452"/>
              </p:ext>
            </p:extLst>
          </p:nvPr>
        </p:nvGraphicFramePr>
        <p:xfrm>
          <a:off x="692056" y="1270764"/>
          <a:ext cx="7975962" cy="477443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67602"/>
                <a:gridCol w="4108360"/>
              </a:tblGrid>
              <a:tr h="394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91870" algn="l"/>
                        </a:tabLst>
                      </a:pPr>
                      <a:r>
                        <a:rPr lang="en-US" sz="2200" b="1" dirty="0">
                          <a:effectLst/>
                        </a:rPr>
                        <a:t>Advantages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b="1" dirty="0">
                          <a:effectLst/>
                        </a:rPr>
                        <a:t>Benefits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94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9187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Integration of All Locations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Complete Visibility and Better Control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6616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Centralized Management with Local Execution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Facilitate Centralized Process as</a:t>
                      </a:r>
                      <a:r>
                        <a:rPr lang="en-US" sz="2000" b="0" baseline="0" dirty="0" smtClean="0">
                          <a:effectLst/>
                        </a:rPr>
                        <a:t> well as Local Activities Like Enrollment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9784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Real-Time Dashboard Views, SMS and E-Mail Notifications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Faster Response to Exceptional Situations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9462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Connect 3</a:t>
                      </a:r>
                      <a:r>
                        <a:rPr lang="en-US" sz="2000" b="0" baseline="30000">
                          <a:effectLst/>
                        </a:rPr>
                        <a:t>rd</a:t>
                      </a:r>
                      <a:r>
                        <a:rPr lang="en-US" sz="2000" b="0">
                          <a:effectLst/>
                        </a:rPr>
                        <a:t> Party Readers    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Protect Existing Investment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28558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Advance Access Control Features Like 2-Person</a:t>
                      </a:r>
                      <a:r>
                        <a:rPr lang="en-US" sz="2000" b="0" dirty="0">
                          <a:effectLst/>
                        </a:rPr>
                        <a:t>, First-In </a:t>
                      </a:r>
                      <a:r>
                        <a:rPr lang="en-US" sz="2000" b="0" dirty="0" smtClean="0">
                          <a:effectLst/>
                        </a:rPr>
                        <a:t>User, Guard Tour,</a:t>
                      </a:r>
                      <a:r>
                        <a:rPr lang="en-US" sz="2000" b="0" baseline="0" dirty="0" smtClean="0">
                          <a:effectLst/>
                        </a:rPr>
                        <a:t> Man Trap for Sensitive Zones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Additional Security for Sensitive Zones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40627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Integration with Video Surveillance and Other Applications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Tighter Integration for Value-Added Functions and Enhanced Security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Network Mode – Benefits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91" y="2907900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Single Door Access Control Solution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0585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269991" y="1279364"/>
            <a:ext cx="6257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latin typeface="Calibri "/>
                <a:cs typeface="Arial" panose="020B0604020202020204" pitchFamily="34" charset="0"/>
              </a:rPr>
              <a:t>Scalable</a:t>
            </a:r>
          </a:p>
          <a:p>
            <a:r>
              <a:rPr lang="en-US" sz="1800" i="0" dirty="0" smtClean="0">
                <a:latin typeface="Calibri "/>
                <a:cs typeface="Arial" panose="020B0604020202020204" pitchFamily="34" charset="0"/>
              </a:rPr>
              <a:t>Scalable in the Smallest Factor of One Door</a:t>
            </a:r>
          </a:p>
          <a:p>
            <a:r>
              <a:rPr lang="en-US" sz="1800" i="0" dirty="0" smtClean="0">
                <a:latin typeface="Calibri "/>
                <a:cs typeface="Arial" panose="020B0604020202020204" pitchFamily="34" charset="0"/>
              </a:rPr>
              <a:t>Up to 255 Devices with PANEL LITE</a:t>
            </a:r>
            <a:endParaRPr lang="en-US" sz="1800" i="0" dirty="0">
              <a:latin typeface="Calibri 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6404" y="3414229"/>
            <a:ext cx="1042896" cy="848448"/>
            <a:chOff x="976404" y="3362788"/>
            <a:chExt cx="1042896" cy="84844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042" y="3421832"/>
              <a:ext cx="465620" cy="708663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976404" y="3362788"/>
              <a:ext cx="1042896" cy="848448"/>
            </a:xfrm>
            <a:prstGeom prst="roundRect">
              <a:avLst/>
            </a:prstGeom>
            <a:noFill/>
            <a:ln>
              <a:solidFill>
                <a:srgbClr val="DFAD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9104" y="2347666"/>
            <a:ext cx="1042896" cy="848448"/>
            <a:chOff x="989104" y="2347666"/>
            <a:chExt cx="1042896" cy="848448"/>
          </a:xfrm>
        </p:grpSpPr>
        <p:sp>
          <p:nvSpPr>
            <p:cNvPr id="41" name="Rounded Rectangle 40"/>
            <p:cNvSpPr/>
            <p:nvPr/>
          </p:nvSpPr>
          <p:spPr>
            <a:xfrm>
              <a:off x="989104" y="2347666"/>
              <a:ext cx="1042896" cy="848448"/>
            </a:xfrm>
            <a:prstGeom prst="roundRect">
              <a:avLst/>
            </a:prstGeom>
            <a:noFill/>
            <a:ln>
              <a:solidFill>
                <a:srgbClr val="DFAD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9" t="7496" r="9597" b="7730"/>
            <a:stretch/>
          </p:blipFill>
          <p:spPr>
            <a:xfrm>
              <a:off x="1142018" y="2377826"/>
              <a:ext cx="729490" cy="75809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76404" y="5528265"/>
            <a:ext cx="1042896" cy="848448"/>
            <a:chOff x="976404" y="5528265"/>
            <a:chExt cx="1042896" cy="84844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8" y="5555463"/>
              <a:ext cx="787868" cy="754199"/>
            </a:xfrm>
            <a:prstGeom prst="rect">
              <a:avLst/>
            </a:prstGeom>
          </p:spPr>
        </p:pic>
        <p:sp>
          <p:nvSpPr>
            <p:cNvPr id="51" name="Rounded Rectangle 50"/>
            <p:cNvSpPr/>
            <p:nvPr/>
          </p:nvSpPr>
          <p:spPr>
            <a:xfrm>
              <a:off x="976404" y="5528265"/>
              <a:ext cx="1042896" cy="848448"/>
            </a:xfrm>
            <a:prstGeom prst="roundRect">
              <a:avLst/>
            </a:prstGeom>
            <a:noFill/>
            <a:ln>
              <a:solidFill>
                <a:srgbClr val="DFAD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21006" y="2341021"/>
            <a:ext cx="4998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latin typeface="Calibri "/>
                <a:cs typeface="Arial" panose="020B0604020202020204" pitchFamily="34" charset="0"/>
              </a:rPr>
              <a:t>Flexible</a:t>
            </a:r>
          </a:p>
          <a:p>
            <a:r>
              <a:rPr lang="en-US" sz="1800" i="0" dirty="0" smtClean="0">
                <a:latin typeface="Calibri "/>
                <a:cs typeface="Arial" panose="020B0604020202020204" pitchFamily="34" charset="0"/>
              </a:rPr>
              <a:t>Install Near the Door </a:t>
            </a:r>
          </a:p>
          <a:p>
            <a:r>
              <a:rPr lang="en-US" sz="1800" i="0" dirty="0" smtClean="0">
                <a:latin typeface="Calibri "/>
                <a:cs typeface="Arial" panose="020B0604020202020204" pitchFamily="34" charset="0"/>
              </a:rPr>
              <a:t>Reduce Complex Wiring</a:t>
            </a:r>
            <a:endParaRPr lang="en-US" sz="1800" i="0" dirty="0">
              <a:latin typeface="Calibri 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21006" y="3383469"/>
            <a:ext cx="6037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latin typeface="Calibri "/>
                <a:cs typeface="Arial" panose="020B0604020202020204" pitchFamily="34" charset="0"/>
              </a:rPr>
              <a:t>High Security</a:t>
            </a:r>
          </a:p>
          <a:p>
            <a:r>
              <a:rPr lang="en-US" sz="1800" dirty="0">
                <a:latin typeface="Calibri "/>
                <a:cs typeface="Arial" panose="020B0604020202020204" pitchFamily="34" charset="0"/>
              </a:rPr>
              <a:t>Biometric Palm Vein and Fingerprint Reader</a:t>
            </a:r>
          </a:p>
          <a:p>
            <a:r>
              <a:rPr lang="en-US" sz="1800" i="0" dirty="0" smtClean="0">
                <a:latin typeface="Calibri "/>
                <a:cs typeface="Arial" panose="020B0604020202020204" pitchFamily="34" charset="0"/>
              </a:rPr>
              <a:t>Advance Access Control Features</a:t>
            </a:r>
            <a:endParaRPr lang="en-US" sz="1800" i="0" dirty="0">
              <a:latin typeface="Calibri 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26968" y="4455352"/>
            <a:ext cx="6318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latin typeface="Calibri "/>
                <a:cs typeface="Arial" panose="020B0604020202020204" pitchFamily="34" charset="0"/>
              </a:rPr>
              <a:t>Reliable</a:t>
            </a:r>
          </a:p>
          <a:p>
            <a:r>
              <a:rPr lang="en-US" sz="1800" i="0" dirty="0" smtClean="0">
                <a:latin typeface="Calibri "/>
                <a:cs typeface="Arial" panose="020B0604020202020204" pitchFamily="34" charset="0"/>
              </a:rPr>
              <a:t>Single Independent Door with Distributed Architecture</a:t>
            </a:r>
          </a:p>
          <a:p>
            <a:r>
              <a:rPr lang="en-US" sz="1800" i="0" dirty="0" smtClean="0">
                <a:latin typeface="Calibri "/>
                <a:cs typeface="Arial" panose="020B0604020202020204" pitchFamily="34" charset="0"/>
              </a:rPr>
              <a:t>Standard IP based Wiring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21005" y="5509288"/>
            <a:ext cx="645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latin typeface="Calibri "/>
                <a:cs typeface="Arial" panose="020B0604020202020204" pitchFamily="34" charset="0"/>
              </a:rPr>
              <a:t>Eliminate </a:t>
            </a:r>
            <a:r>
              <a:rPr lang="en-US" sz="2000" b="1" dirty="0" smtClean="0">
                <a:latin typeface="Calibri "/>
                <a:cs typeface="Arial" panose="020B0604020202020204" pitchFamily="34" charset="0"/>
              </a:rPr>
              <a:t>Extra </a:t>
            </a:r>
            <a:r>
              <a:rPr lang="en-US" sz="2000" b="1" i="0" dirty="0" smtClean="0">
                <a:latin typeface="Calibri "/>
                <a:cs typeface="Arial" panose="020B0604020202020204" pitchFamily="34" charset="0"/>
              </a:rPr>
              <a:t>Cost</a:t>
            </a:r>
          </a:p>
          <a:p>
            <a:r>
              <a:rPr lang="en-US" sz="1800" i="0" dirty="0" smtClean="0">
                <a:latin typeface="Calibri "/>
                <a:cs typeface="Arial" panose="020B0604020202020204" pitchFamily="34" charset="0"/>
              </a:rPr>
              <a:t>Control 255 Devices without Installing any Server</a:t>
            </a:r>
          </a:p>
          <a:p>
            <a:r>
              <a:rPr lang="en-US" sz="1800" dirty="0" smtClean="0">
                <a:latin typeface="Calibri "/>
                <a:cs typeface="Arial" panose="020B0604020202020204" pitchFamily="34" charset="0"/>
              </a:rPr>
              <a:t>No </a:t>
            </a:r>
            <a:r>
              <a:rPr lang="en-US" sz="1800" dirty="0">
                <a:latin typeface="Calibri "/>
                <a:cs typeface="Arial" panose="020B0604020202020204" pitchFamily="34" charset="0"/>
              </a:rPr>
              <a:t>Need of Local Power Point or </a:t>
            </a:r>
            <a:r>
              <a:rPr lang="en-US" sz="1800" dirty="0" smtClean="0">
                <a:latin typeface="Calibri "/>
                <a:cs typeface="Arial" panose="020B0604020202020204" pitchFamily="34" charset="0"/>
              </a:rPr>
              <a:t>Backup, Having PoE</a:t>
            </a:r>
            <a:endParaRPr lang="en-US" sz="1800" dirty="0">
              <a:latin typeface="Calibri 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4034" y="4466495"/>
            <a:ext cx="1042896" cy="848448"/>
            <a:chOff x="984034" y="4466495"/>
            <a:chExt cx="1042896" cy="848448"/>
          </a:xfrm>
        </p:grpSpPr>
        <p:sp>
          <p:nvSpPr>
            <p:cNvPr id="47" name="Rounded Rectangle 46"/>
            <p:cNvSpPr/>
            <p:nvPr/>
          </p:nvSpPr>
          <p:spPr>
            <a:xfrm>
              <a:off x="984034" y="4466495"/>
              <a:ext cx="1042896" cy="848448"/>
            </a:xfrm>
            <a:prstGeom prst="roundRect">
              <a:avLst/>
            </a:prstGeom>
            <a:noFill/>
            <a:ln>
              <a:solidFill>
                <a:srgbClr val="DFAD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990" y="4484704"/>
              <a:ext cx="800102" cy="80010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76404" y="1295400"/>
            <a:ext cx="1042896" cy="848448"/>
            <a:chOff x="976404" y="1295400"/>
            <a:chExt cx="1042896" cy="848448"/>
          </a:xfrm>
        </p:grpSpPr>
        <p:sp>
          <p:nvSpPr>
            <p:cNvPr id="37" name="Rounded Rectangle 36"/>
            <p:cNvSpPr/>
            <p:nvPr/>
          </p:nvSpPr>
          <p:spPr>
            <a:xfrm>
              <a:off x="976404" y="1295400"/>
              <a:ext cx="1042896" cy="848448"/>
            </a:xfrm>
            <a:prstGeom prst="roundRect">
              <a:avLst/>
            </a:prstGeom>
            <a:noFill/>
            <a:ln>
              <a:solidFill>
                <a:srgbClr val="DFAD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" t="9323" r="8443" b="8797"/>
            <a:stretch/>
          </p:blipFill>
          <p:spPr>
            <a:xfrm>
              <a:off x="1103918" y="1366153"/>
              <a:ext cx="744223" cy="705053"/>
            </a:xfrm>
            <a:prstGeom prst="rect">
              <a:avLst/>
            </a:prstGeom>
          </p:spPr>
        </p:pic>
      </p:grp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Single Door Access Control Benefits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984034" y="2246555"/>
            <a:ext cx="7696200" cy="1270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0">
                  <a:schemeClr val="bg1"/>
                </a:gs>
                <a:gs pos="30000">
                  <a:srgbClr val="D2B27D"/>
                </a:gs>
                <a:gs pos="70000">
                  <a:srgbClr val="DFAD85"/>
                </a:gs>
                <a:gs pos="100000">
                  <a:srgbClr val="E69A70"/>
                </a:gs>
              </a:gsLst>
              <a:lin ang="10800000" scaled="0"/>
              <a:tileRect/>
            </a:gra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 flipH="1" flipV="1">
            <a:off x="984034" y="3300153"/>
            <a:ext cx="7696200" cy="1270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0">
                  <a:schemeClr val="bg1"/>
                </a:gs>
                <a:gs pos="30000">
                  <a:srgbClr val="D2B27D"/>
                </a:gs>
                <a:gs pos="70000">
                  <a:srgbClr val="DFAD85"/>
                </a:gs>
                <a:gs pos="100000">
                  <a:srgbClr val="E69A70"/>
                </a:gs>
              </a:gsLst>
              <a:lin ang="10800000" scaled="0"/>
              <a:tileRect/>
            </a:gra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H="1" flipV="1">
            <a:off x="976404" y="4351886"/>
            <a:ext cx="7696200" cy="1270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0">
                  <a:schemeClr val="bg1"/>
                </a:gs>
                <a:gs pos="30000">
                  <a:srgbClr val="D2B27D"/>
                </a:gs>
                <a:gs pos="70000">
                  <a:srgbClr val="DFAD85"/>
                </a:gs>
                <a:gs pos="100000">
                  <a:srgbClr val="E69A70"/>
                </a:gs>
              </a:gsLst>
              <a:lin ang="10800000" scaled="0"/>
              <a:tileRect/>
            </a:gradFill>
            <a:prstDash val="solid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H="1" flipV="1">
            <a:off x="976404" y="5418522"/>
            <a:ext cx="7696200" cy="1270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0">
                  <a:schemeClr val="bg1"/>
                </a:gs>
                <a:gs pos="30000">
                  <a:srgbClr val="D2B27D"/>
                </a:gs>
                <a:gs pos="70000">
                  <a:srgbClr val="DFAD85"/>
                </a:gs>
                <a:gs pos="100000">
                  <a:srgbClr val="E69A70"/>
                </a:gs>
              </a:gsLst>
              <a:lin ang="10800000" scaled="0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128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26769"/>
              </p:ext>
            </p:extLst>
          </p:nvPr>
        </p:nvGraphicFramePr>
        <p:xfrm>
          <a:off x="968706" y="1616537"/>
          <a:ext cx="7886699" cy="476409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730789"/>
                <a:gridCol w="4155910"/>
              </a:tblGrid>
              <a:tr h="340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</a:rPr>
                        <a:t>Single Door IP Panel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Multi Door Panel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511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Distributed Architecture; Robust Security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Single-Point of Failure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9600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Compact, Modular and Easy to Scale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Location of a Multi-Door Panel Restricts adding New Doors Due to Distance and Wiring Constraints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000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Industry-Standard DIN Rail Mounting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Non-Standard Wall Mounting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0110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COSEC PANEL Integrates Up to 255 Door Controllers with </a:t>
                      </a:r>
                      <a:r>
                        <a:rPr lang="en-US" sz="2000" b="0" dirty="0" smtClean="0">
                          <a:effectLst/>
                        </a:rPr>
                        <a:t>Value-Added </a:t>
                      </a:r>
                      <a:r>
                        <a:rPr lang="en-US" sz="2000" b="0" dirty="0">
                          <a:effectLst/>
                        </a:rPr>
                        <a:t>Features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Support for 4, 8 and 16 Readers are Most Common Configurations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1817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Centralized Management </a:t>
                      </a:r>
                      <a:r>
                        <a:rPr lang="en-US" sz="2000" b="0" dirty="0" smtClean="0">
                          <a:effectLst/>
                        </a:rPr>
                        <a:t>Using </a:t>
                      </a:r>
                      <a:r>
                        <a:rPr lang="en-US" sz="2000" b="0" dirty="0">
                          <a:effectLst/>
                        </a:rPr>
                        <a:t>COSEC PANEL Web Pages from anywhere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Dedicated Software to Manage Multiple Panels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52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Single Door Panel Vs Multi Door Panel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38460"/>
              </p:ext>
            </p:extLst>
          </p:nvPr>
        </p:nvGraphicFramePr>
        <p:xfrm>
          <a:off x="968706" y="1643361"/>
          <a:ext cx="7886699" cy="42171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787762"/>
                <a:gridCol w="4098937"/>
              </a:tblGrid>
              <a:tr h="372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</a:rPr>
                        <a:t>Single Door IP Panel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Multi Door Panel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IP Technology on Existing LAN-WAN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Non-Standard and Proprietary Networking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Industry-Standard CAT5 and CAT6 Wiring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Proprietary, Non-Standard Multi-Core, Long and Expensive Wiring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609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Installation Near the Door Reduces Wiring and Improves Reliability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Panel Installed in a Central/Server Room Far from all the Doors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1169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PoE Powers PANEL, Readers and Lock; no Need of Local Power Point or Backup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Power is Fed either from Central Location or Multiple Power-Points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8051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Neat, Elegant, Reliable and Easy-To-Maintain Installation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Clumsy, Failure-Prone Installation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52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Single Door Panel Vs Multi Door Panel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91" y="2907900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Case Study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7653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19521" y="543859"/>
            <a:ext cx="6668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COSEC Access Control at </a:t>
            </a:r>
            <a:r>
              <a:rPr lang="en-US" sz="3200" i="0" dirty="0" err="1" smtClean="0">
                <a:latin typeface="+mj-lt"/>
              </a:rPr>
              <a:t>Ellams</a:t>
            </a:r>
            <a:r>
              <a:rPr lang="en-US" sz="3200" i="0" dirty="0" smtClean="0">
                <a:latin typeface="+mj-lt"/>
              </a:rPr>
              <a:t>, Kenya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300" y="1259543"/>
            <a:ext cx="4267200" cy="72165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Access Control for Manufacturing Unit</a:t>
            </a:r>
          </a:p>
          <a:p>
            <a:endParaRPr lang="en-US" sz="1800" i="0" dirty="0" smtClean="0">
              <a:solidFill>
                <a:schemeClr val="tx1"/>
              </a:solidFill>
            </a:endParaRPr>
          </a:p>
          <a:p>
            <a:endParaRPr lang="en-US" sz="1800" b="1" i="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300" y="2141818"/>
            <a:ext cx="4267200" cy="896471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Technology: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Fingerprint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Smart Card </a:t>
            </a:r>
          </a:p>
          <a:p>
            <a:endParaRPr lang="en-US" sz="1800" i="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300" y="3203393"/>
            <a:ext cx="4267200" cy="121620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Matrix Offering: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Devices: 30+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Users: 100+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Location: Single (Kenya)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3600" y="1259543"/>
            <a:ext cx="4267200" cy="4518211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Solutions Offered: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Integration with Beam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Access based on 2-Person Rule</a:t>
            </a: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Allow Entry/Exit based on Occupancy in </a:t>
            </a:r>
            <a:r>
              <a:rPr lang="en-US" sz="1800" dirty="0" smtClean="0">
                <a:solidFill>
                  <a:schemeClr val="tx1"/>
                </a:solidFill>
              </a:rPr>
              <a:t>Zone</a:t>
            </a: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Route based 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</a:rPr>
              <a:t>Restrict </a:t>
            </a:r>
            <a:r>
              <a:rPr lang="en-US" sz="1800" kern="0" dirty="0">
                <a:solidFill>
                  <a:srgbClr val="000000"/>
                </a:solidFill>
              </a:rPr>
              <a:t>Intruder from </a:t>
            </a:r>
            <a:r>
              <a:rPr lang="en-US" sz="1800" kern="0" dirty="0" smtClean="0">
                <a:solidFill>
                  <a:srgbClr val="000000"/>
                </a:solidFill>
              </a:rPr>
              <a:t>Escaping Using Man-Trap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Alarm on Access Rule Violation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</a:rPr>
              <a:t>Control, Acknowledge, Clear and Monitor Alarm in a </a:t>
            </a:r>
            <a:r>
              <a:rPr lang="en-US" sz="1800" kern="0" dirty="0" smtClean="0">
                <a:solidFill>
                  <a:srgbClr val="000000"/>
                </a:solidFill>
              </a:rPr>
              <a:t>Real-time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</a:rPr>
              <a:t>Integration with Video 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</a:rPr>
              <a:t>Arm and Dis-Arm Cameras based on Occupancy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</a:rPr>
              <a:t>Dead Man Alarm for Security Cabin’s Access Rule Violation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000" y="4588611"/>
            <a:ext cx="4267200" cy="1194372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Benefits: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Fool-Proof Security in Premises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Proactive 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Enhance Security by Integration</a:t>
            </a:r>
            <a:endParaRPr lang="en-US" sz="1800" i="0" dirty="0" smtClean="0">
              <a:solidFill>
                <a:schemeClr val="tx1"/>
              </a:solidFill>
            </a:endParaRPr>
          </a:p>
          <a:p>
            <a:endParaRPr lang="en-US" sz="18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5488" y="1272586"/>
            <a:ext cx="799745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6525" indent="-136525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srgbClr val="D68645"/>
                </a:solidFill>
                <a:latin typeface="Calibri"/>
              </a:rPr>
              <a:t>Restrict Unauthorized Access </a:t>
            </a:r>
            <a:r>
              <a:rPr lang="en-US" sz="2400" i="0" dirty="0">
                <a:solidFill>
                  <a:prstClr val="black"/>
                </a:solidFill>
                <a:latin typeface="Calibri"/>
              </a:rPr>
              <a:t>in Secured Area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prstClr val="black"/>
                </a:solidFill>
                <a:latin typeface="Calibri"/>
              </a:rPr>
              <a:t>User Access on </a:t>
            </a:r>
            <a:r>
              <a:rPr lang="en-US" sz="2400" i="0" dirty="0">
                <a:latin typeface="Calibri"/>
              </a:rPr>
              <a:t>Advance</a:t>
            </a:r>
            <a:r>
              <a:rPr lang="en-US" sz="2400" i="0" dirty="0">
                <a:solidFill>
                  <a:srgbClr val="D68645"/>
                </a:solidFill>
                <a:latin typeface="Calibri"/>
              </a:rPr>
              <a:t> Biometric Technology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prstClr val="black"/>
                </a:solidFill>
                <a:latin typeface="Calibri"/>
              </a:rPr>
              <a:t>Restrict User </a:t>
            </a:r>
            <a:r>
              <a:rPr lang="en-US" sz="2400" i="0" dirty="0">
                <a:latin typeface="Calibri"/>
              </a:rPr>
              <a:t>Access based on </a:t>
            </a:r>
            <a:r>
              <a:rPr lang="en-US" sz="2400" i="0" dirty="0">
                <a:solidFill>
                  <a:srgbClr val="D68645"/>
                </a:solidFill>
                <a:latin typeface="Calibri"/>
              </a:rPr>
              <a:t>User, Zone and Time 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prstClr val="black"/>
                </a:solidFill>
                <a:latin typeface="Calibri"/>
              </a:rPr>
              <a:t>Require </a:t>
            </a:r>
            <a:r>
              <a:rPr lang="en-US" sz="2400" i="0" dirty="0">
                <a:latin typeface="Calibri"/>
              </a:rPr>
              <a:t>Advance</a:t>
            </a:r>
            <a:r>
              <a:rPr lang="en-US" sz="2400" i="0" dirty="0">
                <a:solidFill>
                  <a:srgbClr val="D68645"/>
                </a:solidFill>
                <a:latin typeface="Calibri"/>
              </a:rPr>
              <a:t> Access Control Features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srgbClr val="D68645"/>
                </a:solidFill>
                <a:latin typeface="Calibri"/>
              </a:rPr>
              <a:t>Centralized Monitoring </a:t>
            </a:r>
            <a:r>
              <a:rPr lang="en-US" sz="2400" i="0" dirty="0">
                <a:solidFill>
                  <a:prstClr val="black"/>
                </a:solidFill>
                <a:latin typeface="Calibri"/>
              </a:rPr>
              <a:t>and Control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prstClr val="black"/>
                </a:solidFill>
                <a:latin typeface="Calibri"/>
              </a:rPr>
              <a:t>Real-Time </a:t>
            </a:r>
            <a:r>
              <a:rPr lang="en-US" sz="2400" i="0" dirty="0">
                <a:solidFill>
                  <a:srgbClr val="D68645"/>
                </a:solidFill>
                <a:latin typeface="Calibri"/>
              </a:rPr>
              <a:t>Notifications</a:t>
            </a:r>
            <a:r>
              <a:rPr lang="en-US" sz="2400" i="0" dirty="0">
                <a:solidFill>
                  <a:prstClr val="black"/>
                </a:solidFill>
                <a:latin typeface="Calibri"/>
              </a:rPr>
              <a:t> on Exception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srgbClr val="D68645"/>
                </a:solidFill>
                <a:latin typeface="Calibri"/>
              </a:rPr>
              <a:t>Integrate</a:t>
            </a:r>
            <a:r>
              <a:rPr lang="en-US" sz="2400" i="0" dirty="0">
                <a:solidFill>
                  <a:prstClr val="black"/>
                </a:solidFill>
                <a:latin typeface="Calibri"/>
              </a:rPr>
              <a:t> with Video Surveillance and other Devices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0" dirty="0">
                <a:solidFill>
                  <a:srgbClr val="D68645"/>
                </a:solidFill>
                <a:latin typeface="Calibri"/>
              </a:rPr>
              <a:t>Conglomerates</a:t>
            </a:r>
            <a:r>
              <a:rPr lang="en-US" sz="2400" i="0" dirty="0">
                <a:solidFill>
                  <a:prstClr val="black"/>
                </a:solidFill>
                <a:latin typeface="Calibri"/>
              </a:rPr>
              <a:t> Multiple branches into One Platform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2400" i="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i="0" dirty="0" smtClean="0">
              <a:solidFill>
                <a:srgbClr val="D68645"/>
              </a:solidFill>
              <a:latin typeface="Calibri"/>
            </a:endParaRP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i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WHAT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en-IN" sz="3200" i="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Access 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Control Does?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19521" y="543859"/>
            <a:ext cx="6668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COSEC Access Control at </a:t>
            </a:r>
            <a:r>
              <a:rPr lang="en-US" sz="3200" i="0" dirty="0" err="1" smtClean="0">
                <a:latin typeface="+mj-lt"/>
              </a:rPr>
              <a:t>Adani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300" y="1259543"/>
            <a:ext cx="4267200" cy="72165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Access Control for Multi - Location Site</a:t>
            </a:r>
          </a:p>
          <a:p>
            <a:endParaRPr lang="en-US" sz="1800" i="0" dirty="0" smtClean="0">
              <a:solidFill>
                <a:schemeClr val="tx1"/>
              </a:solidFill>
            </a:endParaRPr>
          </a:p>
          <a:p>
            <a:endParaRPr lang="en-US" sz="1800" b="1" i="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300" y="2141818"/>
            <a:ext cx="4267200" cy="896471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Technology: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Fingerprint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Smart Card </a:t>
            </a:r>
          </a:p>
          <a:p>
            <a:endParaRPr lang="en-US" sz="1800" i="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300" y="3203393"/>
            <a:ext cx="4267200" cy="138521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Matrix Offering: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Devices: 600+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Users: 1200+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Location: 25+ Business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3600" y="1259543"/>
            <a:ext cx="4267200" cy="332906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Solutions Offered: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Integration with Boom Barrier and Turnstile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Access based on 2-Person Rule</a:t>
            </a: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Route based 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</a:rPr>
              <a:t>Restrict </a:t>
            </a:r>
            <a:r>
              <a:rPr lang="en-US" sz="1800" kern="0" dirty="0">
                <a:solidFill>
                  <a:srgbClr val="000000"/>
                </a:solidFill>
              </a:rPr>
              <a:t>Intruder from </a:t>
            </a:r>
            <a:r>
              <a:rPr lang="en-US" sz="1800" kern="0" dirty="0" smtClean="0">
                <a:solidFill>
                  <a:srgbClr val="000000"/>
                </a:solidFill>
              </a:rPr>
              <a:t>Escaping Using Man-Trap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Alarm on Access Rule Violation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</a:rPr>
              <a:t>Control, Acknowledge, Clear and Monitor Alarm in a </a:t>
            </a:r>
            <a:r>
              <a:rPr lang="en-US" sz="1800" kern="0" dirty="0" smtClean="0">
                <a:solidFill>
                  <a:srgbClr val="000000"/>
                </a:solidFill>
              </a:rPr>
              <a:t>Real-time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</a:rPr>
              <a:t>Dead Man Alarm for Security Cabin’s Access Rule Violation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000" y="4778063"/>
            <a:ext cx="8686800" cy="1236372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Benefits: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Increase Security of Business by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Reduce time of Security Department using Centralized Control and Monitoring</a:t>
            </a: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Enhance Security by Integration</a:t>
            </a:r>
            <a:endParaRPr lang="en-US" sz="1800" i="0" dirty="0" smtClean="0">
              <a:solidFill>
                <a:schemeClr val="tx1"/>
              </a:solidFill>
            </a:endParaRPr>
          </a:p>
          <a:p>
            <a:endParaRPr lang="en-US" sz="18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952" y="1256499"/>
            <a:ext cx="58293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Adani Enterprises Ltd.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Real </a:t>
            </a:r>
            <a:r>
              <a:rPr lang="en-US" sz="2400" dirty="0"/>
              <a:t>Image Media Technologies Pvt. Ltd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Apollo Micro Systems </a:t>
            </a:r>
            <a:r>
              <a:rPr lang="en-US" sz="2400" dirty="0" smtClean="0"/>
              <a:t>Pvt. Ltd.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Tata Motors Ltd.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Gujarat Ambuja Exports </a:t>
            </a:r>
            <a:r>
              <a:rPr lang="en-US" sz="2400" dirty="0" smtClean="0"/>
              <a:t>Ltd.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ABB India </a:t>
            </a:r>
            <a:r>
              <a:rPr lang="en-US" sz="2400" dirty="0" smtClean="0"/>
              <a:t>Ltd.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Greenko</a:t>
            </a:r>
            <a:r>
              <a:rPr lang="en-US" sz="2400" dirty="0"/>
              <a:t> </a:t>
            </a:r>
            <a:r>
              <a:rPr lang="en-US" sz="2400" dirty="0" smtClean="0"/>
              <a:t>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Cygnet </a:t>
            </a:r>
            <a:r>
              <a:rPr lang="en-US" sz="2400" dirty="0" err="1"/>
              <a:t>Infotech</a:t>
            </a:r>
            <a:r>
              <a:rPr lang="en-US" sz="2400" dirty="0"/>
              <a:t> Pvt. </a:t>
            </a:r>
            <a:r>
              <a:rPr lang="en-US" sz="2400" dirty="0" smtClean="0"/>
              <a:t>Ltd.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52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Our Prestigious Customers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91" y="2907900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Advance Access Control Features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2600" i="1" dirty="0" smtClean="0"/>
              <a:t>Keeping Organizations Secure!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0106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457325"/>
            <a:ext cx="7886700" cy="4351338"/>
          </a:xfrm>
        </p:spPr>
        <p:txBody>
          <a:bodyPr numCol="2">
            <a:normAutofit lnSpcReduction="10000"/>
          </a:bodyPr>
          <a:lstStyle/>
          <a:p>
            <a:r>
              <a:rPr lang="en-IN" sz="2400" dirty="0" smtClean="0">
                <a:hlinkClick r:id="rId2" action="ppaction://hlinksldjump"/>
              </a:rPr>
              <a:t>Access Mode</a:t>
            </a:r>
            <a:endParaRPr lang="en-IN" sz="2400" dirty="0" smtClean="0"/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sldjump"/>
              </a:rPr>
              <a:t>2-Person Rule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First-In User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/>
              </a:rPr>
              <a:t>Guard Tour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 action="ppaction://hlinksldjump"/>
              </a:rPr>
              <a:t>Anti-Pass Back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 action="ppaction://hlinksldjump"/>
              </a:rPr>
              <a:t>Alarm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 action="ppaction://hlinksldjump"/>
              </a:rPr>
              <a:t>Occupancy Control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 action="ppaction://hlinksldjump"/>
              </a:rPr>
              <a:t>Reports 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0" action="ppaction://hlinksldjump"/>
              </a:rPr>
              <a:t>Hardware Integration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1" action="ppaction://hlinksldjump"/>
              </a:rPr>
              <a:t>Live Monitoring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2" action="ppaction://hlinksldjump"/>
              </a:rPr>
              <a:t>Tamper Detection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3" action="ppaction://hlinksldjump"/>
              </a:rPr>
              <a:t>VIP Access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4" action="ppaction://hlinksldjump"/>
              </a:rPr>
              <a:t>Man Trap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5" action="ppaction://hlinksldjump"/>
              </a:rPr>
              <a:t>Dead Man Zone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6" action="ppaction://hlinksldjump"/>
              </a:rPr>
              <a:t>Duress Detection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7" action="ppaction://hlinksldjump"/>
              </a:rPr>
              <a:t>Smart Access Route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8" action="ppaction://hlinksldjump"/>
              </a:rPr>
              <a:t>Smart Identification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9" action="ppaction://hlinksldjump"/>
              </a:rPr>
              <a:t>Access Level, Access Zone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0" action="ppaction://hlinksldjump"/>
              </a:rPr>
              <a:t>Blocked User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7100" y="5842000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… and many MORE</a:t>
            </a:r>
            <a:endParaRPr lang="en-IN" sz="2400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52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Feature List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75229" y="1267572"/>
            <a:ext cx="7818179" cy="3045822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Various </a:t>
            </a:r>
            <a:r>
              <a:rPr lang="en-US" sz="2400" kern="0" dirty="0" smtClean="0">
                <a:solidFill>
                  <a:srgbClr val="000000"/>
                </a:solidFill>
              </a:rPr>
              <a:t>Access </a:t>
            </a:r>
            <a:r>
              <a:rPr lang="en-US" sz="2400" kern="0" dirty="0">
                <a:solidFill>
                  <a:srgbClr val="000000"/>
                </a:solidFill>
              </a:rPr>
              <a:t>Modes </a:t>
            </a:r>
            <a:r>
              <a:rPr lang="en-US" sz="2400" kern="0" dirty="0" smtClean="0">
                <a:solidFill>
                  <a:srgbClr val="000000"/>
                </a:solidFill>
              </a:rPr>
              <a:t>for Accessing Area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More </a:t>
            </a:r>
            <a:r>
              <a:rPr lang="en-US" sz="2400" kern="0" dirty="0">
                <a:solidFill>
                  <a:srgbClr val="000000"/>
                </a:solidFill>
              </a:rPr>
              <a:t>than One Mode for </a:t>
            </a:r>
            <a:r>
              <a:rPr lang="en-US" sz="2400" kern="0" dirty="0" smtClean="0">
                <a:solidFill>
                  <a:srgbClr val="000000"/>
                </a:solidFill>
              </a:rPr>
              <a:t>High </a:t>
            </a:r>
            <a:r>
              <a:rPr lang="en-US" sz="2400" kern="0" dirty="0">
                <a:solidFill>
                  <a:srgbClr val="000000"/>
                </a:solidFill>
              </a:rPr>
              <a:t>Security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57138" indent="-257138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4752475" y="2510757"/>
            <a:ext cx="2373791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76"/>
              </a:spcBef>
              <a:buFont typeface="Wingdings" pitchFamily="2" charset="2"/>
              <a:buChar char="ü"/>
              <a:defRPr/>
            </a:pPr>
            <a:r>
              <a:rPr lang="en-US" altLang="en-US" sz="2200" i="0" dirty="0">
                <a:latin typeface="+mn-lt"/>
              </a:rPr>
              <a:t> </a:t>
            </a:r>
            <a:r>
              <a:rPr lang="en-US" altLang="en-US" sz="2200" i="0" dirty="0" smtClean="0">
                <a:latin typeface="+mn-lt"/>
              </a:rPr>
              <a:t>Card </a:t>
            </a:r>
            <a:r>
              <a:rPr lang="en-US" altLang="en-US" sz="2200" i="0" dirty="0">
                <a:latin typeface="+mn-lt"/>
              </a:rPr>
              <a:t>+ Biometric</a:t>
            </a:r>
          </a:p>
          <a:p>
            <a:pPr eaLnBrk="1" hangingPunct="1">
              <a:spcBef>
                <a:spcPts val="576"/>
              </a:spcBef>
              <a:buFont typeface="Wingdings" pitchFamily="2" charset="2"/>
              <a:buChar char="ü"/>
              <a:defRPr/>
            </a:pPr>
            <a:r>
              <a:rPr lang="en-US" altLang="en-US" sz="2200" i="0" dirty="0">
                <a:latin typeface="+mn-lt"/>
              </a:rPr>
              <a:t> Card + PIN</a:t>
            </a:r>
          </a:p>
          <a:p>
            <a:pPr eaLnBrk="1" hangingPunct="1">
              <a:spcBef>
                <a:spcPts val="576"/>
              </a:spcBef>
              <a:buFont typeface="Wingdings" pitchFamily="2" charset="2"/>
              <a:buChar char="ü"/>
              <a:defRPr/>
            </a:pPr>
            <a:r>
              <a:rPr lang="en-US" altLang="en-US" sz="2200" i="0" dirty="0">
                <a:latin typeface="+mn-lt"/>
              </a:rPr>
              <a:t> Biometric + PIN</a:t>
            </a:r>
          </a:p>
          <a:p>
            <a:pPr eaLnBrk="1" hangingPunct="1">
              <a:spcBef>
                <a:spcPts val="576"/>
              </a:spcBef>
              <a:buFont typeface="Wingdings" pitchFamily="2" charset="2"/>
              <a:buChar char="ü"/>
              <a:defRPr/>
            </a:pPr>
            <a:r>
              <a:rPr lang="en-US" altLang="en-US" sz="2200" i="0" dirty="0">
                <a:latin typeface="+mn-lt"/>
              </a:rPr>
              <a:t> Any</a:t>
            </a:r>
          </a:p>
          <a:p>
            <a:pPr eaLnBrk="1" hangingPunct="1">
              <a:defRPr/>
            </a:pPr>
            <a:endParaRPr lang="en-US" altLang="en-US" sz="2200" i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107" y="2514267"/>
            <a:ext cx="3111749" cy="1988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kern="0" dirty="0">
                <a:solidFill>
                  <a:srgbClr val="000000"/>
                </a:solidFill>
              </a:rPr>
              <a:t> Card</a:t>
            </a: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 Biometric</a:t>
            </a:r>
            <a:endParaRPr lang="en-US" sz="22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 PIN </a:t>
            </a:r>
            <a:r>
              <a:rPr lang="en-US" sz="2200" kern="0" dirty="0">
                <a:solidFill>
                  <a:srgbClr val="000000"/>
                </a:solidFill>
              </a:rPr>
              <a:t>+ Card + Biometric </a:t>
            </a:r>
            <a:endParaRPr lang="en-US" sz="2200" kern="0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200" kern="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06302" y="4112305"/>
            <a:ext cx="6700566" cy="2146839"/>
            <a:chOff x="1606302" y="4061505"/>
            <a:chExt cx="6700566" cy="2146839"/>
          </a:xfrm>
        </p:grpSpPr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2806785" y="4725302"/>
              <a:ext cx="2286000" cy="1320165"/>
              <a:chOff x="2133600" y="4800600"/>
              <a:chExt cx="2591046" cy="1219745"/>
            </a:xfrm>
            <a:scene3d>
              <a:camera prst="isometricOffAxis1Right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2133600" y="4800600"/>
                <a:ext cx="2591046" cy="121974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sz="13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4343400" y="5070144"/>
                <a:ext cx="91449" cy="3811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softEdge rad="127000"/>
              </a:effectLst>
              <a:sp3d z="50800"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" name="Picture 7" descr="C:\Documents and Settings\JatinDesai\Desktop\New Folder (2)\COSEC SIGMA nDOOR.jpg"/>
            <p:cNvPicPr>
              <a:picLocks noChangeAspect="1" noChangeArrowheads="1"/>
            </p:cNvPicPr>
            <p:nvPr/>
          </p:nvPicPr>
          <p:blipFill>
            <a:blip r:embed="rId2" cstate="print">
              <a:lum bright="44000" contrast="42000"/>
              <a:clrChange>
                <a:clrFrom>
                  <a:srgbClr val="E5E5E5"/>
                </a:clrFrom>
                <a:clrTo>
                  <a:srgbClr val="E5E5E5">
                    <a:alpha val="0"/>
                  </a:srgbClr>
                </a:clrTo>
              </a:clrChange>
            </a:blip>
            <a:srcRect l="35417" t="45076" r="36459" b="45833"/>
            <a:stretch>
              <a:fillRect/>
            </a:stretch>
          </p:blipFill>
          <p:spPr bwMode="auto">
            <a:xfrm>
              <a:off x="4989917" y="4305251"/>
              <a:ext cx="2263141" cy="1341121"/>
            </a:xfrm>
            <a:prstGeom prst="roundRect">
              <a:avLst>
                <a:gd name="adj" fmla="val 1833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isometricOffAxis1Right"/>
              <a:lightRig rig="threePt" dir="t"/>
            </a:scene3d>
          </p:spPr>
        </p:pic>
        <p:pic>
          <p:nvPicPr>
            <p:cNvPr id="14" name="Picture 7" descr="C:\Documents and Settings\JatinDesai\Desktop\New Folder (2)\COSEC SIGMA nDOO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5E5E5"/>
                </a:clrFrom>
                <a:clrTo>
                  <a:srgbClr val="E5E5E5">
                    <a:alpha val="0"/>
                  </a:srgbClr>
                </a:clrTo>
              </a:clrChange>
              <a:lum bright="44000" contrast="42000"/>
            </a:blip>
            <a:srcRect l="39584" t="55303" r="40625" b="35038"/>
            <a:stretch>
              <a:fillRect/>
            </a:stretch>
          </p:blipFill>
          <p:spPr bwMode="auto">
            <a:xfrm>
              <a:off x="1606302" y="5076774"/>
              <a:ext cx="1264695" cy="1131570"/>
            </a:xfrm>
            <a:prstGeom prst="roundRect">
              <a:avLst>
                <a:gd name="adj" fmla="val 1833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isometricOffAxis1Right"/>
              <a:lightRig rig="threePt" dir="t"/>
            </a:scene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054" y="4061505"/>
              <a:ext cx="1062814" cy="12466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isometricOffAxis1Right"/>
              <a:lightRig rig="threePt" dir="t"/>
            </a:scene3d>
          </p:spPr>
        </p:pic>
      </p:grpSp>
      <p:sp>
        <p:nvSpPr>
          <p:cNvPr id="5" name="Rectangle 4"/>
          <p:cNvSpPr/>
          <p:nvPr/>
        </p:nvSpPr>
        <p:spPr>
          <a:xfrm>
            <a:off x="5380384" y="6226029"/>
            <a:ext cx="3882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</a:rPr>
              <a:t>Biometric: Fingerprint &amp; Palm Vein</a:t>
            </a:r>
            <a:endParaRPr lang="en-US" sz="2000" dirty="0"/>
          </a:p>
        </p:txBody>
      </p:sp>
      <p:sp>
        <p:nvSpPr>
          <p:cNvPr id="16" name="Left Arrow 15">
            <a:hlinkClick r:id="rId5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Access Mode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1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5756" y="1269196"/>
            <a:ext cx="8165205" cy="21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owder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Access when </a:t>
            </a:r>
            <a:r>
              <a:rPr lang="en-US" sz="2400" dirty="0"/>
              <a:t>Two Authorized </a:t>
            </a:r>
            <a:r>
              <a:rPr lang="en-US" sz="2400" dirty="0" smtClean="0"/>
              <a:t>Users Use Access </a:t>
            </a:r>
            <a:r>
              <a:rPr lang="en-US" sz="2400" dirty="0"/>
              <a:t>Rights within </a:t>
            </a:r>
            <a:r>
              <a:rPr lang="en-US" sz="2400" dirty="0" smtClean="0"/>
              <a:t>a Specified Time</a:t>
            </a:r>
            <a:endParaRPr lang="en-US" sz="2400" dirty="0"/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Up to 16 Groups </a:t>
            </a:r>
            <a:r>
              <a:rPr lang="en-US" sz="2400" dirty="0"/>
              <a:t>with 20 Users in Each Group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Useful for High Security Areas like ATM, </a:t>
            </a:r>
            <a:r>
              <a:rPr lang="en-US" sz="2400" dirty="0" smtClean="0"/>
              <a:t>Server </a:t>
            </a:r>
            <a:r>
              <a:rPr lang="en-US" sz="2400" dirty="0"/>
              <a:t>Room, Safe Deposit </a:t>
            </a:r>
            <a:r>
              <a:rPr lang="en-US" sz="2400" dirty="0" smtClean="0"/>
              <a:t>Vault, R&amp;D Lab </a:t>
            </a:r>
            <a:r>
              <a:rPr lang="en-US" sz="2400" dirty="0"/>
              <a:t>etc.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5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82" y="4252510"/>
            <a:ext cx="648072" cy="1111542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38" y="3480767"/>
            <a:ext cx="1315591" cy="256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16" y="4728614"/>
            <a:ext cx="633468" cy="1630903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60" y="3845642"/>
            <a:ext cx="54668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98" y="4777170"/>
            <a:ext cx="633468" cy="1630903"/>
          </a:xfrm>
          <a:prstGeom prst="rect">
            <a:avLst/>
          </a:prstGeom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17" y="3849335"/>
            <a:ext cx="508040" cy="48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38" y="3453591"/>
            <a:ext cx="1296144" cy="28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ft Arrow 11">
            <a:hlinkClick r:id="rId8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2-Person Rule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6893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983323" y="1269195"/>
            <a:ext cx="7874301" cy="285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Restrict User till Authorized User Makes First Entry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Other Users can Enter Only For Specific Time After First User Access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4 </a:t>
            </a:r>
            <a:r>
              <a:rPr lang="en-US" sz="2400" kern="0" dirty="0">
                <a:solidFill>
                  <a:srgbClr val="000000"/>
                </a:solidFill>
              </a:rPr>
              <a:t>First-in User Lists with 25 Users in Each </a:t>
            </a:r>
            <a:r>
              <a:rPr lang="en-US" sz="2400" kern="0" dirty="0" smtClean="0">
                <a:solidFill>
                  <a:srgbClr val="000000"/>
                </a:solidFill>
              </a:rPr>
              <a:t>List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Useful for Chemical Plant, Hazardous Areas </a:t>
            </a:r>
            <a:r>
              <a:rPr lang="en-US" sz="2400" kern="0" dirty="0" err="1" smtClean="0">
                <a:solidFill>
                  <a:srgbClr val="000000"/>
                </a:solidFill>
              </a:rPr>
              <a:t>etc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5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84" y="3952639"/>
            <a:ext cx="648072" cy="1111542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40" y="3520591"/>
            <a:ext cx="1315591" cy="256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36" y="5697858"/>
            <a:ext cx="341502" cy="879218"/>
          </a:xfrm>
          <a:prstGeom prst="rect">
            <a:avLst/>
          </a:prstGeom>
        </p:spPr>
      </p:pic>
      <p:pic>
        <p:nvPicPr>
          <p:cNvPr id="5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82" y="5697858"/>
            <a:ext cx="341502" cy="879218"/>
          </a:xfrm>
          <a:prstGeom prst="rect">
            <a:avLst/>
          </a:prstGeom>
        </p:spPr>
      </p:pic>
      <p:pic>
        <p:nvPicPr>
          <p:cNvPr id="5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34" y="5186529"/>
            <a:ext cx="341502" cy="879218"/>
          </a:xfrm>
          <a:prstGeom prst="rect">
            <a:avLst/>
          </a:prstGeom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77" y="4451967"/>
            <a:ext cx="389107" cy="100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40" y="3441371"/>
            <a:ext cx="1296144" cy="28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ft Arrow 11">
            <a:hlinkClick r:id="rId7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First-In User Rule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556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1999" y="1265840"/>
            <a:ext cx="4572001" cy="5033359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Enforce Vigil Patrol of Security Guards </a:t>
            </a: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Guard has to Show Credential at Defined Check Points on  Specified Time Period</a:t>
            </a: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Any Deviation Triggers Alarm or Notifications for Instant Security Action </a:t>
            </a: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000000"/>
                </a:solidFill>
              </a:rPr>
              <a:t>`</a:t>
            </a:r>
          </a:p>
        </p:txBody>
      </p:sp>
      <p:pic>
        <p:nvPicPr>
          <p:cNvPr id="6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25" y="3153611"/>
            <a:ext cx="251901" cy="432048"/>
          </a:xfrm>
          <a:prstGeom prst="rect">
            <a:avLst/>
          </a:prstGeom>
        </p:spPr>
      </p:pic>
      <p:pic>
        <p:nvPicPr>
          <p:cNvPr id="6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4" y="2958734"/>
            <a:ext cx="251901" cy="432048"/>
          </a:xfrm>
          <a:prstGeom prst="rect">
            <a:avLst/>
          </a:prstGeom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03" y="2908346"/>
            <a:ext cx="504056" cy="9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5" y="2779747"/>
            <a:ext cx="504056" cy="9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90879" y="3745046"/>
            <a:ext cx="574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12:00</a:t>
            </a:r>
            <a:endParaRPr lang="en-IN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3969488" y="3842226"/>
            <a:ext cx="574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2:30</a:t>
            </a:r>
            <a:endParaRPr lang="en-IN" sz="1200" dirty="0"/>
          </a:p>
        </p:txBody>
      </p:sp>
      <p:pic>
        <p:nvPicPr>
          <p:cNvPr id="6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66" y="4414124"/>
            <a:ext cx="251901" cy="432048"/>
          </a:xfrm>
          <a:prstGeom prst="rect">
            <a:avLst/>
          </a:prstGeom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3" y="4193806"/>
            <a:ext cx="504056" cy="9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2179147" y="5151783"/>
            <a:ext cx="574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4:00</a:t>
            </a:r>
            <a:endParaRPr lang="en-IN" sz="1200" dirty="0"/>
          </a:p>
        </p:txBody>
      </p:sp>
      <p:pic>
        <p:nvPicPr>
          <p:cNvPr id="6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12" y="1875750"/>
            <a:ext cx="251901" cy="432048"/>
          </a:xfrm>
          <a:prstGeom prst="rect">
            <a:avLst/>
          </a:prstGeom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3" y="1696997"/>
            <a:ext cx="504056" cy="9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189680" y="1479738"/>
            <a:ext cx="574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1</a:t>
            </a:r>
            <a:r>
              <a:rPr lang="en-IN" sz="1200" dirty="0" smtClean="0"/>
              <a:t>:00</a:t>
            </a:r>
            <a:endParaRPr lang="en-IN" sz="1200" dirty="0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3" y="3174758"/>
            <a:ext cx="178637" cy="45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eft Arrow 17">
            <a:hlinkClick r:id="rId5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Guard Tour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817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45000" decel="4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0.00162 L 0.11788 -0.01991 L 0.15399 -0.07547 L 0.18924 -0.01991 L 0.28681 0.00162 L 0.18924 0.02338 L 0.15399 0.08217 L 0.11788 0.02338 L 0.02135 0.00162 Z " pathEditMode="relative" rAng="0" ptsTypes="FFFFFFFFF">
                                      <p:cBhvr>
                                        <p:cTn id="6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4171950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3439" y="1269195"/>
            <a:ext cx="7832848" cy="517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Prevent a Card Holder from Passing his Card </a:t>
            </a:r>
            <a:r>
              <a:rPr lang="en-US" sz="2400" kern="0" dirty="0" smtClean="0">
                <a:solidFill>
                  <a:srgbClr val="000000"/>
                </a:solidFill>
              </a:rPr>
              <a:t>to </a:t>
            </a:r>
            <a:r>
              <a:rPr lang="en-US" sz="2400" kern="0" dirty="0">
                <a:solidFill>
                  <a:srgbClr val="000000"/>
                </a:solidFill>
              </a:rPr>
              <a:t>a Second Person to Gain Entry in a Controlled Area 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Second </a:t>
            </a:r>
            <a:r>
              <a:rPr lang="en-US" sz="2400" dirty="0"/>
              <a:t>E</a:t>
            </a:r>
            <a:r>
              <a:rPr lang="en-US" sz="2400" dirty="0" smtClean="0"/>
              <a:t>ntry </a:t>
            </a:r>
            <a:r>
              <a:rPr lang="en-US" sz="2400" dirty="0"/>
              <a:t>U</a:t>
            </a:r>
            <a:r>
              <a:rPr lang="en-US" sz="2400" dirty="0" smtClean="0"/>
              <a:t>sing </a:t>
            </a:r>
            <a:r>
              <a:rPr lang="en-US" sz="2400" dirty="0"/>
              <a:t>the </a:t>
            </a:r>
            <a:r>
              <a:rPr lang="en-US" sz="2400" dirty="0" smtClean="0"/>
              <a:t>Same </a:t>
            </a:r>
            <a:r>
              <a:rPr lang="en-US" sz="2400" dirty="0"/>
              <a:t>C</a:t>
            </a:r>
            <a:r>
              <a:rPr lang="en-US" sz="2400" dirty="0" smtClean="0"/>
              <a:t>ard </a:t>
            </a:r>
            <a:r>
              <a:rPr lang="en-US" sz="2400" dirty="0"/>
              <a:t>is </a:t>
            </a:r>
            <a:r>
              <a:rPr lang="en-US" sz="2400" dirty="0" smtClean="0"/>
              <a:t>Allowed </a:t>
            </a:r>
            <a:r>
              <a:rPr lang="en-US" sz="2400" dirty="0"/>
              <a:t>O</a:t>
            </a:r>
            <a:r>
              <a:rPr lang="en-US" sz="2400" dirty="0" smtClean="0"/>
              <a:t>nly </a:t>
            </a:r>
            <a:r>
              <a:rPr lang="en-US" sz="2400" dirty="0"/>
              <a:t>A</a:t>
            </a:r>
            <a:r>
              <a:rPr lang="en-US" sz="2400" dirty="0" smtClean="0"/>
              <a:t>fter </a:t>
            </a:r>
            <a:r>
              <a:rPr lang="en-US" sz="2400" dirty="0"/>
              <a:t>an </a:t>
            </a:r>
            <a:r>
              <a:rPr lang="en-US" sz="2400" dirty="0" smtClean="0"/>
              <a:t>Exit </a:t>
            </a:r>
            <a:r>
              <a:rPr lang="en-US" sz="2400" dirty="0"/>
              <a:t>is </a:t>
            </a:r>
            <a:r>
              <a:rPr lang="en-US" sz="2400" dirty="0" smtClean="0"/>
              <a:t>Registered </a:t>
            </a:r>
            <a:r>
              <a:rPr lang="en-US" sz="2400" dirty="0"/>
              <a:t>for </a:t>
            </a:r>
            <a:r>
              <a:rPr lang="en-US" sz="2400" dirty="0" smtClean="0"/>
              <a:t>Every Entry</a:t>
            </a: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Two </a:t>
            </a:r>
            <a:r>
              <a:rPr lang="en-US" sz="2400" kern="0" dirty="0">
                <a:solidFill>
                  <a:srgbClr val="000000"/>
                </a:solidFill>
              </a:rPr>
              <a:t>Modes:</a:t>
            </a:r>
          </a:p>
          <a:p>
            <a:pPr marL="911732" lvl="2" indent="-257138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kern="0" dirty="0">
                <a:solidFill>
                  <a:srgbClr val="000000"/>
                </a:solidFill>
              </a:rPr>
              <a:t>Anti-Pass Back Local</a:t>
            </a:r>
          </a:p>
          <a:p>
            <a:pPr marL="911732" lvl="2" indent="-257138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kern="0" dirty="0">
                <a:solidFill>
                  <a:srgbClr val="000000"/>
                </a:solidFill>
              </a:rPr>
              <a:t>Anti-Pass Back </a:t>
            </a:r>
            <a:r>
              <a:rPr lang="en-US" sz="2200" kern="0" dirty="0" smtClean="0">
                <a:solidFill>
                  <a:srgbClr val="000000"/>
                </a:solidFill>
              </a:rPr>
              <a:t>Global</a:t>
            </a:r>
          </a:p>
          <a:p>
            <a:pPr marL="470008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Two </a:t>
            </a:r>
            <a:r>
              <a:rPr lang="en-US" sz="2400" kern="0" dirty="0">
                <a:solidFill>
                  <a:srgbClr val="000000"/>
                </a:solidFill>
              </a:rPr>
              <a:t>Types: 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997494" lvl="2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Hard Anti-Pass Back</a:t>
            </a:r>
          </a:p>
          <a:p>
            <a:pPr marL="997494" lvl="2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Soft Anti-Pass Back</a:t>
            </a:r>
            <a:endParaRPr lang="en-US" sz="2200" kern="0" dirty="0">
              <a:solidFill>
                <a:srgbClr val="000000"/>
              </a:solidFill>
            </a:endParaRPr>
          </a:p>
          <a:p>
            <a:pPr marL="470008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200" kern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65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5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Anti-Pass Back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691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63307" y="1838327"/>
            <a:ext cx="6166247" cy="1704975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834757" y="2057402"/>
            <a:ext cx="6166247" cy="1704975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982998" y="1269197"/>
            <a:ext cx="7835989" cy="3781143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Various Alarms on </a:t>
            </a:r>
            <a:r>
              <a:rPr lang="en-US" sz="2400" kern="0" dirty="0" smtClean="0">
                <a:solidFill>
                  <a:srgbClr val="000000"/>
                </a:solidFill>
              </a:rPr>
              <a:t>Pre-defined </a:t>
            </a:r>
            <a:r>
              <a:rPr lang="en-US" sz="2400" kern="0" dirty="0">
                <a:solidFill>
                  <a:srgbClr val="000000"/>
                </a:solidFill>
              </a:rPr>
              <a:t>Situations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Available on both </a:t>
            </a:r>
            <a:r>
              <a:rPr lang="en-US" sz="2400" kern="0" dirty="0" smtClean="0">
                <a:solidFill>
                  <a:srgbClr val="000000"/>
                </a:solidFill>
              </a:rPr>
              <a:t>Door Controllers and Site Controller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Built-in Alarm Detection and Management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Alarm on Access Rule Violation Like Guard Tour, Dead Man Zone, Access Route Violation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Helps to Take Immediate Security Actions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Real-Time Notification on SMS &amp; E-mail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lnSpc>
                <a:spcPct val="150000"/>
              </a:lnSpc>
              <a:spcBef>
                <a:spcPct val="20000"/>
              </a:spcBef>
              <a:defRPr/>
            </a:pPr>
            <a:endParaRPr lang="en-US" sz="1800" b="1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Alarm on Access Rule Violation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137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" y="1536700"/>
            <a:ext cx="8359812" cy="3671251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HOW 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Access Control Works?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73615" y="1269193"/>
            <a:ext cx="7819972" cy="167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Controls Number of Users in a D</a:t>
            </a:r>
            <a:r>
              <a:rPr lang="en-US" sz="2400" kern="0" dirty="0" smtClean="0">
                <a:solidFill>
                  <a:srgbClr val="000000"/>
                </a:solidFill>
              </a:rPr>
              <a:t>esignated Zone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Restricts the Entry After Count Reaches Maximum Limit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Useful </a:t>
            </a:r>
            <a:r>
              <a:rPr lang="en-US" sz="2400" kern="0" dirty="0">
                <a:solidFill>
                  <a:srgbClr val="000000"/>
                </a:solidFill>
              </a:rPr>
              <a:t>in Conference Hall, </a:t>
            </a:r>
            <a:r>
              <a:rPr lang="en-US" sz="2400" kern="0" dirty="0" smtClean="0">
                <a:solidFill>
                  <a:srgbClr val="000000"/>
                </a:solidFill>
              </a:rPr>
              <a:t>Cafeteria, Seminar Hall etc</a:t>
            </a:r>
            <a:r>
              <a:rPr lang="en-US" sz="2400" kern="0" dirty="0">
                <a:solidFill>
                  <a:srgbClr val="000000"/>
                </a:solidFill>
              </a:rPr>
              <a:t>.</a:t>
            </a: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  <a:endParaRPr lang="en-US" sz="1800" kern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3" y="4277672"/>
            <a:ext cx="54668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56887" y="3461608"/>
            <a:ext cx="2304256" cy="2376264"/>
          </a:xfrm>
          <a:prstGeom prst="rect">
            <a:avLst/>
          </a:prstGeom>
          <a:noFill/>
          <a:ln w="1079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3" y="4037938"/>
            <a:ext cx="504056" cy="9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78" y="3650482"/>
            <a:ext cx="341502" cy="879218"/>
          </a:xfrm>
          <a:prstGeom prst="rect">
            <a:avLst/>
          </a:prstGeom>
        </p:spPr>
      </p:pic>
      <p:pic>
        <p:nvPicPr>
          <p:cNvPr id="22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27" y="4692674"/>
            <a:ext cx="341502" cy="879218"/>
          </a:xfrm>
          <a:prstGeom prst="rect">
            <a:avLst/>
          </a:prstGeom>
        </p:spPr>
      </p:pic>
      <p:pic>
        <p:nvPicPr>
          <p:cNvPr id="23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0" y="3650482"/>
            <a:ext cx="341502" cy="879218"/>
          </a:xfrm>
          <a:prstGeom prst="rect">
            <a:avLst/>
          </a:prstGeom>
        </p:spPr>
      </p:pic>
      <p:pic>
        <p:nvPicPr>
          <p:cNvPr id="24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87" y="4682100"/>
            <a:ext cx="341502" cy="879218"/>
          </a:xfrm>
          <a:prstGeom prst="rect">
            <a:avLst/>
          </a:prstGeom>
        </p:spPr>
      </p:pic>
      <p:pic>
        <p:nvPicPr>
          <p:cNvPr id="25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71" y="3650482"/>
            <a:ext cx="341502" cy="879218"/>
          </a:xfrm>
          <a:prstGeom prst="rect">
            <a:avLst/>
          </a:prstGeom>
        </p:spPr>
      </p:pic>
      <p:pic>
        <p:nvPicPr>
          <p:cNvPr id="2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71" y="4682100"/>
            <a:ext cx="341502" cy="879218"/>
          </a:xfrm>
          <a:prstGeom prst="rect">
            <a:avLst/>
          </a:prstGeom>
        </p:spPr>
      </p:pic>
      <p:pic>
        <p:nvPicPr>
          <p:cNvPr id="2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47" y="4142244"/>
            <a:ext cx="341502" cy="879218"/>
          </a:xfrm>
          <a:prstGeom prst="rect">
            <a:avLst/>
          </a:prstGeom>
        </p:spPr>
      </p:pic>
      <p:sp>
        <p:nvSpPr>
          <p:cNvPr id="15" name="Left Arrow 14">
            <a:hlinkClick r:id="rId5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Occupancy Control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0365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83536" y="1269019"/>
            <a:ext cx="7912724" cy="3044163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Automatically </a:t>
            </a:r>
            <a:r>
              <a:rPr lang="en-US" sz="2400" kern="0" dirty="0">
                <a:solidFill>
                  <a:srgbClr val="000000"/>
                </a:solidFill>
              </a:rPr>
              <a:t>Activate </a:t>
            </a:r>
            <a:r>
              <a:rPr lang="en-US" sz="2400" kern="0" dirty="0" smtClean="0">
                <a:solidFill>
                  <a:srgbClr val="000000"/>
                </a:solidFill>
              </a:rPr>
              <a:t>O/P </a:t>
            </a:r>
            <a:r>
              <a:rPr lang="en-US" sz="2400" kern="0" dirty="0">
                <a:solidFill>
                  <a:srgbClr val="000000"/>
                </a:solidFill>
              </a:rPr>
              <a:t>Port on Activation of </a:t>
            </a:r>
            <a:r>
              <a:rPr lang="en-US" sz="2400" kern="0" dirty="0" smtClean="0">
                <a:solidFill>
                  <a:srgbClr val="000000"/>
                </a:solidFill>
              </a:rPr>
              <a:t>I/P Port to Notify Authorized Person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Ensure Higher Security with: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776829" lvl="1" indent="-257138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200" kern="0" dirty="0">
                <a:solidFill>
                  <a:srgbClr val="000000"/>
                </a:solidFill>
              </a:rPr>
              <a:t>Unlock Door on Fire Detection</a:t>
            </a:r>
          </a:p>
          <a:p>
            <a:pPr marL="776829" lvl="1" indent="-257138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200" kern="0" dirty="0">
                <a:solidFill>
                  <a:srgbClr val="000000"/>
                </a:solidFill>
              </a:rPr>
              <a:t> Capture User Photo when </a:t>
            </a:r>
            <a:r>
              <a:rPr lang="en-US" sz="2200" kern="0" dirty="0" smtClean="0">
                <a:solidFill>
                  <a:srgbClr val="000000"/>
                </a:solidFill>
              </a:rPr>
              <a:t>He </a:t>
            </a:r>
            <a:r>
              <a:rPr lang="en-US" sz="2200" kern="0" dirty="0">
                <a:solidFill>
                  <a:srgbClr val="000000"/>
                </a:solidFill>
              </a:rPr>
              <a:t>is </a:t>
            </a:r>
            <a:r>
              <a:rPr lang="en-US" sz="2200" kern="0" dirty="0" smtClean="0">
                <a:solidFill>
                  <a:srgbClr val="000000"/>
                </a:solidFill>
              </a:rPr>
              <a:t>Allowed</a:t>
            </a:r>
          </a:p>
          <a:p>
            <a:pPr marL="776829" lvl="1" indent="-257138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 Generates Siren on Fire Detection</a:t>
            </a:r>
            <a:endParaRPr lang="en-US" sz="2200" kern="0" dirty="0">
              <a:solidFill>
                <a:srgbClr val="000000"/>
              </a:solidFill>
            </a:endParaRPr>
          </a:p>
          <a:p>
            <a:pPr marL="776829" lvl="1" indent="-257138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200" kern="0" dirty="0">
                <a:solidFill>
                  <a:srgbClr val="000000"/>
                </a:solidFill>
              </a:rPr>
              <a:t> Start Video Recording on any Motion </a:t>
            </a:r>
            <a:r>
              <a:rPr lang="en-US" sz="2200" kern="0" dirty="0" smtClean="0">
                <a:solidFill>
                  <a:srgbClr val="000000"/>
                </a:solidFill>
              </a:rPr>
              <a:t>Detected</a:t>
            </a:r>
          </a:p>
          <a:p>
            <a:pPr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 </a:t>
            </a:r>
          </a:p>
          <a:p>
            <a:pPr marL="598848" indent="-342900">
              <a:buFont typeface="Arial" panose="020B0604020202020204" pitchFamily="34" charset="0"/>
              <a:buChar char="•"/>
              <a:defRPr/>
            </a:pPr>
            <a:endParaRPr lang="en-US" sz="2200" kern="0" dirty="0">
              <a:solidFill>
                <a:srgbClr val="000000"/>
              </a:solidFill>
            </a:endParaRPr>
          </a:p>
          <a:p>
            <a:pPr marL="523263" lvl="1" indent="-3572">
              <a:defRPr/>
            </a:pPr>
            <a:endParaRPr lang="en-US" sz="2200" kern="0" dirty="0">
              <a:solidFill>
                <a:srgbClr val="000000"/>
              </a:solidFill>
            </a:endParaRPr>
          </a:p>
          <a:p>
            <a:pPr marL="523263" lvl="1" indent="-3572">
              <a:buFont typeface="Wingdings" pitchFamily="2" charset="2"/>
              <a:buChar char="ü"/>
              <a:defRPr/>
            </a:pPr>
            <a:endParaRPr lang="en-US" sz="2200" kern="0" dirty="0">
              <a:solidFill>
                <a:srgbClr val="000000"/>
              </a:solidFill>
            </a:endParaRPr>
          </a:p>
          <a:p>
            <a:pPr marL="260567" indent="-260567"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Integration with </a:t>
            </a:r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other </a:t>
            </a:r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Hardware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12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19200"/>
            <a:ext cx="5581650" cy="5276850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Integration with Other Hardware </a:t>
            </a:r>
          </a:p>
        </p:txBody>
      </p:sp>
    </p:spTree>
    <p:extLst>
      <p:ext uri="{BB962C8B-B14F-4D97-AF65-F5344CB8AC3E}">
        <p14:creationId xmlns:p14="http://schemas.microsoft.com/office/powerpoint/2010/main" val="3870792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7543" y="1265923"/>
            <a:ext cx="7828744" cy="3660873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9961" indent="-26996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Real-Time </a:t>
            </a:r>
            <a:r>
              <a:rPr lang="en-US" sz="2400" kern="0" dirty="0">
                <a:solidFill>
                  <a:srgbClr val="000000"/>
                </a:solidFill>
              </a:rPr>
              <a:t>Events Monitoring and Control</a:t>
            </a:r>
          </a:p>
          <a:p>
            <a:pPr marL="269961" indent="-26996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Live Status of Door Controllers and </a:t>
            </a:r>
            <a:r>
              <a:rPr lang="en-US" sz="2400" kern="0" dirty="0" smtClean="0">
                <a:solidFill>
                  <a:srgbClr val="000000"/>
                </a:solidFill>
              </a:rPr>
              <a:t>Site Controller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9961" indent="-26996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Alarm Monitoring and Control</a:t>
            </a:r>
          </a:p>
          <a:p>
            <a:pPr marL="269961" indent="-26996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Temporary </a:t>
            </a:r>
            <a:r>
              <a:rPr lang="en-US" sz="2400" kern="0" dirty="0">
                <a:solidFill>
                  <a:srgbClr val="000000"/>
                </a:solidFill>
              </a:rPr>
              <a:t>Deactivate Function/Features</a:t>
            </a:r>
          </a:p>
          <a:p>
            <a:pPr marL="269961" indent="-26996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Auxiliary Input and Output Status</a:t>
            </a:r>
          </a:p>
          <a:p>
            <a:pPr marL="269961" indent="-26996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Automatic Events Download 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269961" indent="-26996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69961" indent="-26996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9961" indent="-26996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9961" indent="-26996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Live Monitoring Window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584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975933" y="1267546"/>
            <a:ext cx="7959143" cy="2046171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System Generates Alarm on Detection of any Tampering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Generates </a:t>
            </a:r>
            <a:r>
              <a:rPr lang="en-US" sz="2400" kern="0" dirty="0">
                <a:solidFill>
                  <a:srgbClr val="000000"/>
                </a:solidFill>
              </a:rPr>
              <a:t>Alarm </a:t>
            </a:r>
            <a:r>
              <a:rPr lang="en-US" sz="2400" kern="0" dirty="0" smtClean="0">
                <a:solidFill>
                  <a:srgbClr val="000000"/>
                </a:solidFill>
              </a:rPr>
              <a:t>for Instant Security Actions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Alarm can </a:t>
            </a:r>
            <a:r>
              <a:rPr lang="en-US" sz="2400" kern="0" dirty="0">
                <a:solidFill>
                  <a:srgbClr val="000000"/>
                </a:solidFill>
              </a:rPr>
              <a:t>be Disabled Temporarily for Maintenance </a:t>
            </a:r>
            <a:r>
              <a:rPr lang="en-US" sz="2400" kern="0" dirty="0" smtClean="0">
                <a:solidFill>
                  <a:srgbClr val="000000"/>
                </a:solidFill>
              </a:rPr>
              <a:t>Purpose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Tamper Detection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26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7539" y="1269190"/>
            <a:ext cx="7954426" cy="29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owder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Highest Level of Access Privilege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Allow </a:t>
            </a:r>
            <a:r>
              <a:rPr lang="en-US" sz="2400" kern="0" dirty="0" smtClean="0">
                <a:solidFill>
                  <a:srgbClr val="000000"/>
                </a:solidFill>
              </a:rPr>
              <a:t>Access to Any Controlled Area Without Checking Access Rights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Any Person Holding VIP </a:t>
            </a:r>
            <a:r>
              <a:rPr lang="en-US" sz="2400" kern="0" dirty="0" smtClean="0">
                <a:solidFill>
                  <a:srgbClr val="000000"/>
                </a:solidFill>
              </a:rPr>
              <a:t>Access </a:t>
            </a:r>
            <a:r>
              <a:rPr lang="en-US" sz="2400" kern="0" dirty="0">
                <a:solidFill>
                  <a:srgbClr val="000000"/>
                </a:solidFill>
              </a:rPr>
              <a:t>has Highest Access </a:t>
            </a:r>
            <a:r>
              <a:rPr lang="en-US" sz="2400" kern="0" dirty="0" smtClean="0">
                <a:solidFill>
                  <a:srgbClr val="000000"/>
                </a:solidFill>
              </a:rPr>
              <a:t>Level (</a:t>
            </a:r>
            <a:r>
              <a:rPr lang="en-US" sz="2400" kern="0" dirty="0">
                <a:solidFill>
                  <a:srgbClr val="000000"/>
                </a:solidFill>
              </a:rPr>
              <a:t>15</a:t>
            </a:r>
            <a:r>
              <a:rPr lang="en-US" sz="2400" kern="0" dirty="0" smtClean="0">
                <a:solidFill>
                  <a:srgbClr val="000000"/>
                </a:solidFill>
              </a:rPr>
              <a:t>)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Useful For Director, CEO and any VIP Guest</a:t>
            </a:r>
            <a:endParaRPr lang="en-US" sz="2400" kern="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VIP Access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859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4171950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7546" y="1269193"/>
            <a:ext cx="7931771" cy="22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owder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Useful </a:t>
            </a:r>
            <a:r>
              <a:rPr lang="en-US" sz="2400" kern="0" dirty="0" smtClean="0">
                <a:solidFill>
                  <a:srgbClr val="000000"/>
                </a:solidFill>
              </a:rPr>
              <a:t>When </a:t>
            </a:r>
            <a:r>
              <a:rPr lang="en-US" sz="2400" kern="0" dirty="0">
                <a:solidFill>
                  <a:srgbClr val="000000"/>
                </a:solidFill>
              </a:rPr>
              <a:t>Multiple </a:t>
            </a:r>
            <a:r>
              <a:rPr lang="en-US" sz="2400" kern="0" dirty="0" smtClean="0">
                <a:solidFill>
                  <a:srgbClr val="000000"/>
                </a:solidFill>
              </a:rPr>
              <a:t>Doors are </a:t>
            </a:r>
            <a:r>
              <a:rPr lang="en-US" sz="2400" kern="0" dirty="0">
                <a:solidFill>
                  <a:srgbClr val="000000"/>
                </a:solidFill>
              </a:rPr>
              <a:t>Arranged in a Sequence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2</a:t>
            </a:r>
            <a:r>
              <a:rPr lang="en-US" sz="2400" kern="0" baseline="30000" dirty="0" smtClean="0">
                <a:solidFill>
                  <a:srgbClr val="000000"/>
                </a:solidFill>
              </a:rPr>
              <a:t>nd</a:t>
            </a:r>
            <a:r>
              <a:rPr lang="en-US" sz="2400" kern="0" dirty="0" smtClean="0">
                <a:solidFill>
                  <a:srgbClr val="000000"/>
                </a:solidFill>
              </a:rPr>
              <a:t> Door Opens Only After 1</a:t>
            </a:r>
            <a:r>
              <a:rPr lang="en-US" sz="2400" kern="0" baseline="30000" dirty="0" smtClean="0">
                <a:solidFill>
                  <a:srgbClr val="000000"/>
                </a:solidFill>
              </a:rPr>
              <a:t>st</a:t>
            </a:r>
            <a:r>
              <a:rPr lang="en-US" sz="2400" kern="0" dirty="0" smtClean="0">
                <a:solidFill>
                  <a:srgbClr val="000000"/>
                </a:solidFill>
              </a:rPr>
              <a:t> Door gets Closed Completely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Manage Traffic, Control </a:t>
            </a:r>
            <a:r>
              <a:rPr lang="en-US" sz="2400" kern="0" dirty="0">
                <a:solidFill>
                  <a:srgbClr val="000000"/>
                </a:solidFill>
              </a:rPr>
              <a:t>Dust and Heat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Restrict </a:t>
            </a:r>
            <a:r>
              <a:rPr lang="en-US" sz="2400" kern="0" dirty="0">
                <a:solidFill>
                  <a:srgbClr val="000000"/>
                </a:solidFill>
              </a:rPr>
              <a:t>Intruder from Escaping the Premises Quickly</a:t>
            </a:r>
          </a:p>
          <a:p>
            <a:pPr marL="260567" indent="-260567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548" y="4177578"/>
            <a:ext cx="5739020" cy="2147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Man-Trap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78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77542" y="1269193"/>
            <a:ext cx="7944655" cy="3501590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User has to Show Credential </a:t>
            </a:r>
            <a:r>
              <a:rPr lang="en-US" sz="2400" kern="0" dirty="0" smtClean="0">
                <a:solidFill>
                  <a:srgbClr val="000000"/>
                </a:solidFill>
              </a:rPr>
              <a:t>at </a:t>
            </a:r>
            <a:r>
              <a:rPr lang="en-US" sz="2400" kern="0" dirty="0">
                <a:solidFill>
                  <a:srgbClr val="000000"/>
                </a:solidFill>
              </a:rPr>
              <a:t>Pre-defined </a:t>
            </a:r>
            <a:r>
              <a:rPr lang="en-US" sz="2400" kern="0" dirty="0" smtClean="0">
                <a:solidFill>
                  <a:srgbClr val="000000"/>
                </a:solidFill>
              </a:rPr>
              <a:t>Time Interval to Ensure his Presence 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Alarm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Activated </a:t>
            </a:r>
            <a:r>
              <a:rPr lang="en-US" sz="2400" kern="0" dirty="0" smtClean="0">
                <a:solidFill>
                  <a:srgbClr val="000000"/>
                </a:solidFill>
              </a:rPr>
              <a:t>If </a:t>
            </a:r>
            <a:r>
              <a:rPr lang="en-US" sz="2400" dirty="0">
                <a:cs typeface="Calibri" panose="020F0502020204030204" pitchFamily="34" charset="0"/>
              </a:rPr>
              <a:t>U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ser Fails to </a:t>
            </a: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Punch at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Pre-defined </a:t>
            </a: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Time 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Useful in </a:t>
            </a:r>
            <a:r>
              <a:rPr lang="en-US" sz="2400" kern="0" dirty="0">
                <a:solidFill>
                  <a:srgbClr val="000000"/>
                </a:solidFill>
              </a:rPr>
              <a:t>Mines, Chemical Plants, Nuclear Lab etc</a:t>
            </a:r>
            <a:r>
              <a:rPr lang="en-US" sz="2400" kern="0" dirty="0" smtClean="0">
                <a:solidFill>
                  <a:srgbClr val="000000"/>
                </a:solidFill>
              </a:rPr>
              <a:t>.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FF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Dead-Man Zone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676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75929" y="1269018"/>
            <a:ext cx="7856115" cy="36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User Need to Dial his Access Code Followed by a Secret Code for Duress Detection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Useful </a:t>
            </a:r>
            <a:r>
              <a:rPr lang="en-US" sz="2400" kern="0" dirty="0">
                <a:solidFill>
                  <a:srgbClr val="000000"/>
                </a:solidFill>
              </a:rPr>
              <a:t>Feature </a:t>
            </a:r>
            <a:r>
              <a:rPr lang="en-US" sz="2400" kern="0" dirty="0" smtClean="0">
                <a:solidFill>
                  <a:srgbClr val="000000"/>
                </a:solidFill>
              </a:rPr>
              <a:t>When </a:t>
            </a:r>
            <a:r>
              <a:rPr lang="en-US" sz="2400" kern="0" dirty="0">
                <a:solidFill>
                  <a:srgbClr val="000000"/>
                </a:solidFill>
              </a:rPr>
              <a:t>User is Forced to Use his Access Rights Under Threat 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System </a:t>
            </a:r>
            <a:r>
              <a:rPr lang="en-US" sz="2400" kern="0" dirty="0">
                <a:solidFill>
                  <a:srgbClr val="000000"/>
                </a:solidFill>
              </a:rPr>
              <a:t>Opens the Door and at the Same Time </a:t>
            </a:r>
            <a:r>
              <a:rPr lang="en-US" sz="2400" kern="0" dirty="0" smtClean="0">
                <a:solidFill>
                  <a:srgbClr val="000000"/>
                </a:solidFill>
              </a:rPr>
              <a:t>Notifies </a:t>
            </a:r>
            <a:r>
              <a:rPr lang="en-US" sz="2400" kern="0" dirty="0">
                <a:solidFill>
                  <a:srgbClr val="000000"/>
                </a:solidFill>
              </a:rPr>
              <a:t>Concerned Person without Giving any Local </a:t>
            </a:r>
            <a:r>
              <a:rPr lang="en-US" sz="2400" kern="0" dirty="0" smtClean="0">
                <a:solidFill>
                  <a:srgbClr val="000000"/>
                </a:solidFill>
              </a:rPr>
              <a:t>Alarm</a:t>
            </a: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Duress Detection</a:t>
            </a:r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8594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7542" y="1269194"/>
            <a:ext cx="7867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283" indent="-21428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User can Access Devices in a Specific Sequence (Route) only </a:t>
            </a:r>
          </a:p>
          <a:p>
            <a:pPr marL="214283" indent="-21428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Route Information is </a:t>
            </a:r>
            <a:r>
              <a:rPr lang="en-US" sz="2400" dirty="0"/>
              <a:t>Stored in Smart Card</a:t>
            </a:r>
          </a:p>
          <a:p>
            <a:pPr marL="214283" indent="-21428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User’s Information Stored in </a:t>
            </a:r>
            <a:r>
              <a:rPr lang="en-US" sz="2400" dirty="0"/>
              <a:t>the Smart </a:t>
            </a:r>
            <a:r>
              <a:rPr lang="en-US" sz="2400" dirty="0" smtClean="0"/>
              <a:t>Card is Verified</a:t>
            </a:r>
          </a:p>
          <a:p>
            <a:pPr marL="214283" indent="-21428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Cannot Access Devices which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re not Part of His Route or Out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f Sequence</a:t>
            </a:r>
          </a:p>
          <a:p>
            <a:pPr marL="214283" indent="-21428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alibri" panose="020F0502020204030204" pitchFamily="34" charset="0"/>
              </a:rPr>
              <a:t>Useful for Large and Sensitive Areas Like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Pharmaceutical Labs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R&amp;D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Access Route</a:t>
            </a:r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23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2" y="1931413"/>
            <a:ext cx="460055" cy="70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22"/>
          <p:cNvSpPr/>
          <p:nvPr/>
        </p:nvSpPr>
        <p:spPr>
          <a:xfrm>
            <a:off x="2059825" y="184032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02747" y="184146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4" y="1915948"/>
            <a:ext cx="690491" cy="69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8" y="1928319"/>
            <a:ext cx="687400" cy="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938011" y="1843046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3889"/>
          <a:stretch/>
        </p:blipFill>
        <p:spPr>
          <a:xfrm>
            <a:off x="6476756" y="1882181"/>
            <a:ext cx="866124" cy="75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6377294" y="183580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620297" y="1843947"/>
            <a:ext cx="1052730" cy="847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0" y="1941858"/>
            <a:ext cx="657072" cy="6570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40"/>
          <p:cNvSpPr/>
          <p:nvPr/>
        </p:nvSpPr>
        <p:spPr>
          <a:xfrm>
            <a:off x="7825094" y="184408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0785" y="3136485"/>
            <a:ext cx="8388350" cy="2323410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 smtClean="0"/>
              <a:t>Higher Security</a:t>
            </a:r>
          </a:p>
          <a:p>
            <a:pPr marL="344488" indent="-292100">
              <a:buClr>
                <a:schemeClr val="tx1"/>
              </a:buClr>
            </a:pPr>
            <a:r>
              <a:rPr lang="en-IN" sz="2400" dirty="0" smtClean="0">
                <a:solidFill>
                  <a:srgbClr val="D68645"/>
                </a:solidFill>
              </a:rPr>
              <a:t>Restricts</a:t>
            </a:r>
            <a:r>
              <a:rPr lang="en-IN" sz="2400" dirty="0" smtClean="0"/>
              <a:t> Unauthorized Access</a:t>
            </a:r>
          </a:p>
          <a:p>
            <a:pPr marL="344488" indent="-292100"/>
            <a:r>
              <a:rPr lang="en-IN" sz="2400" dirty="0" err="1" smtClean="0"/>
              <a:t>Intacts</a:t>
            </a:r>
            <a:r>
              <a:rPr lang="en-IN" sz="2400" dirty="0" smtClean="0"/>
              <a:t> Security of </a:t>
            </a:r>
            <a:r>
              <a:rPr lang="en-IN" sz="2400" dirty="0" smtClean="0">
                <a:solidFill>
                  <a:srgbClr val="D68645"/>
                </a:solidFill>
              </a:rPr>
              <a:t>Multiple Location </a:t>
            </a:r>
            <a:r>
              <a:rPr lang="en-IN" sz="2400" dirty="0" smtClean="0"/>
              <a:t>in Single Software</a:t>
            </a:r>
          </a:p>
          <a:p>
            <a:pPr marL="344488" indent="-292100"/>
            <a:r>
              <a:rPr lang="en-IN" sz="2400" dirty="0" smtClean="0"/>
              <a:t>Protects Dimension of </a:t>
            </a:r>
            <a:r>
              <a:rPr lang="en-IN" sz="2400" dirty="0" smtClean="0">
                <a:solidFill>
                  <a:srgbClr val="D68645"/>
                </a:solidFill>
              </a:rPr>
              <a:t>Time, Organization Hierarchy </a:t>
            </a:r>
            <a:r>
              <a:rPr lang="en-IN" sz="2400" dirty="0" smtClean="0"/>
              <a:t>and </a:t>
            </a:r>
            <a:r>
              <a:rPr lang="en-IN" sz="2400" dirty="0" smtClean="0">
                <a:solidFill>
                  <a:srgbClr val="D68645"/>
                </a:solidFill>
              </a:rPr>
              <a:t>Asset Classification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1034" name="Picture 10" descr="http://onjection.com/gsearch/catalog/view/theme/default/image/st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03" y="1933574"/>
            <a:ext cx="674280" cy="6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</a:t>
            </a:r>
            <a:r>
              <a:rPr lang="en-IN" sz="3200" i="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Access 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Control Solution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983178" y="1267369"/>
            <a:ext cx="7835988" cy="2046171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Useful When Number of Users Exceeds the Device Capacity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User’s Credential Details are Stored in Card 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User has to First Show Smart Card Following His Credential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COSEC Allows Access and Mark Attendance based on Result 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Smart Identification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97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663308" y="1751413"/>
            <a:ext cx="6155531" cy="1533525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983236" y="1265736"/>
            <a:ext cx="7887446" cy="2274771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Allow User If User Access Level is Higher or Equal to Zone Access Level</a:t>
            </a: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Up </a:t>
            </a:r>
            <a:r>
              <a:rPr lang="en-US" sz="2400" kern="0" dirty="0">
                <a:solidFill>
                  <a:srgbClr val="000000"/>
                </a:solidFill>
              </a:rPr>
              <a:t>to 15 Access Levels for Zones and Users</a:t>
            </a: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Different </a:t>
            </a:r>
            <a:r>
              <a:rPr lang="en-US" sz="2400" kern="0" dirty="0">
                <a:solidFill>
                  <a:srgbClr val="000000"/>
                </a:solidFill>
              </a:rPr>
              <a:t>Access Levels During Working Hours, Break Hours and Non-working Hours</a:t>
            </a:r>
          </a:p>
          <a:p>
            <a:pPr marL="260567" indent="-260567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60567" indent="-260567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1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5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Access Level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7314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68617" y="1751413"/>
            <a:ext cx="6155531" cy="1533525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17104" y="239142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0" dirty="0">
                <a:latin typeface="Arial" charset="0"/>
              </a:rPr>
              <a:t>User Access Level =&gt;8</a:t>
            </a: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648072" cy="111154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1315591" cy="256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8" y="2965131"/>
            <a:ext cx="462740" cy="119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35811" y="3099994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0" dirty="0" smtClean="0">
                <a:latin typeface="Arial" charset="0"/>
              </a:rPr>
              <a:t>Zone </a:t>
            </a:r>
            <a:r>
              <a:rPr lang="en-US" altLang="en-US" sz="1800" i="0" dirty="0">
                <a:latin typeface="Arial" charset="0"/>
              </a:rPr>
              <a:t>Access Level </a:t>
            </a:r>
            <a:r>
              <a:rPr lang="en-US" altLang="en-US" sz="1800" i="0" dirty="0" smtClean="0">
                <a:latin typeface="Arial" charset="0"/>
              </a:rPr>
              <a:t>= 8</a:t>
            </a:r>
            <a:endParaRPr lang="en-US" altLang="en-US" sz="1800" i="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26" y="2160200"/>
            <a:ext cx="13430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Access Level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31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981125" y="1270753"/>
            <a:ext cx="7902052" cy="3208482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Controlled Area to Keep Out Unauthorized Users</a:t>
            </a: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Creation </a:t>
            </a:r>
            <a:r>
              <a:rPr lang="en-US" sz="2400" kern="0" dirty="0">
                <a:solidFill>
                  <a:srgbClr val="000000"/>
                </a:solidFill>
              </a:rPr>
              <a:t>of Sub Zones or Logical Zones Inside a Single Zone</a:t>
            </a:r>
          </a:p>
          <a:p>
            <a:pPr marL="260567" indent="-260567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Time </a:t>
            </a:r>
            <a:r>
              <a:rPr lang="en-US" sz="2400" kern="0" dirty="0">
                <a:solidFill>
                  <a:srgbClr val="000000"/>
                </a:solidFill>
              </a:rPr>
              <a:t>based Access Policies can be Assigned to a Zone</a:t>
            </a: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000000"/>
                </a:solidFill>
                <a:latin typeface="Arial Narrow" pitchFamily="34" charset="0"/>
              </a:rPr>
              <a:t>`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Access Zone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1838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77543" y="1269198"/>
            <a:ext cx="7867381" cy="2447925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Blocked Users are Restricted </a:t>
            </a:r>
            <a:r>
              <a:rPr lang="en-US" sz="2400" kern="0" dirty="0" smtClean="0">
                <a:solidFill>
                  <a:srgbClr val="000000"/>
                </a:solidFill>
              </a:rPr>
              <a:t>to Enter in </a:t>
            </a:r>
            <a:r>
              <a:rPr lang="en-US" sz="2400" dirty="0"/>
              <a:t>S</a:t>
            </a:r>
            <a:r>
              <a:rPr lang="en-US" sz="2400" dirty="0" smtClean="0"/>
              <a:t>pecified </a:t>
            </a:r>
            <a:r>
              <a:rPr lang="en-US" sz="2400" dirty="0"/>
              <a:t>Z</a:t>
            </a:r>
            <a:r>
              <a:rPr lang="en-US" sz="2400" dirty="0" smtClean="0"/>
              <a:t>ones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User is Treated </a:t>
            </a:r>
            <a:r>
              <a:rPr lang="en-US" sz="2400" dirty="0"/>
              <a:t>as a </a:t>
            </a:r>
            <a:r>
              <a:rPr lang="en-US" sz="2400" dirty="0" smtClean="0"/>
              <a:t>Deactivated </a:t>
            </a:r>
            <a:r>
              <a:rPr lang="en-US" sz="2400" dirty="0"/>
              <a:t>U</a:t>
            </a:r>
            <a:r>
              <a:rPr lang="en-US" sz="2400" dirty="0" smtClean="0"/>
              <a:t>ser and, All </a:t>
            </a:r>
            <a:r>
              <a:rPr lang="en-US" sz="2400" dirty="0"/>
              <a:t>A</a:t>
            </a:r>
            <a:r>
              <a:rPr lang="en-US" sz="2400" dirty="0" smtClean="0"/>
              <a:t>ccess </a:t>
            </a:r>
            <a:r>
              <a:rPr lang="en-US" sz="2400" dirty="0"/>
              <a:t>P</a:t>
            </a:r>
            <a:r>
              <a:rPr lang="en-US" sz="2400" dirty="0" smtClean="0"/>
              <a:t>rivileges </a:t>
            </a:r>
            <a:r>
              <a:rPr lang="en-US" sz="2400" dirty="0"/>
              <a:t>are </a:t>
            </a:r>
            <a:r>
              <a:rPr lang="en-US" sz="2400" dirty="0" smtClean="0"/>
              <a:t>Withdrawn </a:t>
            </a:r>
            <a:r>
              <a:rPr lang="en-US" sz="2400" dirty="0"/>
              <a:t>T</a:t>
            </a:r>
            <a:r>
              <a:rPr lang="en-US" sz="2400" dirty="0" smtClean="0"/>
              <a:t>emporarily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System Blocks User </a:t>
            </a:r>
            <a:r>
              <a:rPr lang="en-US" sz="2400" kern="0" dirty="0" smtClean="0">
                <a:solidFill>
                  <a:srgbClr val="000000"/>
                </a:solidFill>
              </a:rPr>
              <a:t>for</a:t>
            </a:r>
          </a:p>
          <a:p>
            <a:pPr marL="870386" lvl="2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ea typeface="Calibri" panose="020F0502020204030204" pitchFamily="34" charset="0"/>
                <a:cs typeface="Calibri" panose="020F0502020204030204" pitchFamily="34" charset="0"/>
              </a:rPr>
              <a:t>User is Absent for More Than a Predefined Time Period</a:t>
            </a:r>
            <a:endParaRPr lang="en-US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0386" lvl="2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Consecutive </a:t>
            </a:r>
            <a:r>
              <a:rPr lang="en-US" sz="2200" kern="0" dirty="0">
                <a:solidFill>
                  <a:srgbClr val="000000"/>
                </a:solidFill>
              </a:rPr>
              <a:t>Attempts to Access Unauthorized </a:t>
            </a:r>
            <a:r>
              <a:rPr lang="en-US" sz="2200" kern="0" dirty="0" smtClean="0">
                <a:solidFill>
                  <a:srgbClr val="000000"/>
                </a:solidFill>
              </a:rPr>
              <a:t>Zone</a:t>
            </a:r>
          </a:p>
          <a:p>
            <a:pPr marL="870386" lvl="2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Attempts Exceeds the Maximum No.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50000"/>
              </a:lnSpc>
              <a:defRPr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Attempts Allowed Within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Limit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432"/>
              </a:spcBef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 </a:t>
            </a:r>
            <a:endParaRPr lang="en-US" sz="2200" kern="0" dirty="0">
              <a:solidFill>
                <a:srgbClr val="000000"/>
              </a:solidFill>
            </a:endParaRPr>
          </a:p>
          <a:p>
            <a:pPr marL="390850" lvl="1">
              <a:spcBef>
                <a:spcPts val="432"/>
              </a:spcBef>
              <a:defRPr/>
            </a:pPr>
            <a:r>
              <a:rPr lang="en-US" sz="1650" kern="0" dirty="0">
                <a:solidFill>
                  <a:srgbClr val="000000"/>
                </a:solidFill>
              </a:rPr>
              <a:t>                                  </a:t>
            </a:r>
          </a:p>
          <a:p>
            <a:pPr marL="257138" indent="-257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57138" indent="-257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Blocked User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973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81337" y="1265839"/>
            <a:ext cx="7966618" cy="2562225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User Entry is Restricted in a DND Zone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Zone </a:t>
            </a:r>
            <a:r>
              <a:rPr lang="en-US" sz="2400" kern="0" dirty="0">
                <a:solidFill>
                  <a:srgbClr val="000000"/>
                </a:solidFill>
              </a:rPr>
              <a:t>Access Level is Changed to Highest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VIP User Can </a:t>
            </a:r>
            <a:r>
              <a:rPr lang="en-US" sz="2400" kern="0" dirty="0">
                <a:solidFill>
                  <a:srgbClr val="000000"/>
                </a:solidFill>
              </a:rPr>
              <a:t>Override </a:t>
            </a:r>
            <a:r>
              <a:rPr lang="en-US" sz="2400" kern="0" dirty="0" smtClean="0">
                <a:solidFill>
                  <a:srgbClr val="000000"/>
                </a:solidFill>
              </a:rPr>
              <a:t>the Rule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Useful for Business Meeting, Seminar, Operation Theater </a:t>
            </a:r>
            <a:r>
              <a:rPr lang="en-US" sz="2400" kern="0" dirty="0" smtClean="0">
                <a:solidFill>
                  <a:srgbClr val="000000"/>
                </a:solidFill>
              </a:rPr>
              <a:t>etc.</a:t>
            </a: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000000"/>
                </a:solidFill>
                <a:latin typeface="Arial Narrow" pitchFamily="34" charset="0"/>
              </a:rPr>
              <a:t>`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 Not Disturb (DND) Zone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834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975935" y="1267547"/>
            <a:ext cx="7881868" cy="2103321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Unique  Number </a:t>
            </a:r>
            <a:r>
              <a:rPr lang="en-US" sz="2400" kern="0" dirty="0" smtClean="0">
                <a:solidFill>
                  <a:srgbClr val="000000"/>
                </a:solidFill>
              </a:rPr>
              <a:t>Encoded </a:t>
            </a:r>
            <a:r>
              <a:rPr lang="en-US" sz="2400" kern="0" dirty="0">
                <a:solidFill>
                  <a:srgbClr val="000000"/>
                </a:solidFill>
              </a:rPr>
              <a:t>on </a:t>
            </a:r>
            <a:r>
              <a:rPr lang="en-US" sz="2400" kern="0" dirty="0" smtClean="0">
                <a:solidFill>
                  <a:srgbClr val="000000"/>
                </a:solidFill>
              </a:rPr>
              <a:t>Smart Card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Common Code for Entire </a:t>
            </a:r>
            <a:r>
              <a:rPr lang="en-US" sz="2400" kern="0" dirty="0" smtClean="0">
                <a:solidFill>
                  <a:srgbClr val="000000"/>
                </a:solidFill>
              </a:rPr>
              <a:t>Organization 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System Identify User based on h</a:t>
            </a:r>
            <a:r>
              <a:rPr lang="en-US" sz="2400" kern="0" dirty="0" smtClean="0">
                <a:solidFill>
                  <a:srgbClr val="000000"/>
                </a:solidFill>
              </a:rPr>
              <a:t>is </a:t>
            </a:r>
            <a:r>
              <a:rPr lang="en-US" sz="2400" kern="0" dirty="0">
                <a:solidFill>
                  <a:srgbClr val="000000"/>
                </a:solidFill>
              </a:rPr>
              <a:t>Basic </a:t>
            </a:r>
            <a:r>
              <a:rPr lang="en-US" sz="2400" kern="0" dirty="0" smtClean="0">
                <a:solidFill>
                  <a:srgbClr val="000000"/>
                </a:solidFill>
              </a:rPr>
              <a:t>Identity (Additional Security </a:t>
            </a:r>
            <a:r>
              <a:rPr lang="en-US" sz="2400" kern="0" dirty="0">
                <a:solidFill>
                  <a:srgbClr val="000000"/>
                </a:solidFill>
              </a:rPr>
              <a:t>Code) to Grant Permission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Very Useful when System is in a Degraded </a:t>
            </a:r>
            <a:r>
              <a:rPr lang="en-US" sz="2400" kern="0" dirty="0" smtClean="0">
                <a:solidFill>
                  <a:srgbClr val="000000"/>
                </a:solidFill>
              </a:rPr>
              <a:t>Mode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Prevents Duplication or Fraudulent Use of Card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96024" y="5174897"/>
            <a:ext cx="2286000" cy="1200150"/>
            <a:chOff x="2133600" y="4800600"/>
            <a:chExt cx="2591046" cy="121974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133600" y="4800600"/>
              <a:ext cx="2591046" cy="1219745"/>
            </a:xfrm>
            <a:prstGeom prst="roundRect">
              <a:avLst/>
            </a:prstGeom>
            <a:ln/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 anchorCtr="1"/>
            <a:lstStyle/>
            <a:p>
              <a:pPr algn="ctr">
                <a:defRPr/>
              </a:pPr>
              <a:r>
                <a:rPr lang="en-US" sz="1200" u="sng" dirty="0">
                  <a:solidFill>
                    <a:schemeClr val="accent6">
                      <a:lumMod val="75000"/>
                    </a:schemeClr>
                  </a:solidFill>
                </a:rPr>
                <a:t>23248</a:t>
              </a:r>
              <a:r>
                <a:rPr lang="en-US" sz="1200" dirty="0">
                  <a:solidFill>
                    <a:schemeClr val="tx1"/>
                  </a:solidFill>
                </a:rPr>
                <a:t>235641254620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335989" y="5122225"/>
              <a:ext cx="91449" cy="3811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z="50800"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>
          <a:xfrm>
            <a:off x="5138674" y="5746397"/>
            <a:ext cx="1314450" cy="571500"/>
          </a:xfrm>
          <a:prstGeom prst="wedgeRoundRectCallout">
            <a:avLst>
              <a:gd name="adj1" fmla="val 115198"/>
              <a:gd name="adj2" fmla="val 395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smtClean="0"/>
              <a:t>Additional Security Code</a:t>
            </a: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57">
            <a:off x="7138003" y="5644366"/>
            <a:ext cx="776847" cy="305780"/>
          </a:xfrm>
          <a:prstGeom prst="rect">
            <a:avLst/>
          </a:prstGeom>
        </p:spPr>
      </p:pic>
      <p:sp>
        <p:nvSpPr>
          <p:cNvPr id="12" name="Left Arrow 11">
            <a:hlinkClick r:id="rId3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Additional Security Code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411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6" y="1727200"/>
            <a:ext cx="7638187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048001"/>
            <a:ext cx="430546" cy="9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Integration with Other Hardware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560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78063" y="1269197"/>
            <a:ext cx="7815165" cy="1958313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Automatically Activate </a:t>
            </a:r>
            <a:r>
              <a:rPr lang="en-US" sz="2400" kern="0" dirty="0" smtClean="0">
                <a:solidFill>
                  <a:srgbClr val="000000"/>
                </a:solidFill>
              </a:rPr>
              <a:t>O/P </a:t>
            </a:r>
            <a:r>
              <a:rPr lang="en-US" sz="2400" kern="0" dirty="0">
                <a:solidFill>
                  <a:srgbClr val="000000"/>
                </a:solidFill>
              </a:rPr>
              <a:t>Port based on Pre-defined Time</a:t>
            </a:r>
          </a:p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Used for </a:t>
            </a:r>
            <a:r>
              <a:rPr lang="en-US" sz="2400" kern="0" dirty="0" smtClean="0">
                <a:solidFill>
                  <a:srgbClr val="000000"/>
                </a:solidFill>
              </a:rPr>
              <a:t>Many </a:t>
            </a:r>
            <a:r>
              <a:rPr lang="en-US" sz="2400" kern="0" dirty="0">
                <a:solidFill>
                  <a:srgbClr val="000000"/>
                </a:solidFill>
              </a:rPr>
              <a:t>Time based Applications</a:t>
            </a:r>
          </a:p>
          <a:p>
            <a:pPr marL="257138" indent="-25713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School Bell, Siren, Camera </a:t>
            </a:r>
            <a:r>
              <a:rPr lang="en-US" sz="2400" kern="0" dirty="0" smtClean="0">
                <a:solidFill>
                  <a:srgbClr val="000000"/>
                </a:solidFill>
              </a:rPr>
              <a:t>Recording, Door Unlock Can </a:t>
            </a:r>
            <a:r>
              <a:rPr lang="en-US" sz="2400" kern="0" dirty="0">
                <a:solidFill>
                  <a:srgbClr val="000000"/>
                </a:solidFill>
              </a:rPr>
              <a:t>be Activated without any Manual </a:t>
            </a:r>
            <a:r>
              <a:rPr lang="en-US" sz="2400" kern="0" dirty="0" smtClean="0">
                <a:solidFill>
                  <a:srgbClr val="000000"/>
                </a:solidFill>
              </a:rPr>
              <a:t>Involvement</a:t>
            </a: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2" name="Left Arrow 11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Trigger O/P Device on Specified Time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75934" y="1269020"/>
            <a:ext cx="7868990" cy="1958313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Integration with Video Surveillance Solution 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Takes a Snapshot of Person Accessing a Door</a:t>
            </a: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Generates Reports with Photograph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Ensures Security and Accurate Attendance Marking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60567" indent="-26056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581" y="3617501"/>
            <a:ext cx="4611540" cy="2719799"/>
          </a:xfrm>
          <a:prstGeom prst="rect">
            <a:avLst/>
          </a:prstGeom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Time Stamping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3758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2" y="1931413"/>
            <a:ext cx="460055" cy="70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22"/>
          <p:cNvSpPr/>
          <p:nvPr/>
        </p:nvSpPr>
        <p:spPr>
          <a:xfrm>
            <a:off x="2059825" y="1840321"/>
            <a:ext cx="1052730" cy="847900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02747" y="184146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4" y="1915948"/>
            <a:ext cx="690491" cy="69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8" y="1928319"/>
            <a:ext cx="687400" cy="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938011" y="1843046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3889"/>
          <a:stretch/>
        </p:blipFill>
        <p:spPr>
          <a:xfrm>
            <a:off x="6476756" y="1882181"/>
            <a:ext cx="866124" cy="75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6377294" y="183580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620297" y="1843947"/>
            <a:ext cx="1052730" cy="847900"/>
          </a:xfrm>
          <a:prstGeom prst="roundRect">
            <a:avLst/>
          </a:prstGeom>
          <a:ln>
            <a:solidFill>
              <a:srgbClr val="C2833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0" y="1941858"/>
            <a:ext cx="657072" cy="6570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40"/>
          <p:cNvSpPr/>
          <p:nvPr/>
        </p:nvSpPr>
        <p:spPr>
          <a:xfrm>
            <a:off x="7825094" y="184408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0" descr="http://onjection.com/gsearch/catalog/view/theme/default/image/st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03" y="1933574"/>
            <a:ext cx="674280" cy="6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</a:t>
            </a:r>
            <a:r>
              <a:rPr lang="en-IN" sz="3200" i="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Access 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Control Solution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Content Placeholder 9"/>
          <p:cNvSpPr>
            <a:spLocks noGrp="1"/>
          </p:cNvSpPr>
          <p:nvPr>
            <p:ph idx="1"/>
          </p:nvPr>
        </p:nvSpPr>
        <p:spPr>
          <a:xfrm>
            <a:off x="540785" y="3136485"/>
            <a:ext cx="8388350" cy="2323410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 smtClean="0"/>
              <a:t>Multiple Credentials</a:t>
            </a:r>
          </a:p>
          <a:p>
            <a:pPr marL="344488" indent="-292100"/>
            <a:r>
              <a:rPr lang="en-IN" sz="2400" dirty="0" smtClean="0"/>
              <a:t>Multiple Credential Access</a:t>
            </a:r>
          </a:p>
          <a:p>
            <a:pPr marL="344488" indent="-292100"/>
            <a:r>
              <a:rPr lang="en-IN" sz="2400" dirty="0" smtClean="0"/>
              <a:t>Biometrics: </a:t>
            </a:r>
            <a:r>
              <a:rPr lang="en-IN" sz="2400" dirty="0">
                <a:solidFill>
                  <a:srgbClr val="D68645"/>
                </a:solidFill>
              </a:rPr>
              <a:t>Palm Vein and Fingerprint</a:t>
            </a:r>
            <a:endParaRPr lang="en-IN" sz="2400" dirty="0" smtClean="0">
              <a:solidFill>
                <a:srgbClr val="D68645"/>
              </a:solidFill>
            </a:endParaRP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4238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AppData\Local\Microsoft\Windows\Temporary Internet Files\Content.IE5\2MJBKMW4\MC900439817[1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9074"/>
          <a:stretch/>
        </p:blipFill>
        <p:spPr bwMode="auto">
          <a:xfrm>
            <a:off x="4299057" y="3904298"/>
            <a:ext cx="681261" cy="6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0579"/>
          <a:stretch/>
        </p:blipFill>
        <p:spPr>
          <a:xfrm>
            <a:off x="2718864" y="3886825"/>
            <a:ext cx="544518" cy="7006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69" y="3849597"/>
            <a:ext cx="781579" cy="7815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61957" y="4679927"/>
            <a:ext cx="190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latin typeface="+mn-lt"/>
              </a:rPr>
              <a:t>MS-Word</a:t>
            </a:r>
          </a:p>
          <a:p>
            <a:pPr algn="ctr"/>
            <a:r>
              <a:rPr lang="en-US" sz="1800" i="0" dirty="0" smtClean="0">
                <a:latin typeface="+mn-lt"/>
              </a:rPr>
              <a:t>MS-Word Editable</a:t>
            </a:r>
            <a:endParaRPr lang="en-US" sz="1800" i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2982" y="4688651"/>
            <a:ext cx="130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latin typeface="+mn-lt"/>
              </a:rPr>
              <a:t>Rich Text Format</a:t>
            </a:r>
            <a:endParaRPr lang="en-US" sz="1800" i="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4711" y="4670644"/>
            <a:ext cx="53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latin typeface="+mn-lt"/>
              </a:rPr>
              <a:t>RTP</a:t>
            </a:r>
            <a:endParaRPr lang="en-US" sz="1800" i="0" dirty="0">
              <a:latin typeface="+mn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45717" y="3808218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429972" y="3820828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141588" y="3809765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306075" y="1832941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4362" r="7080" b="4704"/>
          <a:stretch/>
        </p:blipFill>
        <p:spPr>
          <a:xfrm>
            <a:off x="3501810" y="1906858"/>
            <a:ext cx="676825" cy="7137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50" y="1899396"/>
            <a:ext cx="759305" cy="75930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613076" y="1842125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80" y="1948896"/>
            <a:ext cx="691783" cy="634906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4973027" y="1842125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9500" y="2705100"/>
            <a:ext cx="57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 smtClean="0"/>
              <a:t>PDF</a:t>
            </a:r>
            <a:endParaRPr lang="en-IN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5238275" y="2705100"/>
            <a:ext cx="7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 smtClean="0"/>
              <a:t>XML</a:t>
            </a:r>
            <a:endParaRPr lang="en-IN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1409700" y="2714343"/>
            <a:ext cx="151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0" dirty="0" smtClean="0">
                <a:latin typeface="+mn-lt"/>
              </a:rPr>
              <a:t>MS-Excel</a:t>
            </a:r>
          </a:p>
          <a:p>
            <a:pPr algn="ctr"/>
            <a:r>
              <a:rPr lang="en-US" sz="1800" i="0" dirty="0" smtClean="0">
                <a:latin typeface="+mn-lt"/>
              </a:rPr>
              <a:t>MS-Excel Data</a:t>
            </a:r>
            <a:endParaRPr lang="en-US" sz="1800" i="0" dirty="0">
              <a:latin typeface="+mn-lt"/>
            </a:endParaRPr>
          </a:p>
        </p:txBody>
      </p:sp>
      <p:sp>
        <p:nvSpPr>
          <p:cNvPr id="23" name="Left Arrow 22">
            <a:hlinkClick r:id="rId8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Reports in Various File Formats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200" y="5517172"/>
            <a:ext cx="360000" cy="360000"/>
          </a:xfrm>
          <a:prstGeom prst="roundRect">
            <a:avLst/>
          </a:prstGeom>
          <a:solidFill>
            <a:srgbClr val="D68B45"/>
          </a:solidFill>
          <a:ln>
            <a:solidFill>
              <a:srgbClr val="EAC1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0400" y="5518647"/>
            <a:ext cx="360000" cy="360000"/>
          </a:xfrm>
          <a:prstGeom prst="roundRect">
            <a:avLst/>
          </a:prstGeom>
          <a:solidFill>
            <a:srgbClr val="D68645"/>
          </a:solidFill>
          <a:ln>
            <a:solidFill>
              <a:srgbClr val="EAC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</a:t>
            </a:r>
            <a:endParaRPr lang="en-IN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78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0764" y="1269008"/>
            <a:ext cx="4572000" cy="3913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Access Zone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Time Zone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Access Group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Functional Group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2-Person Group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Input Port Group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Output Port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6482" y="1268261"/>
            <a:ext cx="4572000" cy="3913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First-In User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2-Person Access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Who Is 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Guard Tour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Emergency Evacuation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Door Held Open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Alarm Details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54000" y="6046232"/>
            <a:ext cx="406400" cy="252968"/>
          </a:xfrm>
          <a:prstGeom prst="leftArrow">
            <a:avLst/>
          </a:prstGeom>
          <a:solidFill>
            <a:srgbClr val="D6B379"/>
          </a:solidFill>
          <a:ln>
            <a:solidFill>
              <a:srgbClr val="DE9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Reports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IN" sz="3200" dirty="0" smtClean="0"/>
              <a:t>For Further information,</a:t>
            </a:r>
            <a:br>
              <a:rPr lang="en-IN" sz="3200" dirty="0" smtClean="0"/>
            </a:br>
            <a:r>
              <a:rPr lang="en-IN" sz="3200" dirty="0" smtClean="0"/>
              <a:t>Please Contact</a:t>
            </a:r>
            <a:endParaRPr lang="en-IN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92242"/>
              </p:ext>
            </p:extLst>
          </p:nvPr>
        </p:nvGraphicFramePr>
        <p:xfrm>
          <a:off x="533400" y="1981200"/>
          <a:ext cx="7848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4580"/>
                <a:gridCol w="549402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Email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More@MatrixComSec.com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Contact 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+91 265</a:t>
                      </a:r>
                      <a:r>
                        <a:rPr lang="en-IN" baseline="0" dirty="0" smtClean="0"/>
                        <a:t> 2630555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Website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www.MatrixSecuSol.com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Address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394-GIDC </a:t>
                      </a:r>
                      <a:r>
                        <a:rPr lang="en-IN" dirty="0" err="1" smtClean="0"/>
                        <a:t>Makarpura</a:t>
                      </a:r>
                      <a:r>
                        <a:rPr lang="en-IN" dirty="0" smtClean="0"/>
                        <a:t>, Vadodara-390010, Gujarat, India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2" y="1931413"/>
            <a:ext cx="460055" cy="70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22"/>
          <p:cNvSpPr/>
          <p:nvPr/>
        </p:nvSpPr>
        <p:spPr>
          <a:xfrm>
            <a:off x="2059825" y="184032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02747" y="1841469"/>
            <a:ext cx="1052730" cy="847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4" y="1915948"/>
            <a:ext cx="690491" cy="69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8" y="1928319"/>
            <a:ext cx="687400" cy="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938011" y="1843046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3889"/>
          <a:stretch/>
        </p:blipFill>
        <p:spPr>
          <a:xfrm>
            <a:off x="6476756" y="1882181"/>
            <a:ext cx="866124" cy="75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6377294" y="183580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620297" y="1843947"/>
            <a:ext cx="1052730" cy="847900"/>
          </a:xfrm>
          <a:prstGeom prst="roundRect">
            <a:avLst/>
          </a:prstGeom>
          <a:ln>
            <a:solidFill>
              <a:srgbClr val="C2833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0" y="1941858"/>
            <a:ext cx="657072" cy="6570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40"/>
          <p:cNvSpPr/>
          <p:nvPr/>
        </p:nvSpPr>
        <p:spPr>
          <a:xfrm>
            <a:off x="7825094" y="184408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0" descr="http://onjection.com/gsearch/catalog/view/theme/default/image/st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03" y="1933574"/>
            <a:ext cx="674280" cy="6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</a:t>
            </a:r>
            <a:r>
              <a:rPr lang="en-IN" sz="3200" i="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Access 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Control Solution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ontent Placeholder 9"/>
          <p:cNvSpPr txBox="1">
            <a:spLocks/>
          </p:cNvSpPr>
          <p:nvPr/>
        </p:nvSpPr>
        <p:spPr>
          <a:xfrm>
            <a:off x="540785" y="3136485"/>
            <a:ext cx="8388350" cy="232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 smtClean="0"/>
              <a:t>Easy Scalability</a:t>
            </a:r>
          </a:p>
          <a:p>
            <a:pPr marL="344488" indent="-292100"/>
            <a:r>
              <a:rPr lang="en-IN" sz="2400" dirty="0" smtClean="0"/>
              <a:t>Scalable Solution</a:t>
            </a:r>
          </a:p>
          <a:p>
            <a:pPr marL="344488" indent="-292100"/>
            <a:r>
              <a:rPr lang="en-IN" sz="2400" dirty="0" smtClean="0"/>
              <a:t>Supports up to </a:t>
            </a:r>
            <a:r>
              <a:rPr lang="en-IN" sz="2400" dirty="0">
                <a:solidFill>
                  <a:srgbClr val="D68645"/>
                </a:solidFill>
              </a:rPr>
              <a:t>65,000</a:t>
            </a:r>
            <a:r>
              <a:rPr lang="en-IN" sz="2400" dirty="0" smtClean="0"/>
              <a:t> Devices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7857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2" y="1931413"/>
            <a:ext cx="460055" cy="70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22"/>
          <p:cNvSpPr/>
          <p:nvPr/>
        </p:nvSpPr>
        <p:spPr>
          <a:xfrm>
            <a:off x="2059825" y="184032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02747" y="184146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4" y="1915948"/>
            <a:ext cx="690491" cy="69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8" y="1928319"/>
            <a:ext cx="687400" cy="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938011" y="1843046"/>
            <a:ext cx="1052730" cy="847900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3889"/>
          <a:stretch/>
        </p:blipFill>
        <p:spPr>
          <a:xfrm>
            <a:off x="6476756" y="1882181"/>
            <a:ext cx="866124" cy="75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6377294" y="183580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620297" y="1843947"/>
            <a:ext cx="1052730" cy="847900"/>
          </a:xfrm>
          <a:prstGeom prst="roundRect">
            <a:avLst/>
          </a:prstGeom>
          <a:ln>
            <a:solidFill>
              <a:srgbClr val="C2833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0" y="1941858"/>
            <a:ext cx="657072" cy="6570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40"/>
          <p:cNvSpPr/>
          <p:nvPr/>
        </p:nvSpPr>
        <p:spPr>
          <a:xfrm>
            <a:off x="7825094" y="184408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0" descr="http://onjection.com/gsearch/catalog/view/theme/default/image/st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03" y="1933574"/>
            <a:ext cx="674280" cy="6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</a:t>
            </a:r>
            <a:r>
              <a:rPr lang="en-IN" sz="3200" i="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Access 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Control Solution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ontent Placeholder 9"/>
          <p:cNvSpPr txBox="1">
            <a:spLocks/>
          </p:cNvSpPr>
          <p:nvPr/>
        </p:nvSpPr>
        <p:spPr>
          <a:xfrm>
            <a:off x="540785" y="3136485"/>
            <a:ext cx="8388350" cy="232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 smtClean="0"/>
              <a:t>Higher Flexibility</a:t>
            </a:r>
          </a:p>
          <a:p>
            <a:pPr marL="344488" indent="-292100"/>
            <a:r>
              <a:rPr lang="en-US" sz="2400" dirty="0"/>
              <a:t>Higher Security with </a:t>
            </a: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</a:t>
            </a:r>
            <a:r>
              <a:rPr lang="en-US" sz="2400" dirty="0">
                <a:solidFill>
                  <a:srgbClr val="D68645"/>
                </a:solidFill>
              </a:rPr>
              <a:t>Hardware Integration</a:t>
            </a:r>
          </a:p>
          <a:p>
            <a:pPr marL="344488" indent="-292100"/>
            <a:r>
              <a:rPr lang="en-US" sz="2400" dirty="0"/>
              <a:t>Inbuilt </a:t>
            </a:r>
            <a:r>
              <a:rPr lang="en-US" sz="2400" dirty="0">
                <a:solidFill>
                  <a:srgbClr val="D68645"/>
                </a:solidFill>
              </a:rPr>
              <a:t>“Alerts” </a:t>
            </a:r>
            <a:r>
              <a:rPr lang="en-US" sz="2400" dirty="0"/>
              <a:t>Functionality </a:t>
            </a:r>
            <a:r>
              <a:rPr lang="en-US" sz="2400" dirty="0" smtClean="0"/>
              <a:t>Sending </a:t>
            </a:r>
            <a:r>
              <a:rPr lang="en-US" sz="2400" dirty="0"/>
              <a:t>Notifications when Required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7857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2" y="1931413"/>
            <a:ext cx="460055" cy="70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22"/>
          <p:cNvSpPr/>
          <p:nvPr/>
        </p:nvSpPr>
        <p:spPr>
          <a:xfrm>
            <a:off x="2059825" y="184032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02747" y="1841469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4" y="1915948"/>
            <a:ext cx="690491" cy="69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8" y="1928319"/>
            <a:ext cx="687400" cy="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938011" y="1843046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3889"/>
          <a:stretch/>
        </p:blipFill>
        <p:spPr>
          <a:xfrm>
            <a:off x="6476756" y="1882181"/>
            <a:ext cx="866124" cy="75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6377294" y="1835809"/>
            <a:ext cx="1052730" cy="847900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620297" y="1843947"/>
            <a:ext cx="1052730" cy="847900"/>
          </a:xfrm>
          <a:prstGeom prst="roundRect">
            <a:avLst/>
          </a:prstGeom>
          <a:ln>
            <a:solidFill>
              <a:srgbClr val="C2833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0" y="1941858"/>
            <a:ext cx="657072" cy="6570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40"/>
          <p:cNvSpPr/>
          <p:nvPr/>
        </p:nvSpPr>
        <p:spPr>
          <a:xfrm>
            <a:off x="7825094" y="1844081"/>
            <a:ext cx="1052730" cy="847900"/>
          </a:xfrm>
          <a:prstGeom prst="roundRect">
            <a:avLst/>
          </a:prstGeom>
          <a:noFill/>
          <a:ln>
            <a:solidFill>
              <a:srgbClr val="C28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0" descr="http://onjection.com/gsearch/catalog/view/theme/default/image/st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03" y="1933574"/>
            <a:ext cx="674280" cy="6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25500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</a:t>
            </a:r>
            <a:r>
              <a:rPr lang="en-IN" sz="3200" i="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Access 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Control Solution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ontent Placeholder 9"/>
          <p:cNvSpPr txBox="1">
            <a:spLocks/>
          </p:cNvSpPr>
          <p:nvPr/>
        </p:nvSpPr>
        <p:spPr>
          <a:xfrm>
            <a:off x="540785" y="3136485"/>
            <a:ext cx="8388350" cy="232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 smtClean="0"/>
              <a:t>More Reliability</a:t>
            </a:r>
          </a:p>
          <a:p>
            <a:pPr marL="344488" indent="-292100"/>
            <a:r>
              <a:rPr lang="en-US" sz="2400" dirty="0"/>
              <a:t>A Comprehensive Solution for </a:t>
            </a:r>
            <a:r>
              <a:rPr lang="en-US" sz="2400" dirty="0">
                <a:solidFill>
                  <a:srgbClr val="D68645"/>
                </a:solidFill>
              </a:rPr>
              <a:t>Enterprises, SME and SOHO</a:t>
            </a:r>
          </a:p>
          <a:p>
            <a:pPr marL="344488" indent="-292100"/>
            <a:r>
              <a:rPr lang="en-US" sz="2400" dirty="0"/>
              <a:t>Rich Functionality with </a:t>
            </a:r>
            <a:r>
              <a:rPr lang="en-US" sz="2400" dirty="0">
                <a:solidFill>
                  <a:srgbClr val="D68645"/>
                </a:solidFill>
              </a:rPr>
              <a:t>Simple</a:t>
            </a:r>
            <a:r>
              <a:rPr lang="en-US" sz="2400" dirty="0"/>
              <a:t> Configuration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7857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9359</TotalTime>
  <Words>2280</Words>
  <Application>Microsoft Office PowerPoint</Application>
  <PresentationFormat>On-screen Show (4:3)</PresentationFormat>
  <Paragraphs>644</Paragraphs>
  <Slides>63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COSEC Access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COSEC Access Control Architecture</vt:lpstr>
      <vt:lpstr>PowerPoint Presentation</vt:lpstr>
      <vt:lpstr>PowerPoint Presentation</vt:lpstr>
      <vt:lpstr>PowerPoint Presentation</vt:lpstr>
      <vt:lpstr>PowerPoint Presentation</vt:lpstr>
      <vt:lpstr>Application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Door Access Control Solution </vt:lpstr>
      <vt:lpstr>PowerPoint Presentation</vt:lpstr>
      <vt:lpstr>PowerPoint Presentation</vt:lpstr>
      <vt:lpstr>PowerPoint Presentation</vt:lpstr>
      <vt:lpstr>Case Study </vt:lpstr>
      <vt:lpstr>PowerPoint Presentation</vt:lpstr>
      <vt:lpstr>PowerPoint Presentation</vt:lpstr>
      <vt:lpstr>PowerPoint Presentation</vt:lpstr>
      <vt:lpstr>Advance Access Control Features Keeping Organizations Secure!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Further information, Please Contact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user1</cp:lastModifiedBy>
  <cp:revision>471</cp:revision>
  <dcterms:created xsi:type="dcterms:W3CDTF">2015-06-23T11:01:39Z</dcterms:created>
  <dcterms:modified xsi:type="dcterms:W3CDTF">2016-04-12T09:39:17Z</dcterms:modified>
</cp:coreProperties>
</file>