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0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2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0" r:id="rId2"/>
    <p:sldMasterId id="2147484109" r:id="rId3"/>
    <p:sldMasterId id="2147484145" r:id="rId4"/>
    <p:sldMasterId id="2147484157" r:id="rId5"/>
    <p:sldMasterId id="2147484193" r:id="rId6"/>
    <p:sldMasterId id="2147484207" r:id="rId7"/>
    <p:sldMasterId id="2147484221" r:id="rId8"/>
    <p:sldMasterId id="2147484233" r:id="rId9"/>
    <p:sldMasterId id="2147484245" r:id="rId10"/>
    <p:sldMasterId id="2147484257" r:id="rId11"/>
    <p:sldMasterId id="2147484269" r:id="rId12"/>
    <p:sldMasterId id="2147484281" r:id="rId13"/>
    <p:sldMasterId id="2147484293" r:id="rId14"/>
    <p:sldMasterId id="2147484305" r:id="rId15"/>
    <p:sldMasterId id="2147484317" r:id="rId16"/>
    <p:sldMasterId id="2147484329" r:id="rId17"/>
    <p:sldMasterId id="2147484341" r:id="rId18"/>
    <p:sldMasterId id="2147484353" r:id="rId19"/>
    <p:sldMasterId id="2147484365" r:id="rId20"/>
    <p:sldMasterId id="2147484377" r:id="rId21"/>
    <p:sldMasterId id="2147484389" r:id="rId22"/>
    <p:sldMasterId id="2147484401" r:id="rId23"/>
    <p:sldMasterId id="2147484413" r:id="rId24"/>
  </p:sldMasterIdLst>
  <p:notesMasterIdLst>
    <p:notesMasterId r:id="rId86"/>
  </p:notesMasterIdLst>
  <p:sldIdLst>
    <p:sldId id="2057" r:id="rId25"/>
    <p:sldId id="2093" r:id="rId26"/>
    <p:sldId id="2058" r:id="rId27"/>
    <p:sldId id="2059" r:id="rId28"/>
    <p:sldId id="2103" r:id="rId29"/>
    <p:sldId id="2104" r:id="rId30"/>
    <p:sldId id="2060" r:id="rId31"/>
    <p:sldId id="2061" r:id="rId32"/>
    <p:sldId id="2063" r:id="rId33"/>
    <p:sldId id="2100" r:id="rId34"/>
    <p:sldId id="2094" r:id="rId35"/>
    <p:sldId id="2066" r:id="rId36"/>
    <p:sldId id="2067" r:id="rId37"/>
    <p:sldId id="2101" r:id="rId38"/>
    <p:sldId id="2068" r:id="rId39"/>
    <p:sldId id="2069" r:id="rId40"/>
    <p:sldId id="2070" r:id="rId41"/>
    <p:sldId id="2071" r:id="rId42"/>
    <p:sldId id="2072" r:id="rId43"/>
    <p:sldId id="2073" r:id="rId44"/>
    <p:sldId id="2079" r:id="rId45"/>
    <p:sldId id="2065" r:id="rId46"/>
    <p:sldId id="2050" r:id="rId47"/>
    <p:sldId id="2051" r:id="rId48"/>
    <p:sldId id="2030" r:id="rId49"/>
    <p:sldId id="2078" r:id="rId50"/>
    <p:sldId id="2032" r:id="rId51"/>
    <p:sldId id="2080" r:id="rId52"/>
    <p:sldId id="2031" r:id="rId53"/>
    <p:sldId id="2081" r:id="rId54"/>
    <p:sldId id="2033" r:id="rId55"/>
    <p:sldId id="2082" r:id="rId56"/>
    <p:sldId id="2034" r:id="rId57"/>
    <p:sldId id="2083" r:id="rId58"/>
    <p:sldId id="2035" r:id="rId59"/>
    <p:sldId id="2084" r:id="rId60"/>
    <p:sldId id="2036" r:id="rId61"/>
    <p:sldId id="2085" r:id="rId62"/>
    <p:sldId id="2037" r:id="rId63"/>
    <p:sldId id="2086" r:id="rId64"/>
    <p:sldId id="2038" r:id="rId65"/>
    <p:sldId id="2102" r:id="rId66"/>
    <p:sldId id="2087" r:id="rId67"/>
    <p:sldId id="2039" r:id="rId68"/>
    <p:sldId id="2088" r:id="rId69"/>
    <p:sldId id="2040" r:id="rId70"/>
    <p:sldId id="2089" r:id="rId71"/>
    <p:sldId id="2041" r:id="rId72"/>
    <p:sldId id="2090" r:id="rId73"/>
    <p:sldId id="2042" r:id="rId74"/>
    <p:sldId id="2091" r:id="rId75"/>
    <p:sldId id="2076" r:id="rId76"/>
    <p:sldId id="2092" r:id="rId77"/>
    <p:sldId id="2077" r:id="rId78"/>
    <p:sldId id="2095" r:id="rId79"/>
    <p:sldId id="2096" r:id="rId80"/>
    <p:sldId id="2097" r:id="rId81"/>
    <p:sldId id="2098" r:id="rId82"/>
    <p:sldId id="2074" r:id="rId83"/>
    <p:sldId id="2075" r:id="rId84"/>
    <p:sldId id="2006" r:id="rId8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ushal kadakia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D0986A"/>
    <a:srgbClr val="AA5B41"/>
    <a:srgbClr val="FBFDFD"/>
    <a:srgbClr val="4795AA"/>
    <a:srgbClr val="ADD0D9"/>
    <a:srgbClr val="7DBB33"/>
    <a:srgbClr val="6FB52F"/>
    <a:srgbClr val="BE12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9" autoAdjust="0"/>
    <p:restoredTop sz="94533" autoAdjust="0"/>
  </p:normalViewPr>
  <p:slideViewPr>
    <p:cSldViewPr>
      <p:cViewPr>
        <p:scale>
          <a:sx n="81" d="100"/>
          <a:sy n="81" d="100"/>
        </p:scale>
        <p:origin x="-8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17EB4-CEF3-41CE-85C4-101BD6E41557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8C3BFD-0612-4F66-90DD-0CF1DA7FFFA6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Admin</a:t>
          </a:r>
          <a:endParaRPr lang="en-GB" sz="1000" b="1" dirty="0"/>
        </a:p>
      </dgm:t>
    </dgm:pt>
    <dgm:pt modelId="{E3873F19-9B1C-4116-AA53-FEA562259A96}" type="parTrans" cxnId="{EFD6AF06-6453-4331-9A62-366BAD083BF5}">
      <dgm:prSet/>
      <dgm:spPr/>
      <dgm:t>
        <a:bodyPr/>
        <a:lstStyle/>
        <a:p>
          <a:endParaRPr lang="en-GB" b="1"/>
        </a:p>
      </dgm:t>
    </dgm:pt>
    <dgm:pt modelId="{8C346250-61DF-4BB8-A25C-7F36C06E7004}" type="sibTrans" cxnId="{EFD6AF06-6453-4331-9A62-366BAD083BF5}">
      <dgm:prSet/>
      <dgm:spPr/>
      <dgm:t>
        <a:bodyPr/>
        <a:lstStyle/>
        <a:p>
          <a:endParaRPr lang="en-GB" b="1"/>
        </a:p>
      </dgm:t>
    </dgm:pt>
    <dgm:pt modelId="{57571D67-D4C1-4D87-9ADD-031734CCA750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Contractor1</a:t>
          </a:r>
          <a:endParaRPr lang="en-GB" sz="1000" b="1" dirty="0"/>
        </a:p>
      </dgm:t>
    </dgm:pt>
    <dgm:pt modelId="{85577125-96C2-40ED-8FB3-D687626B4875}" type="parTrans" cxnId="{9027FDDA-AE24-4DCE-BB68-471B0187E3A5}">
      <dgm:prSet/>
      <dgm:spPr/>
      <dgm:t>
        <a:bodyPr/>
        <a:lstStyle/>
        <a:p>
          <a:endParaRPr lang="en-GB" b="1"/>
        </a:p>
      </dgm:t>
    </dgm:pt>
    <dgm:pt modelId="{95D7F2A8-A899-4B5C-9B07-BA3DCEACE843}" type="sibTrans" cxnId="{9027FDDA-AE24-4DCE-BB68-471B0187E3A5}">
      <dgm:prSet/>
      <dgm:spPr/>
      <dgm:t>
        <a:bodyPr/>
        <a:lstStyle/>
        <a:p>
          <a:endParaRPr lang="en-GB" b="1"/>
        </a:p>
      </dgm:t>
    </dgm:pt>
    <dgm:pt modelId="{CC176EF7-5823-4058-9E0E-BEB9275E7A20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Worker1</a:t>
          </a:r>
          <a:endParaRPr lang="en-GB" sz="1000" b="1" dirty="0"/>
        </a:p>
      </dgm:t>
    </dgm:pt>
    <dgm:pt modelId="{79119A58-F239-419A-A7B4-97DDE2F6DB05}" type="parTrans" cxnId="{D9B2AF72-7435-4A93-9B8B-CE2C86BE7BEB}">
      <dgm:prSet/>
      <dgm:spPr>
        <a:scene3d>
          <a:camera prst="orthographicFront"/>
          <a:lightRig rig="chilly" dir="t"/>
        </a:scene3d>
      </dgm:spPr>
      <dgm:t>
        <a:bodyPr/>
        <a:lstStyle/>
        <a:p>
          <a:endParaRPr lang="en-GB" b="1"/>
        </a:p>
      </dgm:t>
    </dgm:pt>
    <dgm:pt modelId="{9377E82F-D39E-435A-BDB0-CD425B0597E2}" type="sibTrans" cxnId="{D9B2AF72-7435-4A93-9B8B-CE2C86BE7BEB}">
      <dgm:prSet/>
      <dgm:spPr/>
      <dgm:t>
        <a:bodyPr/>
        <a:lstStyle/>
        <a:p>
          <a:endParaRPr lang="en-GB" b="1"/>
        </a:p>
      </dgm:t>
    </dgm:pt>
    <dgm:pt modelId="{7790FE5B-C3DB-43F3-81B7-BD8801034769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Worker2</a:t>
          </a:r>
          <a:endParaRPr lang="en-GB" sz="1000" b="1" dirty="0"/>
        </a:p>
      </dgm:t>
    </dgm:pt>
    <dgm:pt modelId="{99A127E2-E501-488A-94AA-527512717818}" type="parTrans" cxnId="{E8A05FC5-EFBF-43E8-A176-5A838BCEA099}">
      <dgm:prSet/>
      <dgm:spPr>
        <a:scene3d>
          <a:camera prst="orthographicFront"/>
          <a:lightRig rig="chilly" dir="t"/>
        </a:scene3d>
      </dgm:spPr>
      <dgm:t>
        <a:bodyPr/>
        <a:lstStyle/>
        <a:p>
          <a:endParaRPr lang="en-GB" b="1"/>
        </a:p>
      </dgm:t>
    </dgm:pt>
    <dgm:pt modelId="{C43A264C-8327-4576-8381-CB4E24F8A182}" type="sibTrans" cxnId="{E8A05FC5-EFBF-43E8-A176-5A838BCEA099}">
      <dgm:prSet/>
      <dgm:spPr/>
      <dgm:t>
        <a:bodyPr/>
        <a:lstStyle/>
        <a:p>
          <a:endParaRPr lang="en-GB" b="1"/>
        </a:p>
      </dgm:t>
    </dgm:pt>
    <dgm:pt modelId="{8AC8E5BF-4227-4F55-A88B-9B12F79102BC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Contractor2</a:t>
          </a:r>
          <a:endParaRPr lang="en-GB" sz="1000" b="1" dirty="0"/>
        </a:p>
      </dgm:t>
    </dgm:pt>
    <dgm:pt modelId="{F2BE210A-4D00-45F8-A352-E64C5A0375B0}" type="parTrans" cxnId="{F2311035-D8AF-4109-9150-E8D5FA0AAC27}">
      <dgm:prSet/>
      <dgm:spPr/>
      <dgm:t>
        <a:bodyPr/>
        <a:lstStyle/>
        <a:p>
          <a:endParaRPr lang="en-GB" b="1"/>
        </a:p>
      </dgm:t>
    </dgm:pt>
    <dgm:pt modelId="{C22F92CA-0AD0-430D-9B1B-272DD0A1E822}" type="sibTrans" cxnId="{F2311035-D8AF-4109-9150-E8D5FA0AAC27}">
      <dgm:prSet/>
      <dgm:spPr/>
      <dgm:t>
        <a:bodyPr/>
        <a:lstStyle/>
        <a:p>
          <a:endParaRPr lang="en-GB" b="1"/>
        </a:p>
      </dgm:t>
    </dgm:pt>
    <dgm:pt modelId="{6E0FE8CC-BA1C-42FB-BC85-A9843A5B30DB}">
      <dgm:prSet phldrT="[Text]" custT="1"/>
      <dgm:spPr>
        <a:scene3d>
          <a:camera prst="orthographicFront"/>
          <a:lightRig rig="chilly" dir="t"/>
        </a:scene3d>
      </dgm:spPr>
      <dgm:t>
        <a:bodyPr/>
        <a:lstStyle/>
        <a:p>
          <a:r>
            <a:rPr lang="en-GB" sz="1000" b="1" dirty="0" smtClean="0"/>
            <a:t>Worker1</a:t>
          </a:r>
          <a:endParaRPr lang="en-GB" sz="1000" b="1" dirty="0"/>
        </a:p>
      </dgm:t>
    </dgm:pt>
    <dgm:pt modelId="{E30C883F-D05F-424D-9C5B-2B12AAFBABA5}" type="parTrans" cxnId="{034669B5-9A50-4E37-8533-5B40EA751BB7}">
      <dgm:prSet/>
      <dgm:spPr>
        <a:scene3d>
          <a:camera prst="orthographicFront"/>
          <a:lightRig rig="chilly" dir="t"/>
        </a:scene3d>
      </dgm:spPr>
      <dgm:t>
        <a:bodyPr/>
        <a:lstStyle/>
        <a:p>
          <a:endParaRPr lang="en-GB" b="1"/>
        </a:p>
      </dgm:t>
    </dgm:pt>
    <dgm:pt modelId="{C8DFCCDA-0EB6-41C8-9227-CFA3C9D76791}" type="sibTrans" cxnId="{034669B5-9A50-4E37-8533-5B40EA751BB7}">
      <dgm:prSet/>
      <dgm:spPr/>
      <dgm:t>
        <a:bodyPr/>
        <a:lstStyle/>
        <a:p>
          <a:endParaRPr lang="en-GB" b="1"/>
        </a:p>
      </dgm:t>
    </dgm:pt>
    <dgm:pt modelId="{149F6A29-D7AC-499E-B84B-FAD761155EC1}" type="pres">
      <dgm:prSet presAssocID="{FE317EB4-CEF3-41CE-85C4-101BD6E415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3CA3D26-3F58-4825-9398-1AF9550B0A1A}" type="pres">
      <dgm:prSet presAssocID="{358C3BFD-0612-4F66-90DD-0CF1DA7FFFA6}" presName="hierRoot1" presStyleCnt="0"/>
      <dgm:spPr/>
      <dgm:t>
        <a:bodyPr/>
        <a:lstStyle/>
        <a:p>
          <a:endParaRPr lang="en-US"/>
        </a:p>
      </dgm:t>
    </dgm:pt>
    <dgm:pt modelId="{11E04D93-B629-4D3E-AD33-EE95F966D4C8}" type="pres">
      <dgm:prSet presAssocID="{358C3BFD-0612-4F66-90DD-0CF1DA7FFFA6}" presName="composite" presStyleCnt="0"/>
      <dgm:spPr/>
      <dgm:t>
        <a:bodyPr/>
        <a:lstStyle/>
        <a:p>
          <a:endParaRPr lang="en-US"/>
        </a:p>
      </dgm:t>
    </dgm:pt>
    <dgm:pt modelId="{ED793C72-33AB-4A79-A75C-3C56FB0AF75B}" type="pres">
      <dgm:prSet presAssocID="{358C3BFD-0612-4F66-90DD-0CF1DA7FFFA6}" presName="background" presStyleLbl="node0" presStyleIdx="0" presStyleCnt="1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55AA9EEC-985B-40CA-906D-0B0389B9879E}" type="pres">
      <dgm:prSet presAssocID="{358C3BFD-0612-4F66-90DD-0CF1DA7FFFA6}" presName="text" presStyleLbl="fgAcc0" presStyleIdx="0" presStyleCnt="1" custScaleX="220637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7BA26B-661C-4084-BCC6-7F6D015C7BFA}" type="pres">
      <dgm:prSet presAssocID="{358C3BFD-0612-4F66-90DD-0CF1DA7FFFA6}" presName="hierChild2" presStyleCnt="0"/>
      <dgm:spPr/>
      <dgm:t>
        <a:bodyPr/>
        <a:lstStyle/>
        <a:p>
          <a:endParaRPr lang="en-US"/>
        </a:p>
      </dgm:t>
    </dgm:pt>
    <dgm:pt modelId="{259CFF79-EC74-4A01-B610-BE2991F510DC}" type="pres">
      <dgm:prSet presAssocID="{85577125-96C2-40ED-8FB3-D687626B4875}" presName="Name10" presStyleLbl="parChTrans1D2" presStyleIdx="0" presStyleCnt="2"/>
      <dgm:spPr/>
      <dgm:t>
        <a:bodyPr/>
        <a:lstStyle/>
        <a:p>
          <a:endParaRPr lang="en-GB"/>
        </a:p>
      </dgm:t>
    </dgm:pt>
    <dgm:pt modelId="{C1499961-C8E3-40C0-99CE-4B1BA84D23C8}" type="pres">
      <dgm:prSet presAssocID="{57571D67-D4C1-4D87-9ADD-031734CCA750}" presName="hierRoot2" presStyleCnt="0"/>
      <dgm:spPr/>
      <dgm:t>
        <a:bodyPr/>
        <a:lstStyle/>
        <a:p>
          <a:endParaRPr lang="en-US"/>
        </a:p>
      </dgm:t>
    </dgm:pt>
    <dgm:pt modelId="{9AD26CD0-D282-448C-B738-FB4E13D8D81F}" type="pres">
      <dgm:prSet presAssocID="{57571D67-D4C1-4D87-9ADD-031734CCA750}" presName="composite2" presStyleCnt="0"/>
      <dgm:spPr/>
      <dgm:t>
        <a:bodyPr/>
        <a:lstStyle/>
        <a:p>
          <a:endParaRPr lang="en-US"/>
        </a:p>
      </dgm:t>
    </dgm:pt>
    <dgm:pt modelId="{0C2A5B04-372C-4ECD-9E0D-943B5FF704A4}" type="pres">
      <dgm:prSet presAssocID="{57571D67-D4C1-4D87-9ADD-031734CCA750}" presName="background2" presStyleLbl="node2" presStyleIdx="0" presStyleCnt="2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18B376A6-3AE9-46A4-A627-E7EE446DA260}" type="pres">
      <dgm:prSet presAssocID="{57571D67-D4C1-4D87-9ADD-031734CCA750}" presName="text2" presStyleLbl="fgAcc2" presStyleIdx="0" presStyleCnt="2" custScaleX="134681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E84852-6931-4959-9814-B4714D1EC241}" type="pres">
      <dgm:prSet presAssocID="{57571D67-D4C1-4D87-9ADD-031734CCA750}" presName="hierChild3" presStyleCnt="0"/>
      <dgm:spPr/>
      <dgm:t>
        <a:bodyPr/>
        <a:lstStyle/>
        <a:p>
          <a:endParaRPr lang="en-US"/>
        </a:p>
      </dgm:t>
    </dgm:pt>
    <dgm:pt modelId="{602E26BF-950C-40AE-994F-D0AE0D58A83F}" type="pres">
      <dgm:prSet presAssocID="{79119A58-F239-419A-A7B4-97DDE2F6DB05}" presName="Name17" presStyleLbl="parChTrans1D3" presStyleIdx="0" presStyleCnt="3"/>
      <dgm:spPr/>
      <dgm:t>
        <a:bodyPr/>
        <a:lstStyle/>
        <a:p>
          <a:endParaRPr lang="en-GB"/>
        </a:p>
      </dgm:t>
    </dgm:pt>
    <dgm:pt modelId="{1D14A3FF-7123-4F35-8E3F-C414611BF77B}" type="pres">
      <dgm:prSet presAssocID="{CC176EF7-5823-4058-9E0E-BEB9275E7A20}" presName="hierRoot3" presStyleCnt="0"/>
      <dgm:spPr/>
      <dgm:t>
        <a:bodyPr/>
        <a:lstStyle/>
        <a:p>
          <a:endParaRPr lang="en-US"/>
        </a:p>
      </dgm:t>
    </dgm:pt>
    <dgm:pt modelId="{76563A24-6128-4D99-9B20-E4929EAB3643}" type="pres">
      <dgm:prSet presAssocID="{CC176EF7-5823-4058-9E0E-BEB9275E7A20}" presName="composite3" presStyleCnt="0"/>
      <dgm:spPr/>
      <dgm:t>
        <a:bodyPr/>
        <a:lstStyle/>
        <a:p>
          <a:endParaRPr lang="en-US"/>
        </a:p>
      </dgm:t>
    </dgm:pt>
    <dgm:pt modelId="{217B1C23-426F-49DB-9409-5F4297896281}" type="pres">
      <dgm:prSet presAssocID="{CC176EF7-5823-4058-9E0E-BEB9275E7A20}" presName="background3" presStyleLbl="node3" presStyleIdx="0" presStyleCnt="3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11497D56-C80C-42F4-90F3-FDBF530AF23E}" type="pres">
      <dgm:prSet presAssocID="{CC176EF7-5823-4058-9E0E-BEB9275E7A20}" presName="text3" presStyleLbl="fgAcc3" presStyleIdx="0" presStyleCnt="3" custScaleX="134681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424BAB-B09D-41C4-932F-C3A201D47F1C}" type="pres">
      <dgm:prSet presAssocID="{CC176EF7-5823-4058-9E0E-BEB9275E7A20}" presName="hierChild4" presStyleCnt="0"/>
      <dgm:spPr/>
      <dgm:t>
        <a:bodyPr/>
        <a:lstStyle/>
        <a:p>
          <a:endParaRPr lang="en-US"/>
        </a:p>
      </dgm:t>
    </dgm:pt>
    <dgm:pt modelId="{8C102CEA-8E7C-4FC4-AD28-2E5F86389E14}" type="pres">
      <dgm:prSet presAssocID="{99A127E2-E501-488A-94AA-527512717818}" presName="Name17" presStyleLbl="parChTrans1D3" presStyleIdx="1" presStyleCnt="3"/>
      <dgm:spPr/>
      <dgm:t>
        <a:bodyPr/>
        <a:lstStyle/>
        <a:p>
          <a:endParaRPr lang="en-GB"/>
        </a:p>
      </dgm:t>
    </dgm:pt>
    <dgm:pt modelId="{6D66B0EB-913B-43AD-9FDE-BED3FB3D4947}" type="pres">
      <dgm:prSet presAssocID="{7790FE5B-C3DB-43F3-81B7-BD8801034769}" presName="hierRoot3" presStyleCnt="0"/>
      <dgm:spPr/>
      <dgm:t>
        <a:bodyPr/>
        <a:lstStyle/>
        <a:p>
          <a:endParaRPr lang="en-US"/>
        </a:p>
      </dgm:t>
    </dgm:pt>
    <dgm:pt modelId="{EFF09898-B757-4D77-97F7-8E65432E0137}" type="pres">
      <dgm:prSet presAssocID="{7790FE5B-C3DB-43F3-81B7-BD8801034769}" presName="composite3" presStyleCnt="0"/>
      <dgm:spPr/>
      <dgm:t>
        <a:bodyPr/>
        <a:lstStyle/>
        <a:p>
          <a:endParaRPr lang="en-US"/>
        </a:p>
      </dgm:t>
    </dgm:pt>
    <dgm:pt modelId="{642287BF-83EC-41C1-B0DD-E7115B6F5434}" type="pres">
      <dgm:prSet presAssocID="{7790FE5B-C3DB-43F3-81B7-BD8801034769}" presName="background3" presStyleLbl="node3" presStyleIdx="1" presStyleCnt="3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21C7C2AE-AAB4-4432-8C52-17E64D4B0104}" type="pres">
      <dgm:prSet presAssocID="{7790FE5B-C3DB-43F3-81B7-BD8801034769}" presName="text3" presStyleLbl="fgAcc3" presStyleIdx="1" presStyleCnt="3" custScaleX="134681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755957-E3CC-4739-AFA8-52F2A17C4888}" type="pres">
      <dgm:prSet presAssocID="{7790FE5B-C3DB-43F3-81B7-BD8801034769}" presName="hierChild4" presStyleCnt="0"/>
      <dgm:spPr/>
      <dgm:t>
        <a:bodyPr/>
        <a:lstStyle/>
        <a:p>
          <a:endParaRPr lang="en-US"/>
        </a:p>
      </dgm:t>
    </dgm:pt>
    <dgm:pt modelId="{3C72C5DE-76F7-46D6-AF16-14B4C2B5B186}" type="pres">
      <dgm:prSet presAssocID="{F2BE210A-4D00-45F8-A352-E64C5A0375B0}" presName="Name10" presStyleLbl="parChTrans1D2" presStyleIdx="1" presStyleCnt="2"/>
      <dgm:spPr/>
      <dgm:t>
        <a:bodyPr/>
        <a:lstStyle/>
        <a:p>
          <a:endParaRPr lang="en-GB"/>
        </a:p>
      </dgm:t>
    </dgm:pt>
    <dgm:pt modelId="{FBBB876A-CEC3-4C11-8EDC-D9CEA6CDB3E2}" type="pres">
      <dgm:prSet presAssocID="{8AC8E5BF-4227-4F55-A88B-9B12F79102BC}" presName="hierRoot2" presStyleCnt="0"/>
      <dgm:spPr/>
      <dgm:t>
        <a:bodyPr/>
        <a:lstStyle/>
        <a:p>
          <a:endParaRPr lang="en-US"/>
        </a:p>
      </dgm:t>
    </dgm:pt>
    <dgm:pt modelId="{73A02325-1658-44AE-82AC-C347BE4FCC8C}" type="pres">
      <dgm:prSet presAssocID="{8AC8E5BF-4227-4F55-A88B-9B12F79102BC}" presName="composite2" presStyleCnt="0"/>
      <dgm:spPr/>
      <dgm:t>
        <a:bodyPr/>
        <a:lstStyle/>
        <a:p>
          <a:endParaRPr lang="en-US"/>
        </a:p>
      </dgm:t>
    </dgm:pt>
    <dgm:pt modelId="{BF761A84-2653-4C52-B7C9-3C5ECF248CAE}" type="pres">
      <dgm:prSet presAssocID="{8AC8E5BF-4227-4F55-A88B-9B12F79102BC}" presName="background2" presStyleLbl="node2" presStyleIdx="1" presStyleCnt="2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10538D8C-B170-4FE6-A0C1-43402AE26309}" type="pres">
      <dgm:prSet presAssocID="{8AC8E5BF-4227-4F55-A88B-9B12F79102BC}" presName="text2" presStyleLbl="fgAcc2" presStyleIdx="1" presStyleCnt="2" custScaleX="134681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6EEB340-AD16-4E87-B3B1-248B069CA1B2}" type="pres">
      <dgm:prSet presAssocID="{8AC8E5BF-4227-4F55-A88B-9B12F79102BC}" presName="hierChild3" presStyleCnt="0"/>
      <dgm:spPr/>
      <dgm:t>
        <a:bodyPr/>
        <a:lstStyle/>
        <a:p>
          <a:endParaRPr lang="en-US"/>
        </a:p>
      </dgm:t>
    </dgm:pt>
    <dgm:pt modelId="{62587A74-44AA-4B61-8557-6AF5DAD48D7D}" type="pres">
      <dgm:prSet presAssocID="{E30C883F-D05F-424D-9C5B-2B12AAFBABA5}" presName="Name17" presStyleLbl="parChTrans1D3" presStyleIdx="2" presStyleCnt="3"/>
      <dgm:spPr/>
      <dgm:t>
        <a:bodyPr/>
        <a:lstStyle/>
        <a:p>
          <a:endParaRPr lang="en-GB"/>
        </a:p>
      </dgm:t>
    </dgm:pt>
    <dgm:pt modelId="{CAB3E2A5-429F-4CE1-98A9-80F4B8ACAD39}" type="pres">
      <dgm:prSet presAssocID="{6E0FE8CC-BA1C-42FB-BC85-A9843A5B30DB}" presName="hierRoot3" presStyleCnt="0"/>
      <dgm:spPr/>
      <dgm:t>
        <a:bodyPr/>
        <a:lstStyle/>
        <a:p>
          <a:endParaRPr lang="en-US"/>
        </a:p>
      </dgm:t>
    </dgm:pt>
    <dgm:pt modelId="{B5D7C56E-1DD9-4503-BF2A-2CB71CFB099A}" type="pres">
      <dgm:prSet presAssocID="{6E0FE8CC-BA1C-42FB-BC85-A9843A5B30DB}" presName="composite3" presStyleCnt="0"/>
      <dgm:spPr/>
      <dgm:t>
        <a:bodyPr/>
        <a:lstStyle/>
        <a:p>
          <a:endParaRPr lang="en-US"/>
        </a:p>
      </dgm:t>
    </dgm:pt>
    <dgm:pt modelId="{2146EA08-222C-418D-8A77-B24219ADA10B}" type="pres">
      <dgm:prSet presAssocID="{6E0FE8CC-BA1C-42FB-BC85-A9843A5B30DB}" presName="background3" presStyleLbl="node3" presStyleIdx="2" presStyleCnt="3"/>
      <dgm:spPr>
        <a:scene3d>
          <a:camera prst="orthographicFront"/>
          <a:lightRig rig="chilly" dir="t"/>
        </a:scene3d>
      </dgm:spPr>
      <dgm:t>
        <a:bodyPr/>
        <a:lstStyle/>
        <a:p>
          <a:endParaRPr lang="en-GB"/>
        </a:p>
      </dgm:t>
    </dgm:pt>
    <dgm:pt modelId="{6CE45847-2B1B-462E-A686-9450DB3B23D7}" type="pres">
      <dgm:prSet presAssocID="{6E0FE8CC-BA1C-42FB-BC85-A9843A5B30DB}" presName="text3" presStyleLbl="fgAcc3" presStyleIdx="2" presStyleCnt="3" custScaleX="134681" custScaleY="1187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AF0DB7-58C4-4AB6-94CF-C832F74F25EE}" type="pres">
      <dgm:prSet presAssocID="{6E0FE8CC-BA1C-42FB-BC85-A9843A5B30DB}" presName="hierChild4" presStyleCnt="0"/>
      <dgm:spPr/>
      <dgm:t>
        <a:bodyPr/>
        <a:lstStyle/>
        <a:p>
          <a:endParaRPr lang="en-US"/>
        </a:p>
      </dgm:t>
    </dgm:pt>
  </dgm:ptLst>
  <dgm:cxnLst>
    <dgm:cxn modelId="{13B66E15-A612-4E0B-9E4D-EBB575C20FF0}" type="presOf" srcId="{FE317EB4-CEF3-41CE-85C4-101BD6E41557}" destId="{149F6A29-D7AC-499E-B84B-FAD761155EC1}" srcOrd="0" destOrd="0" presId="urn:microsoft.com/office/officeart/2005/8/layout/hierarchy1"/>
    <dgm:cxn modelId="{3A87EC50-826C-4DD8-96FA-A948A7EE9CD1}" type="presOf" srcId="{7790FE5B-C3DB-43F3-81B7-BD8801034769}" destId="{21C7C2AE-AAB4-4432-8C52-17E64D4B0104}" srcOrd="0" destOrd="0" presId="urn:microsoft.com/office/officeart/2005/8/layout/hierarchy1"/>
    <dgm:cxn modelId="{F2311035-D8AF-4109-9150-E8D5FA0AAC27}" srcId="{358C3BFD-0612-4F66-90DD-0CF1DA7FFFA6}" destId="{8AC8E5BF-4227-4F55-A88B-9B12F79102BC}" srcOrd="1" destOrd="0" parTransId="{F2BE210A-4D00-45F8-A352-E64C5A0375B0}" sibTransId="{C22F92CA-0AD0-430D-9B1B-272DD0A1E822}"/>
    <dgm:cxn modelId="{601EF817-5239-4A4E-AEB9-9FA884F69900}" type="presOf" srcId="{CC176EF7-5823-4058-9E0E-BEB9275E7A20}" destId="{11497D56-C80C-42F4-90F3-FDBF530AF23E}" srcOrd="0" destOrd="0" presId="urn:microsoft.com/office/officeart/2005/8/layout/hierarchy1"/>
    <dgm:cxn modelId="{E36EEA67-ED36-45D2-927B-2E8C506D82AC}" type="presOf" srcId="{358C3BFD-0612-4F66-90DD-0CF1DA7FFFA6}" destId="{55AA9EEC-985B-40CA-906D-0B0389B9879E}" srcOrd="0" destOrd="0" presId="urn:microsoft.com/office/officeart/2005/8/layout/hierarchy1"/>
    <dgm:cxn modelId="{93B883DF-99E6-4EF7-9F4A-4B8DAC956014}" type="presOf" srcId="{99A127E2-E501-488A-94AA-527512717818}" destId="{8C102CEA-8E7C-4FC4-AD28-2E5F86389E14}" srcOrd="0" destOrd="0" presId="urn:microsoft.com/office/officeart/2005/8/layout/hierarchy1"/>
    <dgm:cxn modelId="{EFD6AF06-6453-4331-9A62-366BAD083BF5}" srcId="{FE317EB4-CEF3-41CE-85C4-101BD6E41557}" destId="{358C3BFD-0612-4F66-90DD-0CF1DA7FFFA6}" srcOrd="0" destOrd="0" parTransId="{E3873F19-9B1C-4116-AA53-FEA562259A96}" sibTransId="{8C346250-61DF-4BB8-A25C-7F36C06E7004}"/>
    <dgm:cxn modelId="{D9B2AF72-7435-4A93-9B8B-CE2C86BE7BEB}" srcId="{57571D67-D4C1-4D87-9ADD-031734CCA750}" destId="{CC176EF7-5823-4058-9E0E-BEB9275E7A20}" srcOrd="0" destOrd="0" parTransId="{79119A58-F239-419A-A7B4-97DDE2F6DB05}" sibTransId="{9377E82F-D39E-435A-BDB0-CD425B0597E2}"/>
    <dgm:cxn modelId="{034669B5-9A50-4E37-8533-5B40EA751BB7}" srcId="{8AC8E5BF-4227-4F55-A88B-9B12F79102BC}" destId="{6E0FE8CC-BA1C-42FB-BC85-A9843A5B30DB}" srcOrd="0" destOrd="0" parTransId="{E30C883F-D05F-424D-9C5B-2B12AAFBABA5}" sibTransId="{C8DFCCDA-0EB6-41C8-9227-CFA3C9D76791}"/>
    <dgm:cxn modelId="{E8BD136E-7B64-4DA3-9AD9-41B9736DCF51}" type="presOf" srcId="{F2BE210A-4D00-45F8-A352-E64C5A0375B0}" destId="{3C72C5DE-76F7-46D6-AF16-14B4C2B5B186}" srcOrd="0" destOrd="0" presId="urn:microsoft.com/office/officeart/2005/8/layout/hierarchy1"/>
    <dgm:cxn modelId="{9027FDDA-AE24-4DCE-BB68-471B0187E3A5}" srcId="{358C3BFD-0612-4F66-90DD-0CF1DA7FFFA6}" destId="{57571D67-D4C1-4D87-9ADD-031734CCA750}" srcOrd="0" destOrd="0" parTransId="{85577125-96C2-40ED-8FB3-D687626B4875}" sibTransId="{95D7F2A8-A899-4B5C-9B07-BA3DCEACE843}"/>
    <dgm:cxn modelId="{E8A05FC5-EFBF-43E8-A176-5A838BCEA099}" srcId="{57571D67-D4C1-4D87-9ADD-031734CCA750}" destId="{7790FE5B-C3DB-43F3-81B7-BD8801034769}" srcOrd="1" destOrd="0" parTransId="{99A127E2-E501-488A-94AA-527512717818}" sibTransId="{C43A264C-8327-4576-8381-CB4E24F8A182}"/>
    <dgm:cxn modelId="{06A53CF2-8F74-4B1A-8609-E1EE58EBE05A}" type="presOf" srcId="{E30C883F-D05F-424D-9C5B-2B12AAFBABA5}" destId="{62587A74-44AA-4B61-8557-6AF5DAD48D7D}" srcOrd="0" destOrd="0" presId="urn:microsoft.com/office/officeart/2005/8/layout/hierarchy1"/>
    <dgm:cxn modelId="{0740F6E9-DE2B-496C-934F-AE7F5D51C2E0}" type="presOf" srcId="{8AC8E5BF-4227-4F55-A88B-9B12F79102BC}" destId="{10538D8C-B170-4FE6-A0C1-43402AE26309}" srcOrd="0" destOrd="0" presId="urn:microsoft.com/office/officeart/2005/8/layout/hierarchy1"/>
    <dgm:cxn modelId="{50EBE69F-85AF-4FC5-A1CE-ABC7F8FD0509}" type="presOf" srcId="{6E0FE8CC-BA1C-42FB-BC85-A9843A5B30DB}" destId="{6CE45847-2B1B-462E-A686-9450DB3B23D7}" srcOrd="0" destOrd="0" presId="urn:microsoft.com/office/officeart/2005/8/layout/hierarchy1"/>
    <dgm:cxn modelId="{AFA97BA4-6C2D-4E4F-BDBF-19BE50C0056C}" type="presOf" srcId="{57571D67-D4C1-4D87-9ADD-031734CCA750}" destId="{18B376A6-3AE9-46A4-A627-E7EE446DA260}" srcOrd="0" destOrd="0" presId="urn:microsoft.com/office/officeart/2005/8/layout/hierarchy1"/>
    <dgm:cxn modelId="{82824DB7-0623-47C2-A9CB-1C1D10A1B7E1}" type="presOf" srcId="{79119A58-F239-419A-A7B4-97DDE2F6DB05}" destId="{602E26BF-950C-40AE-994F-D0AE0D58A83F}" srcOrd="0" destOrd="0" presId="urn:microsoft.com/office/officeart/2005/8/layout/hierarchy1"/>
    <dgm:cxn modelId="{A1802CEF-9737-4BF1-A9AA-71495526E780}" type="presOf" srcId="{85577125-96C2-40ED-8FB3-D687626B4875}" destId="{259CFF79-EC74-4A01-B610-BE2991F510DC}" srcOrd="0" destOrd="0" presId="urn:microsoft.com/office/officeart/2005/8/layout/hierarchy1"/>
    <dgm:cxn modelId="{9DCB44EE-7BF5-4B9C-B6CD-D347B76E9677}" type="presParOf" srcId="{149F6A29-D7AC-499E-B84B-FAD761155EC1}" destId="{23CA3D26-3F58-4825-9398-1AF9550B0A1A}" srcOrd="0" destOrd="0" presId="urn:microsoft.com/office/officeart/2005/8/layout/hierarchy1"/>
    <dgm:cxn modelId="{AABB784C-3029-4338-B1F3-A2DDDA7555E9}" type="presParOf" srcId="{23CA3D26-3F58-4825-9398-1AF9550B0A1A}" destId="{11E04D93-B629-4D3E-AD33-EE95F966D4C8}" srcOrd="0" destOrd="0" presId="urn:microsoft.com/office/officeart/2005/8/layout/hierarchy1"/>
    <dgm:cxn modelId="{E88A3848-8622-453C-935C-2E03C91F5C20}" type="presParOf" srcId="{11E04D93-B629-4D3E-AD33-EE95F966D4C8}" destId="{ED793C72-33AB-4A79-A75C-3C56FB0AF75B}" srcOrd="0" destOrd="0" presId="urn:microsoft.com/office/officeart/2005/8/layout/hierarchy1"/>
    <dgm:cxn modelId="{13A265EC-0483-4E60-AB26-116536839F4F}" type="presParOf" srcId="{11E04D93-B629-4D3E-AD33-EE95F966D4C8}" destId="{55AA9EEC-985B-40CA-906D-0B0389B9879E}" srcOrd="1" destOrd="0" presId="urn:microsoft.com/office/officeart/2005/8/layout/hierarchy1"/>
    <dgm:cxn modelId="{5DD579FA-BAAF-4443-9735-4B448FF483AD}" type="presParOf" srcId="{23CA3D26-3F58-4825-9398-1AF9550B0A1A}" destId="{AB7BA26B-661C-4084-BCC6-7F6D015C7BFA}" srcOrd="1" destOrd="0" presId="urn:microsoft.com/office/officeart/2005/8/layout/hierarchy1"/>
    <dgm:cxn modelId="{BEB37C3E-ED46-45DD-A934-DB474A74FEC8}" type="presParOf" srcId="{AB7BA26B-661C-4084-BCC6-7F6D015C7BFA}" destId="{259CFF79-EC74-4A01-B610-BE2991F510DC}" srcOrd="0" destOrd="0" presId="urn:microsoft.com/office/officeart/2005/8/layout/hierarchy1"/>
    <dgm:cxn modelId="{7FA0199D-E421-4F38-AD51-79DB2249DFFF}" type="presParOf" srcId="{AB7BA26B-661C-4084-BCC6-7F6D015C7BFA}" destId="{C1499961-C8E3-40C0-99CE-4B1BA84D23C8}" srcOrd="1" destOrd="0" presId="urn:microsoft.com/office/officeart/2005/8/layout/hierarchy1"/>
    <dgm:cxn modelId="{A96A8985-F9CF-4630-AC1B-1677CC17CE51}" type="presParOf" srcId="{C1499961-C8E3-40C0-99CE-4B1BA84D23C8}" destId="{9AD26CD0-D282-448C-B738-FB4E13D8D81F}" srcOrd="0" destOrd="0" presId="urn:microsoft.com/office/officeart/2005/8/layout/hierarchy1"/>
    <dgm:cxn modelId="{1B970ED0-63CE-4506-82A2-8860DF62272B}" type="presParOf" srcId="{9AD26CD0-D282-448C-B738-FB4E13D8D81F}" destId="{0C2A5B04-372C-4ECD-9E0D-943B5FF704A4}" srcOrd="0" destOrd="0" presId="urn:microsoft.com/office/officeart/2005/8/layout/hierarchy1"/>
    <dgm:cxn modelId="{1E7DCF3C-3DB7-40C6-9713-B04E60D54AE1}" type="presParOf" srcId="{9AD26CD0-D282-448C-B738-FB4E13D8D81F}" destId="{18B376A6-3AE9-46A4-A627-E7EE446DA260}" srcOrd="1" destOrd="0" presId="urn:microsoft.com/office/officeart/2005/8/layout/hierarchy1"/>
    <dgm:cxn modelId="{ABBA38C7-B97A-485B-A609-8FBD864FCA0D}" type="presParOf" srcId="{C1499961-C8E3-40C0-99CE-4B1BA84D23C8}" destId="{23E84852-6931-4959-9814-B4714D1EC241}" srcOrd="1" destOrd="0" presId="urn:microsoft.com/office/officeart/2005/8/layout/hierarchy1"/>
    <dgm:cxn modelId="{1148244D-3C9A-4C5A-9AE9-C143055ABB58}" type="presParOf" srcId="{23E84852-6931-4959-9814-B4714D1EC241}" destId="{602E26BF-950C-40AE-994F-D0AE0D58A83F}" srcOrd="0" destOrd="0" presId="urn:microsoft.com/office/officeart/2005/8/layout/hierarchy1"/>
    <dgm:cxn modelId="{F1CD781F-6F97-407F-B4F9-F86EA681B2F1}" type="presParOf" srcId="{23E84852-6931-4959-9814-B4714D1EC241}" destId="{1D14A3FF-7123-4F35-8E3F-C414611BF77B}" srcOrd="1" destOrd="0" presId="urn:microsoft.com/office/officeart/2005/8/layout/hierarchy1"/>
    <dgm:cxn modelId="{D0FAAE4F-CAF4-4AD6-995F-568B93940DAB}" type="presParOf" srcId="{1D14A3FF-7123-4F35-8E3F-C414611BF77B}" destId="{76563A24-6128-4D99-9B20-E4929EAB3643}" srcOrd="0" destOrd="0" presId="urn:microsoft.com/office/officeart/2005/8/layout/hierarchy1"/>
    <dgm:cxn modelId="{D334FCA0-13FE-4D61-B28B-FE4661E9D9DE}" type="presParOf" srcId="{76563A24-6128-4D99-9B20-E4929EAB3643}" destId="{217B1C23-426F-49DB-9409-5F4297896281}" srcOrd="0" destOrd="0" presId="urn:microsoft.com/office/officeart/2005/8/layout/hierarchy1"/>
    <dgm:cxn modelId="{2E4B54DB-B59A-42A9-BA9A-E3C08765F945}" type="presParOf" srcId="{76563A24-6128-4D99-9B20-E4929EAB3643}" destId="{11497D56-C80C-42F4-90F3-FDBF530AF23E}" srcOrd="1" destOrd="0" presId="urn:microsoft.com/office/officeart/2005/8/layout/hierarchy1"/>
    <dgm:cxn modelId="{037FDCCA-6CF0-4CAF-B1BE-1DDBF5DE15E9}" type="presParOf" srcId="{1D14A3FF-7123-4F35-8E3F-C414611BF77B}" destId="{AE424BAB-B09D-41C4-932F-C3A201D47F1C}" srcOrd="1" destOrd="0" presId="urn:microsoft.com/office/officeart/2005/8/layout/hierarchy1"/>
    <dgm:cxn modelId="{3EFF3B80-BCA6-4941-BBDB-F0FFF4B3C740}" type="presParOf" srcId="{23E84852-6931-4959-9814-B4714D1EC241}" destId="{8C102CEA-8E7C-4FC4-AD28-2E5F86389E14}" srcOrd="2" destOrd="0" presId="urn:microsoft.com/office/officeart/2005/8/layout/hierarchy1"/>
    <dgm:cxn modelId="{00C1D6FD-BD48-42AA-A63B-E766E9DC30C6}" type="presParOf" srcId="{23E84852-6931-4959-9814-B4714D1EC241}" destId="{6D66B0EB-913B-43AD-9FDE-BED3FB3D4947}" srcOrd="3" destOrd="0" presId="urn:microsoft.com/office/officeart/2005/8/layout/hierarchy1"/>
    <dgm:cxn modelId="{0FBF9CB1-331A-48DE-9C2C-FC54152DB107}" type="presParOf" srcId="{6D66B0EB-913B-43AD-9FDE-BED3FB3D4947}" destId="{EFF09898-B757-4D77-97F7-8E65432E0137}" srcOrd="0" destOrd="0" presId="urn:microsoft.com/office/officeart/2005/8/layout/hierarchy1"/>
    <dgm:cxn modelId="{E1D14378-EF72-451F-A30D-B7FD514AAEA0}" type="presParOf" srcId="{EFF09898-B757-4D77-97F7-8E65432E0137}" destId="{642287BF-83EC-41C1-B0DD-E7115B6F5434}" srcOrd="0" destOrd="0" presId="urn:microsoft.com/office/officeart/2005/8/layout/hierarchy1"/>
    <dgm:cxn modelId="{317498BE-8BFA-436B-9F8A-121F451572CF}" type="presParOf" srcId="{EFF09898-B757-4D77-97F7-8E65432E0137}" destId="{21C7C2AE-AAB4-4432-8C52-17E64D4B0104}" srcOrd="1" destOrd="0" presId="urn:microsoft.com/office/officeart/2005/8/layout/hierarchy1"/>
    <dgm:cxn modelId="{0E3004E0-BCEA-46C4-A358-C9E2C71D94DA}" type="presParOf" srcId="{6D66B0EB-913B-43AD-9FDE-BED3FB3D4947}" destId="{D1755957-E3CC-4739-AFA8-52F2A17C4888}" srcOrd="1" destOrd="0" presId="urn:microsoft.com/office/officeart/2005/8/layout/hierarchy1"/>
    <dgm:cxn modelId="{FDD3D8BF-1D74-4E5E-8C45-B610EDC72019}" type="presParOf" srcId="{AB7BA26B-661C-4084-BCC6-7F6D015C7BFA}" destId="{3C72C5DE-76F7-46D6-AF16-14B4C2B5B186}" srcOrd="2" destOrd="0" presId="urn:microsoft.com/office/officeart/2005/8/layout/hierarchy1"/>
    <dgm:cxn modelId="{43057BF1-4F51-40AE-915B-9F841C1DE245}" type="presParOf" srcId="{AB7BA26B-661C-4084-BCC6-7F6D015C7BFA}" destId="{FBBB876A-CEC3-4C11-8EDC-D9CEA6CDB3E2}" srcOrd="3" destOrd="0" presId="urn:microsoft.com/office/officeart/2005/8/layout/hierarchy1"/>
    <dgm:cxn modelId="{9B08BF43-DCCB-456B-961B-0917FF667564}" type="presParOf" srcId="{FBBB876A-CEC3-4C11-8EDC-D9CEA6CDB3E2}" destId="{73A02325-1658-44AE-82AC-C347BE4FCC8C}" srcOrd="0" destOrd="0" presId="urn:microsoft.com/office/officeart/2005/8/layout/hierarchy1"/>
    <dgm:cxn modelId="{1346B4C3-C55E-4C3B-8ABC-ED35088915A3}" type="presParOf" srcId="{73A02325-1658-44AE-82AC-C347BE4FCC8C}" destId="{BF761A84-2653-4C52-B7C9-3C5ECF248CAE}" srcOrd="0" destOrd="0" presId="urn:microsoft.com/office/officeart/2005/8/layout/hierarchy1"/>
    <dgm:cxn modelId="{B2A502C9-18C3-4E2C-92FF-8F1D642844E7}" type="presParOf" srcId="{73A02325-1658-44AE-82AC-C347BE4FCC8C}" destId="{10538D8C-B170-4FE6-A0C1-43402AE26309}" srcOrd="1" destOrd="0" presId="urn:microsoft.com/office/officeart/2005/8/layout/hierarchy1"/>
    <dgm:cxn modelId="{716BD02B-A3B0-4CFC-A154-CBFD09ACC1F9}" type="presParOf" srcId="{FBBB876A-CEC3-4C11-8EDC-D9CEA6CDB3E2}" destId="{B6EEB340-AD16-4E87-B3B1-248B069CA1B2}" srcOrd="1" destOrd="0" presId="urn:microsoft.com/office/officeart/2005/8/layout/hierarchy1"/>
    <dgm:cxn modelId="{9F06DF2D-807B-4731-ACEA-2EA5E2D356FA}" type="presParOf" srcId="{B6EEB340-AD16-4E87-B3B1-248B069CA1B2}" destId="{62587A74-44AA-4B61-8557-6AF5DAD48D7D}" srcOrd="0" destOrd="0" presId="urn:microsoft.com/office/officeart/2005/8/layout/hierarchy1"/>
    <dgm:cxn modelId="{20B22765-0442-494F-A007-68292E1DAC7D}" type="presParOf" srcId="{B6EEB340-AD16-4E87-B3B1-248B069CA1B2}" destId="{CAB3E2A5-429F-4CE1-98A9-80F4B8ACAD39}" srcOrd="1" destOrd="0" presId="urn:microsoft.com/office/officeart/2005/8/layout/hierarchy1"/>
    <dgm:cxn modelId="{13B06774-144C-4A78-801B-8B28808A24C7}" type="presParOf" srcId="{CAB3E2A5-429F-4CE1-98A9-80F4B8ACAD39}" destId="{B5D7C56E-1DD9-4503-BF2A-2CB71CFB099A}" srcOrd="0" destOrd="0" presId="urn:microsoft.com/office/officeart/2005/8/layout/hierarchy1"/>
    <dgm:cxn modelId="{9A2341CA-CCAE-4962-AC2D-12E8A30B5393}" type="presParOf" srcId="{B5D7C56E-1DD9-4503-BF2A-2CB71CFB099A}" destId="{2146EA08-222C-418D-8A77-B24219ADA10B}" srcOrd="0" destOrd="0" presId="urn:microsoft.com/office/officeart/2005/8/layout/hierarchy1"/>
    <dgm:cxn modelId="{57867F4F-19F7-4136-8B6D-112F81729846}" type="presParOf" srcId="{B5D7C56E-1DD9-4503-BF2A-2CB71CFB099A}" destId="{6CE45847-2B1B-462E-A686-9450DB3B23D7}" srcOrd="1" destOrd="0" presId="urn:microsoft.com/office/officeart/2005/8/layout/hierarchy1"/>
    <dgm:cxn modelId="{16C3450A-A2C6-43A4-95A5-42D39C708101}" type="presParOf" srcId="{CAB3E2A5-429F-4CE1-98A9-80F4B8ACAD39}" destId="{00AF0DB7-58C4-4AB6-94CF-C832F74F25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87A74-44AA-4B61-8557-6AF5DAD48D7D}">
      <dsp:nvSpPr>
        <dsp:cNvPr id="0" name=""/>
        <dsp:cNvSpPr/>
      </dsp:nvSpPr>
      <dsp:spPr>
        <a:xfrm>
          <a:off x="2056734" y="914042"/>
          <a:ext cx="91440" cy="147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2C5DE-76F7-46D6-AF16-14B4C2B5B186}">
      <dsp:nvSpPr>
        <dsp:cNvPr id="0" name=""/>
        <dsp:cNvSpPr/>
      </dsp:nvSpPr>
      <dsp:spPr>
        <a:xfrm>
          <a:off x="1504568" y="383163"/>
          <a:ext cx="597885" cy="14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6"/>
              </a:lnTo>
              <a:lnTo>
                <a:pt x="597885" y="100696"/>
              </a:lnTo>
              <a:lnTo>
                <a:pt x="597885" y="147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02CEA-8E7C-4FC4-AD28-2E5F86389E14}">
      <dsp:nvSpPr>
        <dsp:cNvPr id="0" name=""/>
        <dsp:cNvSpPr/>
      </dsp:nvSpPr>
      <dsp:spPr>
        <a:xfrm>
          <a:off x="906683" y="914042"/>
          <a:ext cx="398590" cy="14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96"/>
              </a:lnTo>
              <a:lnTo>
                <a:pt x="398590" y="100696"/>
              </a:lnTo>
              <a:lnTo>
                <a:pt x="398590" y="147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E26BF-950C-40AE-994F-D0AE0D58A83F}">
      <dsp:nvSpPr>
        <dsp:cNvPr id="0" name=""/>
        <dsp:cNvSpPr/>
      </dsp:nvSpPr>
      <dsp:spPr>
        <a:xfrm>
          <a:off x="508093" y="914042"/>
          <a:ext cx="398590" cy="147764"/>
        </a:xfrm>
        <a:custGeom>
          <a:avLst/>
          <a:gdLst/>
          <a:ahLst/>
          <a:cxnLst/>
          <a:rect l="0" t="0" r="0" b="0"/>
          <a:pathLst>
            <a:path>
              <a:moveTo>
                <a:pt x="398590" y="0"/>
              </a:moveTo>
              <a:lnTo>
                <a:pt x="398590" y="100696"/>
              </a:lnTo>
              <a:lnTo>
                <a:pt x="0" y="100696"/>
              </a:lnTo>
              <a:lnTo>
                <a:pt x="0" y="147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CFF79-EC74-4A01-B610-BE2991F510DC}">
      <dsp:nvSpPr>
        <dsp:cNvPr id="0" name=""/>
        <dsp:cNvSpPr/>
      </dsp:nvSpPr>
      <dsp:spPr>
        <a:xfrm>
          <a:off x="906683" y="383163"/>
          <a:ext cx="597885" cy="147764"/>
        </a:xfrm>
        <a:custGeom>
          <a:avLst/>
          <a:gdLst/>
          <a:ahLst/>
          <a:cxnLst/>
          <a:rect l="0" t="0" r="0" b="0"/>
          <a:pathLst>
            <a:path>
              <a:moveTo>
                <a:pt x="597885" y="0"/>
              </a:moveTo>
              <a:lnTo>
                <a:pt x="597885" y="100696"/>
              </a:lnTo>
              <a:lnTo>
                <a:pt x="0" y="100696"/>
              </a:lnTo>
              <a:lnTo>
                <a:pt x="0" y="147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93C72-33AB-4A79-A75C-3C56FB0AF75B}">
      <dsp:nvSpPr>
        <dsp:cNvPr id="0" name=""/>
        <dsp:cNvSpPr/>
      </dsp:nvSpPr>
      <dsp:spPr>
        <a:xfrm>
          <a:off x="944072" y="49"/>
          <a:ext cx="1120993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A9EEC-985B-40CA-906D-0B0389B9879E}">
      <dsp:nvSpPr>
        <dsp:cNvPr id="0" name=""/>
        <dsp:cNvSpPr/>
      </dsp:nvSpPr>
      <dsp:spPr>
        <a:xfrm>
          <a:off x="1000524" y="53679"/>
          <a:ext cx="1120993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Admin</a:t>
          </a:r>
          <a:endParaRPr lang="en-GB" sz="1000" b="1" kern="1200" dirty="0"/>
        </a:p>
      </dsp:txBody>
      <dsp:txXfrm>
        <a:off x="1011745" y="64900"/>
        <a:ext cx="1098551" cy="360672"/>
      </dsp:txXfrm>
    </dsp:sp>
    <dsp:sp modelId="{0C2A5B04-372C-4ECD-9E0D-943B5FF704A4}">
      <dsp:nvSpPr>
        <dsp:cNvPr id="0" name=""/>
        <dsp:cNvSpPr/>
      </dsp:nvSpPr>
      <dsp:spPr>
        <a:xfrm>
          <a:off x="564545" y="530927"/>
          <a:ext cx="684275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376A6-3AE9-46A4-A627-E7EE446DA260}">
      <dsp:nvSpPr>
        <dsp:cNvPr id="0" name=""/>
        <dsp:cNvSpPr/>
      </dsp:nvSpPr>
      <dsp:spPr>
        <a:xfrm>
          <a:off x="620998" y="584557"/>
          <a:ext cx="684275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Contractor1</a:t>
          </a:r>
          <a:endParaRPr lang="en-GB" sz="1000" b="1" kern="1200" dirty="0"/>
        </a:p>
      </dsp:txBody>
      <dsp:txXfrm>
        <a:off x="632219" y="595778"/>
        <a:ext cx="661833" cy="360672"/>
      </dsp:txXfrm>
    </dsp:sp>
    <dsp:sp modelId="{217B1C23-426F-49DB-9409-5F4297896281}">
      <dsp:nvSpPr>
        <dsp:cNvPr id="0" name=""/>
        <dsp:cNvSpPr/>
      </dsp:nvSpPr>
      <dsp:spPr>
        <a:xfrm>
          <a:off x="165955" y="1061806"/>
          <a:ext cx="684275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97D56-C80C-42F4-90F3-FDBF530AF23E}">
      <dsp:nvSpPr>
        <dsp:cNvPr id="0" name=""/>
        <dsp:cNvSpPr/>
      </dsp:nvSpPr>
      <dsp:spPr>
        <a:xfrm>
          <a:off x="222408" y="1115436"/>
          <a:ext cx="684275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Worker1</a:t>
          </a:r>
          <a:endParaRPr lang="en-GB" sz="1000" b="1" kern="1200" dirty="0"/>
        </a:p>
      </dsp:txBody>
      <dsp:txXfrm>
        <a:off x="233629" y="1126657"/>
        <a:ext cx="661833" cy="360672"/>
      </dsp:txXfrm>
    </dsp:sp>
    <dsp:sp modelId="{642287BF-83EC-41C1-B0DD-E7115B6F5434}">
      <dsp:nvSpPr>
        <dsp:cNvPr id="0" name=""/>
        <dsp:cNvSpPr/>
      </dsp:nvSpPr>
      <dsp:spPr>
        <a:xfrm>
          <a:off x="963136" y="1061806"/>
          <a:ext cx="684275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7C2AE-AAB4-4432-8C52-17E64D4B0104}">
      <dsp:nvSpPr>
        <dsp:cNvPr id="0" name=""/>
        <dsp:cNvSpPr/>
      </dsp:nvSpPr>
      <dsp:spPr>
        <a:xfrm>
          <a:off x="1019588" y="1115436"/>
          <a:ext cx="684275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Worker2</a:t>
          </a:r>
          <a:endParaRPr lang="en-GB" sz="1000" b="1" kern="1200" dirty="0"/>
        </a:p>
      </dsp:txBody>
      <dsp:txXfrm>
        <a:off x="1030809" y="1126657"/>
        <a:ext cx="661833" cy="360672"/>
      </dsp:txXfrm>
    </dsp:sp>
    <dsp:sp modelId="{BF761A84-2653-4C52-B7C9-3C5ECF248CAE}">
      <dsp:nvSpPr>
        <dsp:cNvPr id="0" name=""/>
        <dsp:cNvSpPr/>
      </dsp:nvSpPr>
      <dsp:spPr>
        <a:xfrm>
          <a:off x="1760316" y="530927"/>
          <a:ext cx="684275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38D8C-B170-4FE6-A0C1-43402AE26309}">
      <dsp:nvSpPr>
        <dsp:cNvPr id="0" name=""/>
        <dsp:cNvSpPr/>
      </dsp:nvSpPr>
      <dsp:spPr>
        <a:xfrm>
          <a:off x="1816768" y="584557"/>
          <a:ext cx="684275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Contractor2</a:t>
          </a:r>
          <a:endParaRPr lang="en-GB" sz="1000" b="1" kern="1200" dirty="0"/>
        </a:p>
      </dsp:txBody>
      <dsp:txXfrm>
        <a:off x="1827989" y="595778"/>
        <a:ext cx="661833" cy="360672"/>
      </dsp:txXfrm>
    </dsp:sp>
    <dsp:sp modelId="{2146EA08-222C-418D-8A77-B24219ADA10B}">
      <dsp:nvSpPr>
        <dsp:cNvPr id="0" name=""/>
        <dsp:cNvSpPr/>
      </dsp:nvSpPr>
      <dsp:spPr>
        <a:xfrm>
          <a:off x="1760316" y="1061806"/>
          <a:ext cx="684275" cy="383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45847-2B1B-462E-A686-9450DB3B23D7}">
      <dsp:nvSpPr>
        <dsp:cNvPr id="0" name=""/>
        <dsp:cNvSpPr/>
      </dsp:nvSpPr>
      <dsp:spPr>
        <a:xfrm>
          <a:off x="1816768" y="1115436"/>
          <a:ext cx="684275" cy="383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Worker1</a:t>
          </a:r>
          <a:endParaRPr lang="en-GB" sz="1000" b="1" kern="1200" dirty="0"/>
        </a:p>
      </dsp:txBody>
      <dsp:txXfrm>
        <a:off x="1827989" y="1126657"/>
        <a:ext cx="661833" cy="360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78" y="1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69" y="4686826"/>
            <a:ext cx="5388026" cy="44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20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78" y="9372020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29006EDB-42B8-4099-84F5-AA2E1062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14187288" y="0"/>
            <a:ext cx="228442838" cy="171334113"/>
          </a:xfrm>
          <a:noFill/>
        </p:spPr>
      </p:sp>
      <p:sp>
        <p:nvSpPr>
          <p:cNvPr id="214019" name="Notes Placeholder 2"/>
          <p:cNvSpPr>
            <a:spLocks noGrp="1" noRot="1" noChangeAspect="1" noChangeArrowheads="1" noTextEdit="1"/>
          </p:cNvSpPr>
          <p:nvPr>
            <p:ph type="body" idx="1"/>
          </p:nvPr>
        </p:nvSpPr>
        <p:spPr>
          <a:xfrm>
            <a:off x="419524" y="1642755"/>
            <a:ext cx="7577733" cy="4650935"/>
          </a:xfrm>
          <a:noFill/>
        </p:spPr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8050" y="812800"/>
            <a:ext cx="4738688" cy="3554413"/>
          </a:xfrm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smtClean="0"/>
              <a:t>Self Introduction.</a:t>
            </a: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042636-3834-434F-9CE9-E7FCE39C8D1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444F52B-A46D-4380-8381-D6F2E3AAC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AA23AA9-A659-47CF-82A6-A4A24F1F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62280F8-4813-456A-850C-23767A8A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D82F8AF-687D-48D6-85C0-859A10A8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93F5CFE-FEEB-4802-927C-EE3FF249E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411CB1B3-9E9C-4D99-81CA-2695DD691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C7F1DCE2-6D31-466C-9082-12151BEF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B5F91767-BF3B-408D-A85F-E026049FA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63320285-9F73-4A4A-BE89-B47BB820E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B05CBBE9-9CB3-4B07-A6D4-EA677DCA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1F7EA198-0CC5-43BB-B93F-CBDE13628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8F086888-C1F1-4F29-A4E4-8D8C64D3F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CA8BD0DF-B064-423E-AEF6-97F44D8EC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A897A46F-01E2-445A-9896-98EC0D00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241DC041-79A8-4D1A-A43E-C7FE5857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 i="0">
                <a:ea typeface="SimSun" pitchFamily="2" charset="-122"/>
              </a:defRPr>
            </a:lvl1pPr>
          </a:lstStyle>
          <a:p>
            <a:pPr>
              <a:defRPr/>
            </a:pPr>
            <a:fld id="{9DC6C87C-FD3B-4988-BC18-BEBCD8CBD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F92F8735-518E-4766-8A5A-136487E6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72A5B12-FD99-42CF-9E88-A4FDAEBD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8079C21-8FC3-4268-9E21-2207A4CA2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401AA54-2F17-4F3B-ACE4-AA19B005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08AB-1CFE-425D-9F7D-C63AFABF23C5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3740-14AF-4FCB-9D40-FF650787B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FEE360F5-B411-47A2-9F79-55261E35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85DFC25-F431-4419-B0B5-78BFF6E47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9914B63-D2E3-480E-9C40-C9126790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ADCC4E1-EF9A-4478-BCA1-8FC97377D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82EF70C-241B-4AE6-84C3-C12E74AF3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037F9F3-1E0D-457A-B935-73ECC742A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D27C70D-140A-4CB1-B442-D83B365CA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3858-2544-4642-B287-D336EE49566A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57FE-E8FD-4F9B-BC5A-65612D8A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551194E-17DA-4CC3-85C5-FF58A4A7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006211C-2EE1-4600-AF08-4D08CA63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37A9-9110-4674-BA31-FEA926D04787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31B7-E067-47EC-90E6-66619441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C71DA7F-FABE-43D8-BAD3-D32D3C6F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E271133-CA87-4E29-AB4E-53E7F45F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9C9F4FC-7391-49E3-9CEF-395AFFE6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E5009E9-860A-4764-B165-92834C390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E6B810E-013B-4D37-92E9-89E9FCEA7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BD457DB-38C5-4023-91C1-79758DB6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4F0D7A4-61E0-4AA6-A27B-DAFC5817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135BCAA-E609-483C-8A74-DC7B908D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16C3FF4-9720-4EF6-BB43-C2F890597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89FB-F79D-4BFB-9269-B500A4742B4E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0DE6-DF98-4537-A7EC-1EC023ACE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6623-53FF-427D-9319-469ECDFF2EAE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44B6-A22B-43F1-8EF2-61521A20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35AF-0AFD-4A13-943F-B440FF521814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C675-EFBF-4569-B937-CF0C6895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4EC-ECE7-48D5-B84D-FDE786231D52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46A3-B05C-417E-A834-73216048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681C-9820-40A9-A0AA-6F86C4FAE998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1B2E-AA17-4873-B10D-50F2D19D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64CD-8E0F-4552-A283-FBAA40A4A53E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BDF1-23F9-4C79-AB14-F07752EDD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C93B-83BC-45DA-A8BA-DB14EBDE73F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667C-D02B-4728-BCAE-6B61FD84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B104-3F24-4E44-B467-5133AD753C1A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06F0-1981-4F0E-B08E-7595CE98A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03F7-D4D8-4E73-880C-595E379A0907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7234-0029-4B1A-8656-6E7EA5860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72DED75-CBCD-4164-B1C4-4FEB3BDA0957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618863A-CE32-4904-ACB7-81DBD751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07729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54CAB8E-F700-4D48-BA62-6C52816AFF74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03F8E64-F2C5-47BC-A584-97AF8A4A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4398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E7C0BBB-D305-40F1-B43D-77E9C25FD374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7945F271-ADA1-46D4-BE80-9D9E397A6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5316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B981180-0AA6-4C1A-A4AB-1F1849DD6F04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F5B6B90-EAC9-475D-B152-CB42AAAE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4840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A6F5804-92DF-41C3-9C87-F882B8E824A3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13188AC-9F20-44E7-910E-88A23DDF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1822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42AC45B-AB78-4FE7-8FFE-33435D492397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7FC6CD-B66D-435A-9E28-15A796F39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59534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39504B8-CC9A-4569-8EE8-685D1EC29C2D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C39D1BE-373D-4F8C-9F94-BD16AF6A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0095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40ED609-92B4-4DB1-A041-ADCA7328E32F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6BB6326-4D0F-40FA-8F02-C9320EC1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2196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D85960C-D500-4767-8680-E65F559215E5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55EAD0E-2BC5-47C9-97B5-F153E7D8E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6624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D85977B-B9B7-4277-85AF-633F3774EF1F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144450E-440E-42E9-B4DE-1CEFA026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2937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5EBE938-F5BD-4490-AFE5-6A659BF80897}" type="datetime1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B0FE80E-16B4-4165-8F35-0653350B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4845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30-Jun-16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8234-0457-4EA5-BF45-064B6975E625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3E40-5901-4E44-A3BB-AB60A5FF3CA7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43D9-207A-4348-94A8-E28AF46DBE5D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DA50-CD8B-4AF8-8FD0-B86564CB04E4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7940-430A-46EB-9E96-AE5C55AA91E3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E03F-C8D6-44AD-9DC4-4A1B9B33756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C159-BD68-4296-97FF-FA9D6047D87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528C-DB44-4BFE-90EF-F615E5055F7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975F-1F80-44C9-AEC5-F928F2DB6009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A226-B77A-475E-9C2B-9DFCEA07707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F56E-3345-4421-B23F-5FED87A22E9A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4EED-4DE9-4663-99BA-35EB72349BC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60DB-4733-4A4C-8F33-B43C4A4DB994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9BA9-0161-4DD7-BAEC-DF0A069B11B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F0BD-1E17-48EB-B04E-DF1D69CFDCB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3FF3-4CC3-40EC-A2A8-CDF383C0C97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CF69-A287-45FE-8641-1BF7A26ABFCD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7F0F-7C08-4D5F-8A61-EB8CA024737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7AF4-69A9-4FF3-825B-F9564AECE1FB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B483-76B6-40FE-AD03-E2BD5490E78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9FAB-577E-4B20-8BFA-367D3F186B7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CB5-1AA0-4DD8-9342-E7531F7E65F5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0E8A-3DF4-43AB-ACF9-680F0E783A9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D01-05A5-48CE-BC3E-17415869DA34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4FCB-8CFE-4669-98E1-8F3B3D35DE45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F306-53A0-488E-832C-27580E7482C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8234-0457-4EA5-BF45-064B6975E625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3E40-5901-4E44-A3BB-AB60A5FF3CA7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843D9-207A-4348-94A8-E28AF46DBE5D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DA50-CD8B-4AF8-8FD0-B86564CB04E4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7940-430A-46EB-9E96-AE5C55AA91E3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E03F-C8D6-44AD-9DC4-4A1B9B33756E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C159-BD68-4296-97FF-FA9D6047D87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528C-DB44-4BFE-90EF-F615E5055F7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975F-1F80-44C9-AEC5-F928F2DB6009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A226-B77A-475E-9C2B-9DFCEA07707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F56E-3345-4421-B23F-5FED87A22E9A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4EED-4DE9-4663-99BA-35EB72349BC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60DB-4733-4A4C-8F33-B43C4A4DB994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9BA9-0161-4DD7-BAEC-DF0A069B11B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F0BD-1E17-48EB-B04E-DF1D69CFDCB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3FF3-4CC3-40EC-A2A8-CDF383C0C970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CF69-A287-45FE-8641-1BF7A26ABFCD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7F0F-7C08-4D5F-8A61-EB8CA024737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7AF4-69A9-4FF3-825B-F9564AECE1FB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B483-76B6-40FE-AD03-E2BD5490E78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9FAB-577E-4B20-8BFA-367D3F186B7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CB5-1AA0-4DD8-9342-E7531F7E65F5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0E8A-3DF4-43AB-ACF9-680F0E783A9E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D01-05A5-48CE-BC3E-17415869DA34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4FCB-8CFE-4669-98E1-8F3B3D35DE45}" type="datetime1">
              <a:rPr lang="en-US" altLang="en-US"/>
              <a:pPr>
                <a:defRPr/>
              </a:pPr>
              <a:t>30-Jun-16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F306-53A0-488E-832C-27580E7482C9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F54266F-6FBD-4C0C-A54A-E3DC0A2B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389DA19-543E-4F1B-8BB8-793072F2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4B86AAA-AEE4-4A66-A3DA-3270759F2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6EB290F-0DA5-4F87-8F11-A264F0A1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333D331-16F4-440F-BF4B-6E2AFCDAB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BA1943E-D4F2-4E2D-B199-2ED5BFA6A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D158BA29-42D5-4FD8-88DA-58CBEE38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E4386EC-C494-42AF-8CDE-CA17C8800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B8C4A2E-194A-42F5-A582-27482AB1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8423057-481A-4CCE-AFEF-C268D01B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2BCEF9A-1F41-4428-BE1C-2575DFFFA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FEA4B28D-ACB0-4D84-8F4B-C1A504778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5DC7FC0-EF8D-455E-B2C2-A0179285A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D77609C-1273-4526-90C7-A4509E54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B7FBDDE-2585-461A-ABA5-C57CF863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11F5360-930C-427D-9B97-20CFBFA3A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3C46394-AF81-4F34-8F7E-94260FB5C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 i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BBCEF92-B21B-476A-B579-2D83D901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 i="0"/>
              <a:pPr>
                <a:defRPr/>
              </a:pPr>
              <a:t>30-Jun-16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B7F2F02-1374-4350-8C57-522AD6DB1F54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299897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5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 i="0"/>
              <a:pPr>
                <a:defRPr/>
              </a:pPr>
              <a:t>30-Jun-16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41C78A2-F19D-4A0A-AEB3-07D3FE760C5B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4691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3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7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51F2BD-5E3A-4955-83EF-526A5C10EFDA}" type="datetimeFigureOut">
              <a:rPr lang="en-US"/>
              <a:pPr>
                <a:defRPr/>
              </a:pPr>
              <a:t>30-Jun-16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D6357-91D9-4F8D-BEEE-EB72AA47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1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FC0E9B3-A02C-4DDD-8A58-2D01DB21B594}" type="datetime1">
              <a:rPr lang="en-US" i="0"/>
              <a:pPr>
                <a:defRPr/>
              </a:pPr>
              <a:t>30-Jun-16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006C776-CBCA-4473-8C9A-1D924B435553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3741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0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fld id="{076ECC59-810F-4F18-8C70-11C64B510F13}" type="datetimeFigureOut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27486" fontAlgn="auto">
                <a:spcBef>
                  <a:spcPts val="0"/>
                </a:spcBef>
                <a:spcAft>
                  <a:spcPts val="0"/>
                </a:spcAft>
              </a:pPr>
              <a:t>30-Jun-16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fld id="{3D2082E2-3D5A-45BC-8882-9D2DB1E6EBBF}" type="slidenum">
              <a:rPr lang="en-US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274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AE7A72F-2C00-40EA-80B9-61260572B6D0}" type="datetime1">
              <a:rPr lang="en-US" altLang="en-US" i="0"/>
              <a:pPr>
                <a:defRPr/>
              </a:pPr>
              <a:t>30-Jun-16</a:t>
            </a:fld>
            <a:endParaRPr lang="en-US" altLang="en-US" sz="1800" i="0">
              <a:solidFill>
                <a:srgbClr val="000000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i="0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26419A-8AD3-4BD4-8753-EB8639E2B865}" type="slidenum">
              <a:rPr lang="en-US" altLang="en-US" i="0"/>
              <a:pPr>
                <a:defRPr/>
              </a:pPr>
              <a:t>‹#›</a:t>
            </a:fld>
            <a:endParaRPr lang="en-US" altLang="en-US" sz="18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AE7A72F-2C00-40EA-80B9-61260572B6D0}" type="datetime1">
              <a:rPr lang="en-US" altLang="en-US" i="0"/>
              <a:pPr>
                <a:defRPr/>
              </a:pPr>
              <a:t>30-Jun-16</a:t>
            </a:fld>
            <a:endParaRPr lang="en-US" altLang="en-US" sz="1800" i="0">
              <a:solidFill>
                <a:srgbClr val="000000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i="0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26419A-8AD3-4BD4-8753-EB8639E2B865}" type="slidenum">
              <a:rPr lang="en-US" altLang="en-US" i="0"/>
              <a:pPr>
                <a:defRPr/>
              </a:pPr>
              <a:t>‹#›</a:t>
            </a:fld>
            <a:endParaRPr lang="en-US" altLang="en-US" sz="180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 i="0"/>
              <a:pPr>
                <a:defRPr/>
              </a:pPr>
              <a:t>30-Jun-16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A9E2BB1-EAA8-41AE-B61F-FC5D90105E6E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85620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076ECC59-810F-4F18-8C70-11C64B510F13}" type="datetimeFigureOut">
              <a:rPr lang="en-US" i="0"/>
              <a:pPr>
                <a:defRPr/>
              </a:pPr>
              <a:t>30-Jun-16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F8FAC53-BEB6-4348-9E9F-14ACA2E2963C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408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4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88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99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5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3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microsoft.com/office/2007/relationships/hdphoto" Target="../media/hdphoto17.wdp"/><Relationship Id="rId3" Type="http://schemas.openxmlformats.org/officeDocument/2006/relationships/image" Target="../media/image36.png"/><Relationship Id="rId21" Type="http://schemas.openxmlformats.org/officeDocument/2006/relationships/image" Target="../media/image44.png"/><Relationship Id="rId7" Type="http://schemas.microsoft.com/office/2007/relationships/hdphoto" Target="../media/hdphoto6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microsoft.com/office/2007/relationships/hdphoto" Target="../media/hdphoto20.wdp"/><Relationship Id="rId2" Type="http://schemas.openxmlformats.org/officeDocument/2006/relationships/image" Target="../media/image2.jp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24" Type="http://schemas.microsoft.com/office/2007/relationships/hdphoto" Target="../media/hdphoto16.wdp"/><Relationship Id="rId32" Type="http://schemas.openxmlformats.org/officeDocument/2006/relationships/image" Target="../media/image5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microsoft.com/office/2007/relationships/hdphoto" Target="../media/hdphoto18.wdp"/><Relationship Id="rId10" Type="http://schemas.microsoft.com/office/2007/relationships/hdphoto" Target="../media/hdphoto9.wdp"/><Relationship Id="rId19" Type="http://schemas.openxmlformats.org/officeDocument/2006/relationships/image" Target="../media/image43.png"/><Relationship Id="rId31" Type="http://schemas.microsoft.com/office/2007/relationships/hdphoto" Target="../media/hdphoto19.wdp"/><Relationship Id="rId4" Type="http://schemas.microsoft.com/office/2007/relationships/hdphoto" Target="../media/hdphoto8.wdp"/><Relationship Id="rId9" Type="http://schemas.openxmlformats.org/officeDocument/2006/relationships/image" Target="../media/image39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4600" y="3657600"/>
            <a:ext cx="6400800" cy="609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Right People in Right Place at Right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Time</a:t>
            </a:r>
            <a:endParaRPr lang="en-US" sz="2400" i="1" dirty="0"/>
          </a:p>
        </p:txBody>
      </p:sp>
      <p:sp>
        <p:nvSpPr>
          <p:cNvPr id="137219" name="TextBox 5"/>
          <p:cNvSpPr txBox="1">
            <a:spLocks noChangeArrowheads="1"/>
          </p:cNvSpPr>
          <p:nvPr/>
        </p:nvSpPr>
        <p:spPr bwMode="auto">
          <a:xfrm>
            <a:off x="3124200" y="2580382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3000" b="1" i="0" dirty="0" smtClean="0">
                <a:solidFill>
                  <a:srgbClr val="000000"/>
                </a:solidFill>
              </a:rPr>
              <a:t>Matrix COSEC                               Contract Workers Management</a:t>
            </a:r>
          </a:p>
        </p:txBody>
      </p:sp>
    </p:spTree>
    <p:extLst>
      <p:ext uri="{BB962C8B-B14F-4D97-AF65-F5344CB8AC3E}">
        <p14:creationId xmlns:p14="http://schemas.microsoft.com/office/powerpoint/2010/main" val="27525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10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Legal Issues of Workers/Labourers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2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81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90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Straight Connector 97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58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2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prstClr val="black"/>
                </a:solidFill>
                <a:latin typeface="Calibri"/>
              </a:rPr>
              <a:t>Key Features</a:t>
            </a:r>
            <a:endParaRPr lang="en-US" sz="4000" b="1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198438" y="2576513"/>
            <a:ext cx="6215062" cy="1360487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0" dirty="0" smtClean="0">
                <a:solidFill>
                  <a:prstClr val="white"/>
                </a:solidFill>
                <a:latin typeface="Calibri Light"/>
              </a:rPr>
              <a:t>Matrix COSEC CWM</a:t>
            </a:r>
            <a:endParaRPr lang="en-US" sz="3600" i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2576513"/>
            <a:ext cx="198438" cy="1358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4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5626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Web based Solution for Contract Workers Management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2" name="Picture 2" descr="http://www.piran.com.au/static/images/icon-weba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52" y="324701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997424" cy="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95" y="3202676"/>
            <a:ext cx="997424" cy="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864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Centralized Data Management Solution for Multiple Locations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2" name="Picture 6" descr="https://diel93p9zo1w0.cloudfront.net/assets/layouts/products-icon-outline-code-central-1f04597e5454c300788d524acf8c94a9.pn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68" y="2127579"/>
            <a:ext cx="2213463" cy="21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smtClean="0">
                <a:solidFill>
                  <a:srgbClr val="000000"/>
                </a:solidFill>
                <a:latin typeface="Calibri Light" pitchFamily="34" charset="0"/>
                <a:cs typeface="Arial" charset="0"/>
              </a:rPr>
              <a:t>WHY VAM in Corporates?</a:t>
            </a:r>
            <a:endParaRPr lang="en-US" altLang="en-US" sz="3200" b="1" i="0" smtClean="0">
              <a:solidFill>
                <a:srgbClr val="000000"/>
              </a:solidFill>
              <a:latin typeface="Calibri Light" pitchFamily="34" charset="0"/>
              <a:cs typeface="Arial" charset="0"/>
            </a:endParaRPr>
          </a:p>
        </p:txBody>
      </p:sp>
      <p:sp>
        <p:nvSpPr>
          <p:cNvPr id="138243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38245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GB" altLang="en-US" sz="180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246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GB" altLang="en-US" sz="1800" i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8247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38253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IN" altLang="en-US" sz="1800" i="0" smtClean="0">
                <a:solidFill>
                  <a:srgbClr val="000000"/>
                </a:solidFill>
                <a:latin typeface="Arial" charset="0"/>
                <a:sym typeface="Calibri" pitchFamily="34" charset="0"/>
              </a:endParaRPr>
            </a:p>
          </p:txBody>
        </p:sp>
        <p:sp>
          <p:nvSpPr>
            <p:cNvPr id="138254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en-IN" altLang="en-US" sz="1800" i="0" smtClean="0">
                <a:solidFill>
                  <a:srgbClr val="000000"/>
                </a:solidFill>
                <a:latin typeface="Arial" charset="0"/>
                <a:sym typeface="Calibri" pitchFamily="34" charset="0"/>
              </a:endParaRPr>
            </a:p>
          </p:txBody>
        </p:sp>
      </p:grpSp>
      <p:pic>
        <p:nvPicPr>
          <p:cNvPr id="138248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2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2" r="20657" b="31969"/>
          <a:stretch>
            <a:fillRect/>
          </a:stretch>
        </p:blipFill>
        <p:spPr bwMode="auto">
          <a:xfrm>
            <a:off x="3441700" y="3581400"/>
            <a:ext cx="151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1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1676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fld id="{C42C9204-0EEA-4DDF-949B-C7B00C18EFBD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7200" y="54864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>
                <a:solidFill>
                  <a:srgbClr val="000000"/>
                </a:solidFill>
              </a:rPr>
              <a:t>Palm Vein, Fingerprint, and RFID Card based Attendance Marking</a:t>
            </a:r>
          </a:p>
        </p:txBody>
      </p:sp>
    </p:spTree>
    <p:extLst>
      <p:ext uri="{BB962C8B-B14F-4D97-AF65-F5344CB8AC3E}">
        <p14:creationId xmlns:p14="http://schemas.microsoft.com/office/powerpoint/2010/main" val="1275132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Managing Multiple Entities at a Single Time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3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52" y="324701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997424" cy="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95" y="3202676"/>
            <a:ext cx="997424" cy="9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19200" y="59436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IN" i="0" dirty="0" smtClean="0">
                <a:latin typeface="+mj-lt"/>
              </a:rPr>
              <a:t>Work Order</a:t>
            </a:r>
            <a:endParaRPr lang="en-IN" i="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59436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IN" i="0" dirty="0" smtClean="0">
                <a:latin typeface="+mj-lt"/>
              </a:rPr>
              <a:t>Worker</a:t>
            </a:r>
            <a:endParaRPr lang="en-IN" i="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59436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IN" i="0" dirty="0" smtClean="0">
                <a:latin typeface="+mj-lt"/>
              </a:rPr>
              <a:t>Contractor</a:t>
            </a:r>
            <a:endParaRPr lang="en-IN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3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Contractor Self Service Web Portal for Managing Workers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23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4" y="2819401"/>
            <a:ext cx="923926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Real-time Notifications for Exceptional Situations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21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438400"/>
            <a:ext cx="1781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System Retrieves Events to Calculate the Work Hours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3" name="Picture 3" descr="C:\Users\Deepak\Desktop\png\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2" y="28194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chemeClr val="tx1"/>
                </a:solidFill>
              </a:rPr>
              <a:t>Various Contract Workers’ Time-Attendance Reports</a:t>
            </a:r>
            <a:endParaRPr lang="en-GB" sz="2400" i="0" dirty="0">
              <a:solidFill>
                <a:schemeClr val="tx1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026" name="Picture 2" descr="http://www.dfmurphy.com/portals/0/DOCIconB_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600200" cy="19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2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prstClr val="black"/>
                </a:solidFill>
                <a:latin typeface="Calibri"/>
              </a:rPr>
              <a:t>Key Features</a:t>
            </a:r>
            <a:endParaRPr lang="en-US" sz="4000" b="1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198438" y="2576513"/>
            <a:ext cx="6215062" cy="1360487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0" dirty="0" smtClean="0">
                <a:solidFill>
                  <a:prstClr val="white"/>
                </a:solidFill>
                <a:latin typeface="Calibri Light"/>
              </a:rPr>
              <a:t>Why Contract Workers Management</a:t>
            </a:r>
            <a:endParaRPr lang="en-US" sz="3600" i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2576513"/>
            <a:ext cx="198438" cy="1358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8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258763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200" b="1" i="0" dirty="0" smtClean="0">
                <a:solidFill>
                  <a:srgbClr val="000000"/>
                </a:solidFill>
                <a:latin typeface="Calibri Light" pitchFamily="34" charset="0"/>
                <a:cs typeface="Arial" pitchFamily="34" charset="0"/>
              </a:rPr>
              <a:t>WHY VAM in Corporates?</a:t>
            </a:r>
            <a:endParaRPr lang="en-US" altLang="en-US" sz="3200" b="1" i="0" dirty="0" smtClean="0">
              <a:solidFill>
                <a:srgbClr val="000000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42339" name="Pentagon 16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Matrix COSEC CWM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42341" name="AutoShape 8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342" name="AutoShape 10" descr="http://files.fortunearchitect.webnode.com/200000120-5fdab60d2f/caree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GB" altLang="en-US" sz="1800" i="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7200" y="5410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Integration with any Third Party Payroll Software</a:t>
            </a:r>
            <a:endParaRPr lang="en-GB" sz="2400" i="0" dirty="0">
              <a:solidFill>
                <a:srgbClr val="000000"/>
              </a:solidFill>
            </a:endParaRPr>
          </a:p>
        </p:txBody>
      </p:sp>
      <p:grpSp>
        <p:nvGrpSpPr>
          <p:cNvPr id="142345" name="Group 5"/>
          <p:cNvGrpSpPr>
            <a:grpSpLocks/>
          </p:cNvGrpSpPr>
          <p:nvPr/>
        </p:nvGrpSpPr>
        <p:grpSpPr bwMode="auto">
          <a:xfrm>
            <a:off x="2362200" y="1295400"/>
            <a:ext cx="3962400" cy="3810000"/>
            <a:chOff x="762100" y="1123988"/>
            <a:chExt cx="1800000" cy="1800000"/>
          </a:xfrm>
        </p:grpSpPr>
        <p:sp>
          <p:nvSpPr>
            <p:cNvPr id="142348" name="Oval 3"/>
            <p:cNvSpPr>
              <a:spLocks noChangeArrowheads="1"/>
            </p:cNvSpPr>
            <p:nvPr/>
          </p:nvSpPr>
          <p:spPr bwMode="auto">
            <a:xfrm>
              <a:off x="762100" y="1123988"/>
              <a:ext cx="1800000" cy="1800000"/>
            </a:xfrm>
            <a:prstGeom prst="ellipse">
              <a:avLst/>
            </a:prstGeom>
            <a:solidFill>
              <a:srgbClr val="02A2B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142349" name="Oval 7"/>
            <p:cNvSpPr>
              <a:spLocks noChangeArrowheads="1"/>
            </p:cNvSpPr>
            <p:nvPr/>
          </p:nvSpPr>
          <p:spPr bwMode="auto">
            <a:xfrm>
              <a:off x="843918" y="1205806"/>
              <a:ext cx="1636364" cy="1636364"/>
            </a:xfrm>
            <a:prstGeom prst="ellipse">
              <a:avLst/>
            </a:prstGeom>
            <a:solidFill>
              <a:srgbClr val="02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en-IN" altLang="en-US" sz="1800" i="0" dirty="0" smtClean="0">
                <a:solidFill>
                  <a:srgbClr val="000000"/>
                </a:solidFill>
                <a:latin typeface="Arial" pitchFamily="34" charset="0"/>
                <a:sym typeface="Calibri" pitchFamily="34" charset="0"/>
              </a:endParaRPr>
            </a:p>
          </p:txBody>
        </p:sp>
      </p:grpSp>
      <p:pic>
        <p:nvPicPr>
          <p:cNvPr id="13" name="Picture 11" descr="http://www.proservice.com/media/3110/icon-cogmoney.png?width=179&amp;height=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3625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219200" y="2133600"/>
            <a:ext cx="6781800" cy="3200400"/>
            <a:chOff x="1219200" y="1752600"/>
            <a:chExt cx="6781800" cy="3200400"/>
          </a:xfrm>
        </p:grpSpPr>
        <p:sp>
          <p:nvSpPr>
            <p:cNvPr id="2" name="Rectangle 1"/>
            <p:cNvSpPr/>
            <p:nvPr/>
          </p:nvSpPr>
          <p:spPr>
            <a:xfrm>
              <a:off x="1219200" y="3048000"/>
              <a:ext cx="990600" cy="609600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 smtClean="0">
                  <a:solidFill>
                    <a:prstClr val="black"/>
                  </a:solidFill>
                </a:rPr>
                <a:t>Work Order Creation</a:t>
              </a:r>
              <a:endParaRPr lang="en-GB" sz="1300" b="1" i="0" dirty="0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667000" y="3048000"/>
              <a:ext cx="990600" cy="609600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Assign To Contractor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14800" y="3048000"/>
              <a:ext cx="990600" cy="609600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Create Workers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10400" y="3048000"/>
              <a:ext cx="990600" cy="609600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Working Hours Data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62600" y="3048000"/>
              <a:ext cx="990600" cy="609600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Worker Attendance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43434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>
                  <a:solidFill>
                    <a:prstClr val="black"/>
                  </a:solidFill>
                </a:rPr>
                <a:t>Maximum Workers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7000" y="43434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Contractor Profile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43434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Worker Profile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10400" y="43434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Payroll Integration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62600" y="43434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b="1" i="0" dirty="0">
                  <a:solidFill>
                    <a:prstClr val="black"/>
                  </a:solidFill>
                </a:rPr>
                <a:t>Attendance Policies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17526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 smtClean="0">
                  <a:solidFill>
                    <a:prstClr val="black"/>
                  </a:solidFill>
                </a:rPr>
                <a:t>Validity</a:t>
              </a:r>
              <a:endParaRPr lang="en-GB" sz="1300" i="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17526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>
                  <a:solidFill>
                    <a:prstClr val="black"/>
                  </a:solidFill>
                </a:rPr>
                <a:t>Contractor Type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14800" y="17526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>
                  <a:solidFill>
                    <a:prstClr val="black"/>
                  </a:solidFill>
                </a:rPr>
                <a:t>Worker Induction, Enrolment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10400" y="17526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>
                  <a:solidFill>
                    <a:prstClr val="black"/>
                  </a:solidFill>
                </a:rPr>
                <a:t>Report Generation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62600" y="1752600"/>
              <a:ext cx="990600" cy="609600"/>
            </a:xfrm>
            <a:prstGeom prst="rect">
              <a:avLst/>
            </a:prstGeom>
            <a:noFill/>
            <a:ln>
              <a:solidFill>
                <a:schemeClr val="accent6">
                  <a:alpha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0" dirty="0">
                  <a:solidFill>
                    <a:prstClr val="black"/>
                  </a:solidFill>
                </a:rPr>
                <a:t>Fingerprint, Palm Vein, RF Card</a:t>
              </a:r>
            </a:p>
          </p:txBody>
        </p:sp>
      </p:grpSp>
      <p:sp>
        <p:nvSpPr>
          <p:cNvPr id="42" name="Arrow 562"/>
          <p:cNvSpPr>
            <a:spLocks noChangeShapeType="1"/>
          </p:cNvSpPr>
          <p:nvPr/>
        </p:nvSpPr>
        <p:spPr bwMode="auto">
          <a:xfrm>
            <a:off x="1676400" y="2743201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3" name="Arrow 562"/>
          <p:cNvSpPr>
            <a:spLocks noChangeShapeType="1"/>
          </p:cNvSpPr>
          <p:nvPr/>
        </p:nvSpPr>
        <p:spPr bwMode="auto">
          <a:xfrm>
            <a:off x="3124200" y="27432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4" name="Arrow 562"/>
          <p:cNvSpPr>
            <a:spLocks noChangeShapeType="1"/>
          </p:cNvSpPr>
          <p:nvPr/>
        </p:nvSpPr>
        <p:spPr bwMode="auto">
          <a:xfrm>
            <a:off x="4572000" y="27432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5" name="Arrow 562"/>
          <p:cNvSpPr>
            <a:spLocks noChangeShapeType="1"/>
          </p:cNvSpPr>
          <p:nvPr/>
        </p:nvSpPr>
        <p:spPr bwMode="auto">
          <a:xfrm>
            <a:off x="6019800" y="27432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6" name="Arrow 562"/>
          <p:cNvSpPr>
            <a:spLocks noChangeShapeType="1"/>
          </p:cNvSpPr>
          <p:nvPr/>
        </p:nvSpPr>
        <p:spPr bwMode="auto">
          <a:xfrm>
            <a:off x="7467600" y="40386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Arrow 562"/>
          <p:cNvSpPr>
            <a:spLocks noChangeShapeType="1"/>
          </p:cNvSpPr>
          <p:nvPr/>
        </p:nvSpPr>
        <p:spPr bwMode="auto">
          <a:xfrm flipV="1">
            <a:off x="7467600" y="27432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8" name="Arrow 562"/>
          <p:cNvSpPr>
            <a:spLocks noChangeShapeType="1"/>
          </p:cNvSpPr>
          <p:nvPr/>
        </p:nvSpPr>
        <p:spPr bwMode="auto">
          <a:xfrm flipV="1">
            <a:off x="1676400" y="40386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Arrow 562"/>
          <p:cNvSpPr>
            <a:spLocks noChangeShapeType="1"/>
          </p:cNvSpPr>
          <p:nvPr/>
        </p:nvSpPr>
        <p:spPr bwMode="auto">
          <a:xfrm flipV="1">
            <a:off x="3124200" y="40386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0" name="Arrow 562"/>
          <p:cNvSpPr>
            <a:spLocks noChangeShapeType="1"/>
          </p:cNvSpPr>
          <p:nvPr/>
        </p:nvSpPr>
        <p:spPr bwMode="auto">
          <a:xfrm flipV="1">
            <a:off x="4572000" y="40386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1" name="Arrow 562"/>
          <p:cNvSpPr>
            <a:spLocks noChangeShapeType="1"/>
          </p:cNvSpPr>
          <p:nvPr/>
        </p:nvSpPr>
        <p:spPr bwMode="auto">
          <a:xfrm flipV="1">
            <a:off x="6019800" y="4038600"/>
            <a:ext cx="0" cy="6858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2" name="Arrow 562"/>
          <p:cNvSpPr>
            <a:spLocks noChangeShapeType="1"/>
          </p:cNvSpPr>
          <p:nvPr/>
        </p:nvSpPr>
        <p:spPr bwMode="auto">
          <a:xfrm flipV="1">
            <a:off x="2209800" y="3733800"/>
            <a:ext cx="4572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3" name="Arrow 562"/>
          <p:cNvSpPr>
            <a:spLocks noChangeShapeType="1"/>
          </p:cNvSpPr>
          <p:nvPr/>
        </p:nvSpPr>
        <p:spPr bwMode="auto">
          <a:xfrm flipV="1">
            <a:off x="3657600" y="3733800"/>
            <a:ext cx="4572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4" name="Arrow 562"/>
          <p:cNvSpPr>
            <a:spLocks noChangeShapeType="1"/>
          </p:cNvSpPr>
          <p:nvPr/>
        </p:nvSpPr>
        <p:spPr bwMode="auto">
          <a:xfrm flipV="1">
            <a:off x="5105400" y="3733800"/>
            <a:ext cx="4572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5" name="Arrow 562"/>
          <p:cNvSpPr>
            <a:spLocks noChangeShapeType="1"/>
          </p:cNvSpPr>
          <p:nvPr/>
        </p:nvSpPr>
        <p:spPr bwMode="auto">
          <a:xfrm flipV="1">
            <a:off x="6553200" y="3733800"/>
            <a:ext cx="457200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Pentagon 32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Matrix COSEC CWM: Process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2514600"/>
            <a:ext cx="2325689" cy="14639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2794" y="2523810"/>
            <a:ext cx="2346325" cy="1434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3956348"/>
            <a:ext cx="2328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Construction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2794" y="3968850"/>
            <a:ext cx="2346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Manufacturing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6" y="2514600"/>
            <a:ext cx="1406123" cy="140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14600"/>
            <a:ext cx="1454250" cy="14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entagon 22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  <a:ea typeface="SimSun" pitchFamily="2" charset="-122"/>
              </a:rPr>
              <a:t>Target Audience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5375" y="2520652"/>
            <a:ext cx="2511425" cy="1435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IN" sz="1038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375" y="3957935"/>
            <a:ext cx="25114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IN" sz="2400" i="0" dirty="0">
                <a:solidFill>
                  <a:prstClr val="black"/>
                </a:solidFill>
                <a:latin typeface="Calibri"/>
                <a:ea typeface="+mn-ea"/>
              </a:rPr>
              <a:t>IT/Call Centres</a:t>
            </a:r>
          </a:p>
        </p:txBody>
      </p:sp>
      <p:pic>
        <p:nvPicPr>
          <p:cNvPr id="12" name="Picture 14" descr="https://lh4.googleusercontent.com/-HUOWw-jMiTA/VHWD_8Rfe2I/AAAAAAAAAgI/qSmcw9Wm5Do/w1200-h1200/icon_6704.pn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7781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wonderme.co/images/student/icon_compan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6257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89344"/>
              </p:ext>
            </p:extLst>
          </p:nvPr>
        </p:nvGraphicFramePr>
        <p:xfrm>
          <a:off x="457200" y="1371600"/>
          <a:ext cx="8172000" cy="483315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24914"/>
                <a:gridCol w="4047086"/>
              </a:tblGrid>
              <a:tr h="411285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Advantages</a:t>
                      </a:r>
                      <a:endParaRPr lang="en-GB" sz="20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Benefits</a:t>
                      </a:r>
                      <a:endParaRPr lang="en-GB" sz="2000" dirty="0"/>
                    </a:p>
                  </a:txBody>
                  <a:tcPr marL="93519" marR="93519" marT="46758" marB="46758" anchor="ctr"/>
                </a:tc>
              </a:tr>
              <a:tr h="454204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Tracking Work Orders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Control Project Progress and Cost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704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Automated, Fool-proof</a:t>
                      </a:r>
                      <a:r>
                        <a:rPr lang="en-GB" sz="1800" kern="1200" baseline="0" dirty="0" smtClean="0">
                          <a:effectLst/>
                        </a:rPr>
                        <a:t> </a:t>
                      </a:r>
                      <a:r>
                        <a:rPr lang="en-GB" sz="1800" kern="1200" dirty="0" smtClean="0">
                          <a:effectLst/>
                        </a:rPr>
                        <a:t>Attendance Capturing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Increase in Productivity and Minimize Overpayments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704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Flexible Time-Attendance,</a:t>
                      </a:r>
                      <a:r>
                        <a:rPr lang="en-GB" sz="1800" kern="1200" baseline="0" dirty="0" smtClean="0">
                          <a:effectLst/>
                        </a:rPr>
                        <a:t> </a:t>
                      </a:r>
                      <a:r>
                        <a:rPr lang="en-GB" sz="1800" kern="1200" dirty="0" smtClean="0">
                          <a:effectLst/>
                        </a:rPr>
                        <a:t>Shifts, Overtime Policies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Meets Disparate Needs of Different Functions, Locations, and Individuals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47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Web based Contractor Portal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Saves time, Better Planning of Workers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472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Access Control for Worker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Enhance Security of the Organization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403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Informative Reports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Easy Interpretation and Decision Making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540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SMS and Email Notifications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Faster Response to Exceptional Situations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  <a:tr h="663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Integration with Third Party Payroll Software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Accurate</a:t>
                      </a:r>
                      <a:r>
                        <a:rPr lang="en-GB" sz="1800" kern="1200" baseline="0" dirty="0" smtClean="0">
                          <a:effectLst/>
                        </a:rPr>
                        <a:t> and Quick Salary Payments</a:t>
                      </a:r>
                      <a:endParaRPr lang="en-GB" sz="1800" dirty="0"/>
                    </a:p>
                  </a:txBody>
                  <a:tcPr marL="93519" marR="93519" marT="46758" marB="46758" anchor="ctr"/>
                </a:tc>
              </a:tr>
            </a:tbl>
          </a:graphicData>
        </a:graphic>
      </p:graphicFrame>
      <p:sp>
        <p:nvSpPr>
          <p:cNvPr id="6" name="Pentagon 5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  <a:ea typeface="+mn-ea"/>
              </a:rPr>
              <a:t>Advantages &amp; Benefits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16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300" y="1259543"/>
            <a:ext cx="4267200" cy="8740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 smtClean="0">
                <a:solidFill>
                  <a:prstClr val="black"/>
                </a:solidFill>
              </a:rPr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prstClr val="black"/>
                </a:solidFill>
              </a:rPr>
              <a:t>Managing Contract </a:t>
            </a:r>
            <a:r>
              <a:rPr lang="en-US" i="0" dirty="0" smtClean="0">
                <a:solidFill>
                  <a:prstClr val="black"/>
                </a:solidFill>
              </a:rPr>
              <a:t>Workers across </a:t>
            </a:r>
            <a:r>
              <a:rPr lang="en-US" i="0" dirty="0">
                <a:solidFill>
                  <a:prstClr val="black"/>
                </a:solidFill>
              </a:rPr>
              <a:t>multiple locations</a:t>
            </a:r>
          </a:p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endParaRPr lang="en-US" i="0" dirty="0" smtClean="0">
              <a:solidFill>
                <a:prstClr val="black"/>
              </a:solidFill>
            </a:endParaRPr>
          </a:p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300" y="2286000"/>
            <a:ext cx="4267200" cy="1143000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 smtClean="0">
                <a:solidFill>
                  <a:prstClr val="black"/>
                </a:solidFill>
              </a:rPr>
              <a:t>Technology:</a:t>
            </a:r>
            <a:endParaRPr lang="en-US" b="1" i="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prstClr val="black"/>
                </a:solidFill>
              </a:rPr>
              <a:t>Biometric 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prstClr val="black"/>
                </a:solidFill>
              </a:rPr>
              <a:t>Mifare (Smart RFID)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prstClr val="black"/>
                </a:solidFill>
              </a:rPr>
              <a:t>Wireless Connectivity</a:t>
            </a:r>
          </a:p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endParaRPr lang="en-US" i="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300" y="3567783"/>
            <a:ext cx="4267200" cy="169001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 smtClean="0">
                <a:solidFill>
                  <a:prstClr val="black"/>
                </a:solidFill>
              </a:rPr>
              <a:t>Project Highlights:</a:t>
            </a:r>
            <a:endParaRPr lang="en-US" b="1" i="0" dirty="0">
              <a:solidFill>
                <a:prstClr val="black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prstClr val="black"/>
                </a:solidFill>
              </a:rPr>
              <a:t>900+ Contractors</a:t>
            </a: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prstClr val="black"/>
                </a:solidFill>
              </a:rPr>
              <a:t>50,000+ Workers</a:t>
            </a: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prstClr val="black"/>
                </a:solidFill>
              </a:rPr>
              <a:t>1,400+ Work Orders</a:t>
            </a: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prstClr val="black"/>
                </a:solidFill>
              </a:rPr>
              <a:t>Location: Four across </a:t>
            </a:r>
            <a:r>
              <a:rPr lang="en-US" i="0" dirty="0">
                <a:solidFill>
                  <a:prstClr val="black"/>
                </a:solidFill>
              </a:rPr>
              <a:t>Gujarat, </a:t>
            </a:r>
            <a:r>
              <a:rPr lang="en-US" i="0" dirty="0" smtClean="0">
                <a:solidFill>
                  <a:prstClr val="black"/>
                </a:solidFill>
              </a:rPr>
              <a:t>Maharashtra, and Rajasthan</a:t>
            </a: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3600" y="1259543"/>
            <a:ext cx="4267200" cy="3998257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 smtClean="0">
                <a:solidFill>
                  <a:schemeClr val="tx1"/>
                </a:solidFill>
              </a:rPr>
              <a:t>Solutions Offered:</a:t>
            </a:r>
            <a:endParaRPr lang="en-US" b="1" i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prstClr val="black"/>
                </a:solidFill>
              </a:rPr>
              <a:t>COSEC Contract Workers Management </a:t>
            </a:r>
            <a:r>
              <a:rPr lang="en-GB" i="0" dirty="0" smtClean="0">
                <a:solidFill>
                  <a:prstClr val="black"/>
                </a:solidFill>
              </a:rPr>
              <a:t>Solution across </a:t>
            </a:r>
            <a:r>
              <a:rPr lang="en-GB" i="0" dirty="0">
                <a:solidFill>
                  <a:prstClr val="black"/>
                </a:solidFill>
              </a:rPr>
              <a:t>F</a:t>
            </a:r>
            <a:r>
              <a:rPr lang="en-GB" i="0" dirty="0" smtClean="0">
                <a:solidFill>
                  <a:prstClr val="black"/>
                </a:solidFill>
              </a:rPr>
              <a:t>our </a:t>
            </a:r>
            <a:r>
              <a:rPr lang="en-GB" i="0" dirty="0">
                <a:solidFill>
                  <a:prstClr val="black"/>
                </a:solidFill>
              </a:rPr>
              <a:t>L</a:t>
            </a:r>
            <a:r>
              <a:rPr lang="en-GB" i="0" dirty="0" smtClean="0">
                <a:solidFill>
                  <a:prstClr val="black"/>
                </a:solidFill>
              </a:rPr>
              <a:t>ocations </a:t>
            </a:r>
            <a:endParaRPr lang="en-GB" i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prstClr val="black"/>
                </a:solidFill>
              </a:rPr>
              <a:t>Centralized </a:t>
            </a:r>
            <a:r>
              <a:rPr lang="en-GB" i="0" dirty="0" smtClean="0">
                <a:solidFill>
                  <a:prstClr val="black"/>
                </a:solidFill>
              </a:rPr>
              <a:t>Attendance </a:t>
            </a:r>
            <a:r>
              <a:rPr lang="en-GB" i="0" dirty="0">
                <a:solidFill>
                  <a:prstClr val="black"/>
                </a:solidFill>
              </a:rPr>
              <a:t>M</a:t>
            </a:r>
            <a:r>
              <a:rPr lang="en-GB" i="0" dirty="0" smtClean="0">
                <a:solidFill>
                  <a:prstClr val="black"/>
                </a:solidFill>
              </a:rPr>
              <a:t>anagement </a:t>
            </a:r>
            <a:r>
              <a:rPr lang="en-GB" i="0" dirty="0">
                <a:solidFill>
                  <a:prstClr val="black"/>
                </a:solidFill>
              </a:rPr>
              <a:t>S</a:t>
            </a:r>
            <a:r>
              <a:rPr lang="en-GB" i="0" dirty="0" smtClean="0">
                <a:solidFill>
                  <a:prstClr val="black"/>
                </a:solidFill>
              </a:rPr>
              <a:t>olution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prstClr val="black"/>
                </a:solidFill>
              </a:rPr>
              <a:t>Tracking </a:t>
            </a:r>
            <a:r>
              <a:rPr lang="en-GB" i="0" dirty="0">
                <a:solidFill>
                  <a:prstClr val="black"/>
                </a:solidFill>
              </a:rPr>
              <a:t>W</a:t>
            </a:r>
            <a:r>
              <a:rPr lang="en-GB" i="0" dirty="0" smtClean="0">
                <a:solidFill>
                  <a:prstClr val="black"/>
                </a:solidFill>
              </a:rPr>
              <a:t>ork </a:t>
            </a:r>
            <a:r>
              <a:rPr lang="en-GB" i="0" dirty="0">
                <a:solidFill>
                  <a:prstClr val="black"/>
                </a:solidFill>
              </a:rPr>
              <a:t>O</a:t>
            </a:r>
            <a:r>
              <a:rPr lang="en-GB" i="0" dirty="0" smtClean="0">
                <a:solidFill>
                  <a:prstClr val="black"/>
                </a:solidFill>
              </a:rPr>
              <a:t>rders</a:t>
            </a:r>
            <a:r>
              <a:rPr lang="en-GB" i="0" dirty="0">
                <a:solidFill>
                  <a:prstClr val="black"/>
                </a:solidFill>
              </a:rPr>
              <a:t>’ </a:t>
            </a:r>
            <a:r>
              <a:rPr lang="en-GB" i="0" dirty="0" smtClean="0">
                <a:solidFill>
                  <a:prstClr val="black"/>
                </a:solidFill>
              </a:rPr>
              <a:t>Progress</a:t>
            </a:r>
            <a:endParaRPr lang="en-GB" i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prstClr val="black"/>
                </a:solidFill>
              </a:rPr>
              <a:t>Contractor’s </a:t>
            </a:r>
            <a:r>
              <a:rPr lang="en-GB" i="0" dirty="0" smtClean="0">
                <a:solidFill>
                  <a:prstClr val="black"/>
                </a:solidFill>
              </a:rPr>
              <a:t>Self-Service </a:t>
            </a:r>
            <a:r>
              <a:rPr lang="en-GB" i="0" dirty="0">
                <a:solidFill>
                  <a:prstClr val="black"/>
                </a:solidFill>
              </a:rPr>
              <a:t>P</a:t>
            </a:r>
            <a:r>
              <a:rPr lang="en-GB" i="0" dirty="0" smtClean="0">
                <a:solidFill>
                  <a:prstClr val="black"/>
                </a:solidFill>
              </a:rPr>
              <a:t>ortal </a:t>
            </a:r>
            <a:r>
              <a:rPr lang="en-GB" i="0" dirty="0">
                <a:solidFill>
                  <a:prstClr val="black"/>
                </a:solidFill>
              </a:rPr>
              <a:t>for M</a:t>
            </a:r>
            <a:r>
              <a:rPr lang="en-GB" i="0" dirty="0" smtClean="0">
                <a:solidFill>
                  <a:prstClr val="black"/>
                </a:solidFill>
              </a:rPr>
              <a:t>anaging Workers</a:t>
            </a:r>
            <a:endParaRPr lang="en-GB" i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prstClr val="black"/>
                </a:solidFill>
              </a:rPr>
              <a:t>Worker Enrolment with </a:t>
            </a:r>
            <a:r>
              <a:rPr lang="en-GB" i="0" dirty="0" smtClean="0">
                <a:solidFill>
                  <a:prstClr val="black"/>
                </a:solidFill>
              </a:rPr>
              <a:t>Photograph</a:t>
            </a:r>
            <a:r>
              <a:rPr lang="en-GB" i="0" dirty="0">
                <a:solidFill>
                  <a:prstClr val="black"/>
                </a:solidFill>
              </a:rPr>
              <a:t>, </a:t>
            </a:r>
            <a:r>
              <a:rPr lang="en-GB" i="0" dirty="0" smtClean="0">
                <a:solidFill>
                  <a:prstClr val="black"/>
                </a:solidFill>
              </a:rPr>
              <a:t>Documents</a:t>
            </a:r>
            <a:r>
              <a:rPr lang="en-GB" i="0" dirty="0">
                <a:solidFill>
                  <a:prstClr val="black"/>
                </a:solidFill>
              </a:rPr>
              <a:t>, C</a:t>
            </a:r>
            <a:r>
              <a:rPr lang="en-GB" i="0" dirty="0" smtClean="0">
                <a:solidFill>
                  <a:prstClr val="black"/>
                </a:solidFill>
              </a:rPr>
              <a:t>redentials, and Induction Details</a:t>
            </a:r>
            <a:endParaRPr lang="en-GB" i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prstClr val="black"/>
                </a:solidFill>
              </a:rPr>
              <a:t>Integration </a:t>
            </a:r>
            <a:r>
              <a:rPr lang="en-GB" i="0" dirty="0">
                <a:solidFill>
                  <a:prstClr val="black"/>
                </a:solidFill>
              </a:rPr>
              <a:t>with SAP using </a:t>
            </a:r>
            <a:r>
              <a:rPr lang="en-GB" i="0" dirty="0" smtClean="0">
                <a:solidFill>
                  <a:prstClr val="black"/>
                </a:solidFill>
              </a:rPr>
              <a:t>Database </a:t>
            </a:r>
            <a:r>
              <a:rPr lang="en-GB" i="0" dirty="0">
                <a:solidFill>
                  <a:prstClr val="black"/>
                </a:solidFill>
              </a:rPr>
              <a:t>to D</a:t>
            </a:r>
            <a:r>
              <a:rPr lang="en-GB" i="0" dirty="0" smtClean="0">
                <a:solidFill>
                  <a:prstClr val="black"/>
                </a:solidFill>
              </a:rPr>
              <a:t>atabase Linking</a:t>
            </a:r>
            <a:endParaRPr lang="en-GB" i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prstClr val="black"/>
                </a:solidFill>
              </a:rPr>
              <a:t>Real-time </a:t>
            </a:r>
            <a:r>
              <a:rPr lang="en-GB" i="0" dirty="0">
                <a:solidFill>
                  <a:prstClr val="black"/>
                </a:solidFill>
              </a:rPr>
              <a:t>N</a:t>
            </a:r>
            <a:r>
              <a:rPr lang="en-GB" i="0" dirty="0" smtClean="0">
                <a:solidFill>
                  <a:prstClr val="black"/>
                </a:solidFill>
              </a:rPr>
              <a:t>otification </a:t>
            </a:r>
            <a:r>
              <a:rPr lang="en-GB" i="0" dirty="0">
                <a:solidFill>
                  <a:prstClr val="black"/>
                </a:solidFill>
              </a:rPr>
              <a:t>in cases of </a:t>
            </a:r>
            <a:r>
              <a:rPr lang="en-GB" i="0" dirty="0" smtClean="0">
                <a:solidFill>
                  <a:prstClr val="black"/>
                </a:solidFill>
              </a:rPr>
              <a:t>Exceptional </a:t>
            </a:r>
            <a:r>
              <a:rPr lang="en-GB" i="0" dirty="0">
                <a:solidFill>
                  <a:prstClr val="black"/>
                </a:solidFill>
              </a:rPr>
              <a:t>S</a:t>
            </a:r>
            <a:r>
              <a:rPr lang="en-GB" i="0" dirty="0" smtClean="0">
                <a:solidFill>
                  <a:prstClr val="black"/>
                </a:solidFill>
              </a:rPr>
              <a:t>ituations</a:t>
            </a:r>
            <a:endParaRPr lang="en-GB" i="0" dirty="0">
              <a:solidFill>
                <a:prstClr val="black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kern="0" dirty="0" smtClean="0">
              <a:solidFill>
                <a:schemeClr val="tx1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kern="0" dirty="0" smtClean="0">
              <a:solidFill>
                <a:schemeClr val="tx1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kern="0" dirty="0" smtClean="0">
              <a:solidFill>
                <a:schemeClr val="tx1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kern="0" dirty="0" smtClean="0">
              <a:solidFill>
                <a:schemeClr val="tx1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i="0" dirty="0" smtClean="0">
              <a:solidFill>
                <a:schemeClr val="tx1"/>
              </a:solidFill>
            </a:endParaRPr>
          </a:p>
          <a:p>
            <a:pPr marL="28575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38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000" y="5393028"/>
            <a:ext cx="8686800" cy="1083972"/>
          </a:xfrm>
          <a:prstGeom prst="rect">
            <a:avLst/>
          </a:prstGeom>
          <a:noFill/>
          <a:ln>
            <a:solidFill>
              <a:srgbClr val="D68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r>
              <a:rPr lang="en-US" b="1" i="0" dirty="0" smtClean="0">
                <a:solidFill>
                  <a:schemeClr val="tx1"/>
                </a:solidFill>
              </a:rPr>
              <a:t>Benefits:</a:t>
            </a:r>
            <a:endParaRPr lang="en-US" b="1" i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/>
                </a:solidFill>
              </a:rPr>
              <a:t>Error </a:t>
            </a:r>
            <a:r>
              <a:rPr lang="en-GB" i="0" dirty="0" smtClean="0">
                <a:solidFill>
                  <a:schemeClr val="tx1"/>
                </a:solidFill>
              </a:rPr>
              <a:t>Free Man-hours </a:t>
            </a:r>
            <a:r>
              <a:rPr lang="en-GB" i="0" dirty="0">
                <a:solidFill>
                  <a:schemeClr val="tx1"/>
                </a:solidFill>
              </a:rPr>
              <a:t>C</a:t>
            </a:r>
            <a:r>
              <a:rPr lang="en-GB" i="0" dirty="0" smtClean="0">
                <a:solidFill>
                  <a:schemeClr val="tx1"/>
                </a:solidFill>
              </a:rPr>
              <a:t>omputation </a:t>
            </a:r>
            <a:r>
              <a:rPr lang="en-GB" i="0" dirty="0">
                <a:solidFill>
                  <a:schemeClr val="tx1"/>
                </a:solidFill>
              </a:rPr>
              <a:t>for </a:t>
            </a:r>
            <a:r>
              <a:rPr lang="en-GB" i="0" dirty="0" smtClean="0">
                <a:solidFill>
                  <a:schemeClr val="tx1"/>
                </a:solidFill>
              </a:rPr>
              <a:t>Quick and Effective </a:t>
            </a:r>
            <a:r>
              <a:rPr lang="en-GB" i="0" dirty="0">
                <a:solidFill>
                  <a:schemeClr val="tx1"/>
                </a:solidFill>
              </a:rPr>
              <a:t>W</a:t>
            </a:r>
            <a:r>
              <a:rPr lang="en-GB" i="0" dirty="0" smtClean="0">
                <a:solidFill>
                  <a:schemeClr val="tx1"/>
                </a:solidFill>
              </a:rPr>
              <a:t>ages</a:t>
            </a:r>
            <a:r>
              <a:rPr lang="en-GB" i="0" dirty="0">
                <a:solidFill>
                  <a:schemeClr val="tx1"/>
                </a:solidFill>
              </a:rPr>
              <a:t>’ </a:t>
            </a:r>
            <a:r>
              <a:rPr lang="en-GB" i="0" dirty="0" smtClean="0">
                <a:solidFill>
                  <a:schemeClr val="tx1"/>
                </a:solidFill>
              </a:rPr>
              <a:t>Calculation</a:t>
            </a:r>
            <a:endParaRPr lang="en-GB" i="0" dirty="0">
              <a:solidFill>
                <a:schemeClr val="tx1"/>
              </a:solidFill>
            </a:endParaRPr>
          </a:p>
          <a:p>
            <a:pPr marL="285750" lvl="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chemeClr val="tx1"/>
                </a:solidFill>
              </a:rPr>
              <a:t>Smooth Monitoring of Workers and Contractors </a:t>
            </a:r>
          </a:p>
          <a:p>
            <a:pPr marL="285750" lvl="0" indent="-285750" defTabSz="52748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dirty="0" smtClean="0">
                <a:solidFill>
                  <a:schemeClr val="tx1"/>
                </a:solidFill>
              </a:rPr>
              <a:t>Easy Tracking of Work Orders </a:t>
            </a:r>
          </a:p>
          <a:p>
            <a:pPr defTabSz="527486" fontAlgn="auto">
              <a:spcBef>
                <a:spcPts val="0"/>
              </a:spcBef>
              <a:spcAft>
                <a:spcPts val="0"/>
              </a:spcAft>
            </a:pPr>
            <a:endParaRPr lang="en-US" i="0" dirty="0" smtClean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COSEC CWM at Adani Enterprises Ltd.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3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02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latin typeface="Calibri"/>
              </a:rPr>
              <a:t>Key Features</a:t>
            </a:r>
            <a:endParaRPr lang="en-US" sz="4000" b="1" i="0" dirty="0">
              <a:latin typeface="Calibri"/>
            </a:endParaRPr>
          </a:p>
        </p:txBody>
      </p:sp>
      <p:sp>
        <p:nvSpPr>
          <p:cNvPr id="4" name="Pentagon 3"/>
          <p:cNvSpPr/>
          <p:nvPr/>
        </p:nvSpPr>
        <p:spPr bwMode="auto">
          <a:xfrm>
            <a:off x="198438" y="2576513"/>
            <a:ext cx="6215062" cy="1360487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i="0" dirty="0">
                <a:solidFill>
                  <a:prstClr val="white"/>
                </a:solidFill>
                <a:latin typeface="Calibri Light"/>
                <a:ea typeface="+mn-ea"/>
              </a:rPr>
              <a:t>Key Features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2576513"/>
            <a:ext cx="198438" cy="1358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57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23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 Orders’ Management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1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 Orders’ Management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676400"/>
            <a:ext cx="7696200" cy="2667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Create and Assign Work Orders to </a:t>
            </a:r>
            <a:r>
              <a:rPr lang="en-US" sz="2400" i="0" dirty="0" smtClean="0">
                <a:solidFill>
                  <a:schemeClr val="tx1"/>
                </a:solidFill>
              </a:rPr>
              <a:t>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Details </a:t>
            </a:r>
            <a:r>
              <a:rPr lang="en-US" sz="2400" i="0" dirty="0">
                <a:solidFill>
                  <a:schemeClr val="tx1"/>
                </a:solidFill>
              </a:rPr>
              <a:t>like Total Assigned Workers, Validity, </a:t>
            </a:r>
            <a:r>
              <a:rPr lang="en-US" sz="2400" i="0" dirty="0" smtClean="0">
                <a:solidFill>
                  <a:schemeClr val="tx1"/>
                </a:solidFill>
              </a:rPr>
              <a:t>Contractor Details</a:t>
            </a:r>
            <a:r>
              <a:rPr lang="en-US" sz="2400" i="0" dirty="0">
                <a:solidFill>
                  <a:schemeClr val="tx1"/>
                </a:solidFill>
              </a:rPr>
              <a:t>, Skill Information, Access </a:t>
            </a:r>
            <a:r>
              <a:rPr lang="en-US" sz="2400" i="0" dirty="0" smtClean="0">
                <a:solidFill>
                  <a:schemeClr val="tx1"/>
                </a:solidFill>
              </a:rPr>
              <a:t>Rights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Assign Work Orders to </a:t>
            </a:r>
            <a:r>
              <a:rPr lang="en-US" sz="2400" i="0" dirty="0" smtClean="0">
                <a:solidFill>
                  <a:schemeClr val="tx1"/>
                </a:solidFill>
              </a:rPr>
              <a:t>Pre-registered 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Track Status of Work </a:t>
            </a:r>
            <a:r>
              <a:rPr lang="en-US" sz="2400" i="0" dirty="0" smtClean="0">
                <a:solidFill>
                  <a:schemeClr val="tx1"/>
                </a:solidFill>
              </a:rPr>
              <a:t>Orders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5181600"/>
            <a:ext cx="65532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Contractor Profile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Contractor Profile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905000"/>
            <a:ext cx="8305800" cy="1981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Create Contractor’s Profile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Details </a:t>
            </a:r>
            <a:r>
              <a:rPr lang="en-US" sz="2400" i="0" dirty="0">
                <a:solidFill>
                  <a:schemeClr val="tx1"/>
                </a:solidFill>
              </a:rPr>
              <a:t>like Name, Address, Contact Number, Validity </a:t>
            </a:r>
            <a:r>
              <a:rPr lang="en-US" sz="2400" i="0" dirty="0" smtClean="0">
                <a:solidFill>
                  <a:schemeClr val="tx1"/>
                </a:solidFill>
              </a:rPr>
              <a:t>Date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Create </a:t>
            </a:r>
            <a:r>
              <a:rPr lang="en-US" sz="2400" i="0" dirty="0">
                <a:solidFill>
                  <a:schemeClr val="tx1"/>
                </a:solidFill>
              </a:rPr>
              <a:t>Multiple Work Types and link it with </a:t>
            </a:r>
            <a:r>
              <a:rPr lang="en-US" sz="2400" i="0" dirty="0" smtClean="0">
                <a:solidFill>
                  <a:schemeClr val="tx1"/>
                </a:solidFill>
              </a:rPr>
              <a:t>Contractors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Assign </a:t>
            </a:r>
            <a:r>
              <a:rPr lang="en-US" sz="2400" i="0" dirty="0">
                <a:solidFill>
                  <a:schemeClr val="tx1"/>
                </a:solidFill>
              </a:rPr>
              <a:t>Tasks to Different </a:t>
            </a:r>
            <a:r>
              <a:rPr lang="en-US" sz="2400" i="0" dirty="0" smtClean="0">
                <a:solidFill>
                  <a:schemeClr val="tx1"/>
                </a:solidFill>
              </a:rPr>
              <a:t>Contractors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8199" y="4267200"/>
            <a:ext cx="6925541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3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138252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57200" y="60960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Productivity Issues due to </a:t>
            </a:r>
            <a:r>
              <a:rPr lang="en-GB" sz="2400" i="0" dirty="0">
                <a:solidFill>
                  <a:srgbClr val="000000"/>
                </a:solidFill>
              </a:rPr>
              <a:t>I</a:t>
            </a:r>
            <a:r>
              <a:rPr lang="en-GB" sz="2400" i="0" dirty="0" smtClean="0">
                <a:solidFill>
                  <a:srgbClr val="000000"/>
                </a:solidFill>
              </a:rPr>
              <a:t>mproper Tracking of Work Orders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1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22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34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17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Contractor Web Portal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40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9850742"/>
              </p:ext>
            </p:extLst>
          </p:nvPr>
        </p:nvGraphicFramePr>
        <p:xfrm>
          <a:off x="6400800" y="4953000"/>
          <a:ext cx="26670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entagon 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Contractor Web Portal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1981200"/>
            <a:ext cx="8458200" cy="29718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Dedicated Web Portal for Contractors to Manage Work Orders and </a:t>
            </a:r>
            <a:r>
              <a:rPr lang="en-US" sz="2400" i="0" dirty="0" smtClean="0">
                <a:solidFill>
                  <a:schemeClr val="tx1"/>
                </a:solidFill>
              </a:rPr>
              <a:t>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Check </a:t>
            </a:r>
            <a:r>
              <a:rPr lang="en-US" sz="2400" i="0" dirty="0">
                <a:solidFill>
                  <a:schemeClr val="tx1"/>
                </a:solidFill>
              </a:rPr>
              <a:t>Work Orders Assigned to </a:t>
            </a:r>
            <a:r>
              <a:rPr lang="en-US" sz="2400" i="0" dirty="0" smtClean="0">
                <a:solidFill>
                  <a:schemeClr val="tx1"/>
                </a:solidFill>
              </a:rPr>
              <a:t>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Update </a:t>
            </a:r>
            <a:r>
              <a:rPr lang="en-US" sz="2400" i="0" dirty="0">
                <a:solidFill>
                  <a:schemeClr val="tx1"/>
                </a:solidFill>
              </a:rPr>
              <a:t>Work Order Status, Add New Workers, Generate Various </a:t>
            </a:r>
            <a:r>
              <a:rPr lang="en-US" sz="2400" i="0" dirty="0" smtClean="0">
                <a:solidFill>
                  <a:schemeClr val="tx1"/>
                </a:solidFill>
              </a:rPr>
              <a:t>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Admin gets </a:t>
            </a:r>
            <a:r>
              <a:rPr lang="en-US" sz="2400" i="0" dirty="0">
                <a:solidFill>
                  <a:schemeClr val="tx1"/>
                </a:solidFill>
              </a:rPr>
              <a:t>Centralized Data from All </a:t>
            </a:r>
            <a:r>
              <a:rPr lang="en-US" sz="2400" i="0" dirty="0" smtClean="0">
                <a:solidFill>
                  <a:schemeClr val="tx1"/>
                </a:solidFill>
              </a:rPr>
              <a:t>Contractors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Worker Profile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Worker Profile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600200"/>
            <a:ext cx="8382000" cy="25908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Worker Information with all Required Details at Central </a:t>
            </a:r>
            <a:r>
              <a:rPr lang="en-US" sz="2400" i="0" dirty="0" smtClean="0">
                <a:solidFill>
                  <a:schemeClr val="tx1"/>
                </a:solidFill>
              </a:rPr>
              <a:t>Place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Details </a:t>
            </a:r>
            <a:r>
              <a:rPr lang="en-US" sz="2400" i="0" dirty="0">
                <a:solidFill>
                  <a:schemeClr val="tx1"/>
                </a:solidFill>
              </a:rPr>
              <a:t>like Personal Information, Contact, Bank, </a:t>
            </a:r>
            <a:r>
              <a:rPr lang="en-US" sz="2400" i="0" dirty="0" smtClean="0">
                <a:solidFill>
                  <a:schemeClr val="tx1"/>
                </a:solidFill>
              </a:rPr>
              <a:t>Contractor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Prevents Proxy or </a:t>
            </a:r>
            <a:r>
              <a:rPr lang="en-US" sz="2400" i="0" dirty="0" smtClean="0">
                <a:solidFill>
                  <a:schemeClr val="tx1"/>
                </a:solidFill>
              </a:rPr>
              <a:t>Blacklisted </a:t>
            </a:r>
            <a:r>
              <a:rPr lang="en-US" sz="2400" i="0" dirty="0">
                <a:solidFill>
                  <a:schemeClr val="tx1"/>
                </a:solidFill>
              </a:rPr>
              <a:t>Workers Entering the </a:t>
            </a:r>
            <a:r>
              <a:rPr lang="en-US" sz="2400" i="0" dirty="0" smtClean="0">
                <a:solidFill>
                  <a:schemeClr val="tx1"/>
                </a:solidFill>
              </a:rPr>
              <a:t>Premises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Anytime Access on Worker Information with Few </a:t>
            </a:r>
            <a:r>
              <a:rPr lang="en-US" sz="2400" i="0" dirty="0" smtClean="0">
                <a:solidFill>
                  <a:schemeClr val="tx1"/>
                </a:solidFill>
              </a:rPr>
              <a:t>Clicks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Worker Enrolment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40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Worker Enrolment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981200"/>
            <a:ext cx="8305800" cy="2362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Pre-enroll </a:t>
            </a:r>
            <a:r>
              <a:rPr lang="en-US" sz="2400" i="0" dirty="0">
                <a:solidFill>
                  <a:schemeClr val="tx1"/>
                </a:solidFill>
              </a:rPr>
              <a:t>Workers in Advance from Project Head/HR/Admin </a:t>
            </a:r>
            <a:r>
              <a:rPr lang="en-US" sz="2400" i="0" dirty="0" smtClean="0">
                <a:solidFill>
                  <a:schemeClr val="tx1"/>
                </a:solidFill>
              </a:rPr>
              <a:t>Offices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Enrolment </a:t>
            </a:r>
            <a:r>
              <a:rPr lang="en-US" sz="2400" i="0" dirty="0">
                <a:solidFill>
                  <a:schemeClr val="tx1"/>
                </a:solidFill>
              </a:rPr>
              <a:t>on Site </a:t>
            </a:r>
            <a:r>
              <a:rPr lang="en-US" sz="2400" i="0" dirty="0" smtClean="0">
                <a:solidFill>
                  <a:schemeClr val="tx1"/>
                </a:solidFill>
              </a:rPr>
              <a:t>Reporting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Enroll </a:t>
            </a:r>
            <a:r>
              <a:rPr lang="en-US" sz="2400" i="0" dirty="0">
                <a:solidFill>
                  <a:schemeClr val="tx1"/>
                </a:solidFill>
              </a:rPr>
              <a:t>Multiple Credentials for Enhanced </a:t>
            </a:r>
            <a:r>
              <a:rPr lang="en-US" sz="2400" i="0" dirty="0" smtClean="0">
                <a:solidFill>
                  <a:schemeClr val="tx1"/>
                </a:solidFill>
              </a:rPr>
              <a:t>Security</a:t>
            </a:r>
          </a:p>
          <a:p>
            <a:pPr marL="342900" indent="-342900" defTabSz="10515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Accurate </a:t>
            </a:r>
            <a:r>
              <a:rPr lang="en-US" sz="2400" i="0" dirty="0">
                <a:solidFill>
                  <a:schemeClr val="tx1"/>
                </a:solidFill>
              </a:rPr>
              <a:t>Attendance Marking and Faster Payroll </a:t>
            </a:r>
            <a:r>
              <a:rPr lang="en-US" sz="2400" i="0" dirty="0" smtClean="0">
                <a:solidFill>
                  <a:schemeClr val="tx1"/>
                </a:solidFill>
              </a:rPr>
              <a:t>Process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Worker Pass Creation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Worker Pass Creation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09598" y="1676400"/>
            <a:ext cx="7848602" cy="2362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Create and Issue a Pass in </a:t>
            </a:r>
            <a:r>
              <a:rPr lang="en-US" sz="2400" i="0" dirty="0" smtClean="0">
                <a:solidFill>
                  <a:schemeClr val="tx1"/>
                </a:solidFill>
              </a:rPr>
              <a:t>Advance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Issue </a:t>
            </a:r>
            <a:r>
              <a:rPr lang="en-US" sz="2400" i="0" dirty="0">
                <a:solidFill>
                  <a:schemeClr val="tx1"/>
                </a:solidFill>
              </a:rPr>
              <a:t>a Pass at the Gate on First </a:t>
            </a:r>
            <a:r>
              <a:rPr lang="en-US" sz="2400" i="0" dirty="0" smtClean="0">
                <a:solidFill>
                  <a:schemeClr val="tx1"/>
                </a:solidFill>
              </a:rPr>
              <a:t>Day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Customize </a:t>
            </a:r>
            <a:r>
              <a:rPr lang="en-US" sz="2400" i="0" dirty="0">
                <a:solidFill>
                  <a:schemeClr val="tx1"/>
                </a:solidFill>
              </a:rPr>
              <a:t>Worker Pass Formats and </a:t>
            </a:r>
            <a:r>
              <a:rPr lang="en-US" sz="2400" i="0" dirty="0" smtClean="0">
                <a:solidFill>
                  <a:schemeClr val="tx1"/>
                </a:solidFill>
              </a:rPr>
              <a:t>Layouts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Information </a:t>
            </a:r>
            <a:r>
              <a:rPr lang="en-US" sz="2400" i="0" dirty="0">
                <a:solidFill>
                  <a:schemeClr val="tx1"/>
                </a:solidFill>
              </a:rPr>
              <a:t>like Name, Profile, Location, </a:t>
            </a:r>
            <a:r>
              <a:rPr lang="en-US" sz="2400" i="0" dirty="0" smtClean="0">
                <a:solidFill>
                  <a:schemeClr val="tx1"/>
                </a:solidFill>
              </a:rPr>
              <a:t>Department</a:t>
            </a:r>
            <a:endParaRPr lang="en-US" sz="2400" i="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cdn1.iconfinder.com/data/icons/user-pics/512/user_badg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2999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Worker Induction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9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Worker Induction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1828800"/>
            <a:ext cx="8305800" cy="25908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Create Multiple Induction Levels like Document Proofs, Medical Test, Safety Test, Equipment handling,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Link Induction Levels to Work Orders and Approving </a:t>
            </a:r>
            <a:r>
              <a:rPr lang="en-US" sz="2400" i="0" dirty="0" smtClean="0">
                <a:solidFill>
                  <a:schemeClr val="tx1"/>
                </a:solidFill>
              </a:rPr>
              <a:t>Managers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Get </a:t>
            </a:r>
            <a:r>
              <a:rPr lang="en-US" sz="2400" i="0" dirty="0">
                <a:solidFill>
                  <a:schemeClr val="tx1"/>
                </a:solidFill>
              </a:rPr>
              <a:t>Skilled Workers for Various </a:t>
            </a:r>
            <a:r>
              <a:rPr lang="en-US" sz="2400" i="0" dirty="0" smtClean="0">
                <a:solidFill>
                  <a:schemeClr val="tx1"/>
                </a:solidFill>
              </a:rPr>
              <a:t>Tasks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Ensures Quality, Productivity and Safety by Induction </a:t>
            </a:r>
            <a:r>
              <a:rPr lang="en-US" sz="2400" i="0" dirty="0" smtClean="0">
                <a:solidFill>
                  <a:schemeClr val="tx1"/>
                </a:solidFill>
              </a:rPr>
              <a:t>Programs</a:t>
            </a:r>
            <a:endParaRPr lang="en-US" sz="2400" i="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cdn1.iconfinder.com/data/icons/allicons-part-8/57/vote-256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31" y="5070230"/>
            <a:ext cx="1482969" cy="14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4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Issues of Workers’ Absence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1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80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89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55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Worker Time-Attendance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9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Worker Time-Attendance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1981200"/>
            <a:ext cx="8382000" cy="41148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Built-in Flexible and Comprehensive Time-Attendance </a:t>
            </a:r>
            <a:r>
              <a:rPr lang="en-US" sz="2400" i="0" dirty="0" smtClean="0">
                <a:solidFill>
                  <a:schemeClr val="tx1"/>
                </a:solidFill>
              </a:rPr>
              <a:t>Features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Create and </a:t>
            </a:r>
            <a:r>
              <a:rPr lang="en-US" sz="2400" i="0" dirty="0">
                <a:solidFill>
                  <a:schemeClr val="tx1"/>
                </a:solidFill>
              </a:rPr>
              <a:t>Assign Multiple Attendance Policies such as </a:t>
            </a:r>
            <a:r>
              <a:rPr lang="en-US" sz="2400" i="0" dirty="0" smtClean="0">
                <a:solidFill>
                  <a:schemeClr val="tx1"/>
                </a:solidFill>
              </a:rPr>
              <a:t>Late-In, Early-Out, Overtime, C-OFF, Shifts-Schedules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Generate </a:t>
            </a:r>
            <a:r>
              <a:rPr lang="en-US" sz="2400" i="0" dirty="0">
                <a:solidFill>
                  <a:schemeClr val="tx1"/>
                </a:solidFill>
              </a:rPr>
              <a:t>Detailed and Informative Attendance </a:t>
            </a:r>
            <a:r>
              <a:rPr lang="en-US" sz="2400" i="0" dirty="0" smtClean="0">
                <a:solidFill>
                  <a:schemeClr val="tx1"/>
                </a:solidFill>
              </a:rPr>
              <a:t>Reports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Directly </a:t>
            </a:r>
            <a:r>
              <a:rPr lang="en-US" sz="2400" i="0" dirty="0">
                <a:solidFill>
                  <a:schemeClr val="tx1"/>
                </a:solidFill>
              </a:rPr>
              <a:t>Send Attendance Data to </a:t>
            </a:r>
            <a:r>
              <a:rPr lang="en-US" sz="2400" i="0" dirty="0" smtClean="0">
                <a:solidFill>
                  <a:schemeClr val="tx1"/>
                </a:solidFill>
              </a:rPr>
              <a:t>any </a:t>
            </a:r>
            <a:r>
              <a:rPr lang="en-US" sz="2400" i="0" dirty="0">
                <a:solidFill>
                  <a:schemeClr val="tx1"/>
                </a:solidFill>
              </a:rPr>
              <a:t>Payroll Software, HRMS or </a:t>
            </a:r>
            <a:r>
              <a:rPr lang="en-US" sz="2400" i="0" dirty="0" smtClean="0">
                <a:solidFill>
                  <a:schemeClr val="tx1"/>
                </a:solidFill>
              </a:rPr>
              <a:t>ERP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COSEC VEGA BBU, a Portable Attendance Marking Unit for Construction or Makeshift sites having Power failure issues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</a:rPr>
              <a:t>Attendance Marking using COSEC VEGA BBU</a:t>
            </a:r>
            <a:endParaRPr lang="en-US" sz="2800" i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203"/>
            <a:ext cx="9144000" cy="52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E:\Marketing\Tool Kits\Images\Hardware\VEGA BBU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46" y="4964723"/>
            <a:ext cx="1132653" cy="15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Import Database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Import Database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57400"/>
            <a:ext cx="8686800" cy="17526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Directly Import Data in Contract Workers Management </a:t>
            </a:r>
            <a:r>
              <a:rPr lang="en-US" sz="2400" i="0" dirty="0" smtClean="0">
                <a:solidFill>
                  <a:schemeClr val="tx1"/>
                </a:solidFill>
              </a:rPr>
              <a:t>Module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Allows </a:t>
            </a:r>
            <a:r>
              <a:rPr lang="en-US" sz="2400" i="0" dirty="0">
                <a:solidFill>
                  <a:schemeClr val="tx1"/>
                </a:solidFill>
              </a:rPr>
              <a:t>Importing Contractor, Work Orders </a:t>
            </a:r>
            <a:r>
              <a:rPr lang="en-US" sz="2400" i="0" dirty="0" smtClean="0">
                <a:solidFill>
                  <a:schemeClr val="tx1"/>
                </a:solidFill>
              </a:rPr>
              <a:t>and </a:t>
            </a:r>
            <a:r>
              <a:rPr lang="en-US" sz="2400" i="0" dirty="0">
                <a:solidFill>
                  <a:schemeClr val="tx1"/>
                </a:solidFill>
              </a:rPr>
              <a:t>Other Data from Excel or CSV </a:t>
            </a:r>
            <a:r>
              <a:rPr lang="en-US" sz="2400" i="0" dirty="0" smtClean="0">
                <a:solidFill>
                  <a:schemeClr val="tx1"/>
                </a:solidFill>
              </a:rPr>
              <a:t>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Prevents </a:t>
            </a:r>
            <a:r>
              <a:rPr lang="en-US" sz="2400" i="0" dirty="0">
                <a:solidFill>
                  <a:schemeClr val="tx1"/>
                </a:solidFill>
              </a:rPr>
              <a:t>Errors Avoiding Manual Data </a:t>
            </a:r>
            <a:r>
              <a:rPr lang="en-US" sz="2400" i="0" dirty="0" smtClean="0">
                <a:solidFill>
                  <a:schemeClr val="tx1"/>
                </a:solidFill>
              </a:rPr>
              <a:t>Entry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Access Control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Access Control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1752600"/>
            <a:ext cx="8534400" cy="3505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Access </a:t>
            </a:r>
            <a:r>
              <a:rPr lang="en-US" sz="2400" i="0" dirty="0">
                <a:solidFill>
                  <a:schemeClr val="tx1"/>
                </a:solidFill>
              </a:rPr>
              <a:t>After Identification via Biometric Credentials or an RFID </a:t>
            </a:r>
            <a:r>
              <a:rPr lang="en-US" sz="2400" i="0" dirty="0" smtClean="0">
                <a:solidFill>
                  <a:schemeClr val="tx1"/>
                </a:solidFill>
              </a:rPr>
              <a:t>card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Ensure </a:t>
            </a:r>
            <a:r>
              <a:rPr lang="en-US" sz="2400" i="0" dirty="0">
                <a:solidFill>
                  <a:schemeClr val="tx1"/>
                </a:solidFill>
              </a:rPr>
              <a:t>Security of Physical Assets and Safety of Workers and </a:t>
            </a:r>
            <a:r>
              <a:rPr lang="en-US" sz="2400" i="0" dirty="0" smtClean="0">
                <a:solidFill>
                  <a:schemeClr val="tx1"/>
                </a:solidFill>
              </a:rPr>
              <a:t>Others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Prevents </a:t>
            </a:r>
            <a:r>
              <a:rPr lang="en-US" sz="2400" i="0" dirty="0">
                <a:solidFill>
                  <a:schemeClr val="tx1"/>
                </a:solidFill>
              </a:rPr>
              <a:t>Workers From Entering Unassigned Areas and </a:t>
            </a:r>
            <a:r>
              <a:rPr lang="en-US" sz="2400" i="0" dirty="0" smtClean="0">
                <a:solidFill>
                  <a:schemeClr val="tx1"/>
                </a:solidFill>
              </a:rPr>
              <a:t>Routes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First-In </a:t>
            </a:r>
            <a:r>
              <a:rPr lang="en-US" sz="2400" i="0" dirty="0">
                <a:solidFill>
                  <a:schemeClr val="tx1"/>
                </a:solidFill>
              </a:rPr>
              <a:t>User, Time-Zone-User-Route based Access, Guard </a:t>
            </a:r>
            <a:r>
              <a:rPr lang="en-US" sz="2400" i="0" dirty="0" smtClean="0">
                <a:solidFill>
                  <a:schemeClr val="tx1"/>
                </a:solidFill>
              </a:rPr>
              <a:t>Tour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Blacklist Workers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41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Blacklist Workers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9767" y="1676400"/>
            <a:ext cx="8117033" cy="25146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Create and Store the list of Black listed </a:t>
            </a:r>
            <a:r>
              <a:rPr lang="en-US" sz="2400" i="0" dirty="0" smtClean="0">
                <a:solidFill>
                  <a:schemeClr val="tx1"/>
                </a:solidFill>
              </a:rPr>
              <a:t>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Blacklist </a:t>
            </a:r>
            <a:r>
              <a:rPr lang="en-US" sz="2400" i="0" dirty="0">
                <a:solidFill>
                  <a:schemeClr val="tx1"/>
                </a:solidFill>
              </a:rPr>
              <a:t>Workers due to their Behavior, Theft, Skill </a:t>
            </a:r>
            <a:r>
              <a:rPr lang="en-US" sz="2400" i="0" dirty="0" smtClean="0">
                <a:solidFill>
                  <a:schemeClr val="tx1"/>
                </a:solidFill>
              </a:rPr>
              <a:t>Deficits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Prevents </a:t>
            </a:r>
            <a:r>
              <a:rPr lang="en-US" sz="2400" i="0" dirty="0">
                <a:solidFill>
                  <a:schemeClr val="tx1"/>
                </a:solidFill>
              </a:rPr>
              <a:t>Worker from entering through Other </a:t>
            </a:r>
            <a:r>
              <a:rPr lang="en-US" sz="2400" i="0" dirty="0" smtClean="0">
                <a:solidFill>
                  <a:schemeClr val="tx1"/>
                </a:solidFill>
              </a:rPr>
              <a:t>Contractors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Alerts </a:t>
            </a:r>
            <a:r>
              <a:rPr lang="en-US" sz="2400" i="0" dirty="0">
                <a:solidFill>
                  <a:schemeClr val="tx1"/>
                </a:solidFill>
              </a:rPr>
              <a:t>on their Pass </a:t>
            </a:r>
            <a:r>
              <a:rPr lang="en-US" sz="2400" i="0" dirty="0" smtClean="0">
                <a:solidFill>
                  <a:schemeClr val="tx1"/>
                </a:solidFill>
              </a:rPr>
              <a:t>Generation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SMS </a:t>
            </a:r>
            <a:r>
              <a:rPr lang="en-US" sz="2800" i="0" dirty="0" smtClean="0">
                <a:solidFill>
                  <a:prstClr val="white"/>
                </a:solidFill>
                <a:latin typeface="Calibri Light"/>
              </a:rPr>
              <a:t>and Email </a:t>
            </a: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Notifications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5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Overpayments due to Erroneous Work Hours Data 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11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1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21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30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29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xQHEhQSEhIVFRITGRQUGBITFBUUGxQaFBYWGhUaFRUZHCggHBwlGxQUITEhJSksLi4vGCAzODMsNygtLiwBCgoKDg0OGxAQGywlICQyLDA0LCwyLC0sLywsLC41NywsNDg0LDQsNCwtLDgsLCw0LS8sLCwsLCw0LCwsLSwsLP/AABEIANAA8wMBEQACEQEDEQH/xAAbAAEAAgMBAQAAAAAAAAAAAAAABQYDBAcCAf/EAEQQAAIBAgIECQgIBQMFAAAAAAECAAMRBBIFBiExBxNBUVJhcYGhFCIycpGSsbIWNHOCk6LBwiMzQmLRJUNTFcPS4fD/xAAaAQEAAgMBAAAAAAAAAAAAAAAABAUCAwYB/8QANREAAgECAgYHCAMBAQEAAAAAAAECAxEEBRIhMVFxkTJBYYGhsfATFSIzQsHR4RQj8TSCcv/aAAwDAQACEQMRAD8A7jAEAQBAEAQBAEAQBAEAQBAEAQBAEAQBAEAQBAEAQBAEAQBAEAQBAEAQBAEAQBAEAQBAEAQBAEAQBAEAQBAEAQBAEAQBAEAQBAEAQBAEAQBAEAQBAEAQBAEAQBAEAQBAEAQBAEAQBAEAQBAEAQBAEAQBAEAQBAEAQBAEAQBAEAQBAEAQDFiqpoI7BS5VWYIN7EC4A6zumUEpSSbsYzk4xbSvbqKcNfGo/wA7COg58xHgyD4yy93J9CafriU/veUfmU2vXakTeitasNpMhVfI53JUGUnsO49gMi1cHVp62rreibQzChW1J2e56ibkUmiAIAgCAIAgCAIAgCAIAgCAIAgCAIAgCAIAgCAIAgCAIAgGLFOyI5RczhWKqTbMwByi/Jc2mUUnJJ7DGbkotxV3uKW+tOMwgviMFdOUhaii3WxzCWawdCfy56+79FM8fiqfzaWrvX5MaYfAa07KY8nxB3LYDN90ea/dYzJyxOG1y+KPrl5GChg8Zqh8MvXc/M96L01W1cqjDYy5pn0Ktyco5CG5U7do7J5VoU8RD2lHbu9dfmZUMVVws/Y4jZ1P11eK4F5BvKkvD7AEAQBAEAQBAEAQBAEAQBAEAQBAEAQBAMWIxCYVczuqL0mIUe0zKMXJ2irmM5xgrydl2mHD6To4n0K1NvVdT8DMpUqkelFruMIV6c+jJPg0bc1m0QBAEAQCL1hw+IxNMDC1BTqZgSW5VsbgGxtttyck34eVKMr1FdEbFwrThajKz+3iVippbSOgPOxCCrS5W83Z99B5vawk9UcLX1U3Z+vWplW8RjcNrqrSjv8A2tnejLi9E0NaKRxGE/h112lR5t2G2zgbm5mHjyYwrVMNL2dXXH1s/BnUw9HGQ9rQ1S5a+3t7Txo2t9K8O+Fr7MVRuVdhY3Gy56wfNYdY5d3tSP8AFqKpDov1+0eUZfzaTo1OnH1+mbmoOk2qo+GqXFShsAO/Le2X7pFuwia8fRSkqkdkvXibcrruUXRntj5bu7ZyLbK4thAEAQBAEAQBAEAQBAEAQBAEAQBAEAQDj+sulG0rXdmPmqzKi8iqDYWHObXJ/wDU6TDUVSppLb1nI4yvKtVbexalw/ZFEXm8iWM9DGVMN6FWonqOy/AzGVOMukk+42RqTj0ZNcG0SWH1qxdDdXYjmYK3iRfxmiWDoS+kkxzDEx+vnYk8Pr9iKfppSfuZT7bkeE0Sy2k9jaJMM3rLpJPmvySWH4Q1P8zDsPUcN4ECaJZY/plz9MkQzmP1Qfc7/gksPrxhKvpF09ZCfkvNMsvrLZZ9/wDhJjmuHe1tcV+LktgtNYfHm1OsjMf6c1j7p2yPOhUhrlFkuniqNR2hJNm8yhhYi4Owg8s07De1coOKo/RPH02TZh6+wryAEgMPukqw6jaW8ZfysO1LpR9eOwoZx/hYuLj0ZdXrdt8DLp5P+j6SoV12LWIDdZJCP4Mh7RMaD9rhZQfV/plil7DGwqL6tvk/NHquP+maYUjYtcbR66sPnpgxH+zBO/0+vJnsv6sxVvq+6/KLxKouxAEAQBAEAQBAEAQBAEAQBAEAQBAEAwY6v5NTd+grN7oJ/SZQjpSUd5hUnoQcn1I4iJ1JxK2CD03dDNSSvTNcXohvOFieQ2uBvF7XHNea6ym6b0Npuw7pqrF1Oj1+uJ0IYTRmkNgGHueRGWmfYpBlNp4unt0u/WdAqeAq6lo91l5WPFbUXC1tqGonqvmH5gZ7HMay22ZjLKcPLo3XB/m5Uta9XRoEplqZ1qZrXABGW1928ecJY4TFe3TurWKnHYNYZqzunz1EBJZBPoOXaNhG0EcluaAdb1R0g2k8KjvtcZkY85U2v2kWnO4ukqdVpbDrMBWlVoKUtuzkQXCcQUoKPTLPbssAfErJeWdKT6iDnXQguu78jzr7/Fr4KmPSzH870gPFTPcBqp1JetjPM011qUeu/m0fdYv4ulcKo3gUye56h+AnmH1YSb4+SPcXrx9NLs82XeVZdCAIAgCAIAgCAIAgCAIAgCAIAgCAIBC65V/J8HWPOoT32C/uknBx0q8fWwh5hPRw0+FueopmpOgqemeO40EhMgUqxXa2a+7qA9stMbiJ0dHQ67lNl2EhX0tPqt9ybxHB9Sb0K1RfWCuPAD4yJHM5/VFE2eTU30ZNcn+CNxHB9VX0K1NvWDJ8M03xzOD6UX5/gjTyeoujJPmvyRuI1NxdH/aDj+x1PgSDN8cdQfXYjTyzEx+m/Br9GgdH4nR+3iq9PrVXX8y7Jt9rSqdafI0exr0vpkuF/samIxT4k3qVGdhsu7FiOraZtjCMV8KtwNUqkpP4m2+13MU9MRAOs6lUOIwVHnYM/vsSPAic9jZaVeXrYdVl0NHDR7dfNmTSugE0nXo1nZv4P9GyzWOYdm21+e08pYmVOEoJbTOvg41qkakn0eowYjV44nHLimcFEAy07bQVBtt5rkt2zKOJ0aDpJa31+uRrng9LEqs3qXV65kVofDvpDSdau6Mq0cyrmBG22Rbdq5m7xJFaUaeFjBPW/wDf0RaEJ1cbOpJao6l5eV33l0lYXIgCAIAgCAIAgCAIAgCAIAgCAIAgCAVPhIr8XhlXp1FHcoY/ELLDLY3qt7kVWbztRUd7/Y4N6HF4Z26dQ+xVUfHNGZSvVS3IZRG1Fy3stkry1EAQBAMNfCpiNjorD+5Q3xmUZyjsdjGUIy6STI3EarYTEb8Og9S9P5SJvjjK0fqffrIs8BhpbYLu1eRzrW7A09GYhqdIEKqqSCS20gneeorLnCVJ1KalM57H0oUarhDYl4nVNG0PJaNOn0ERfdUD9JQVJaU3Le2dTRhoU4x3JI2ZgbBAEAQBAEAQBAEAQBAEAQBAEAQBAEAQBAEAoPCdXu1BOYOx7yoHwaW+WR1SlwKHOZfFCPF+RZNTaHEYOiOcF/fYsPAiQsZLSry9bCxy+Gjhoc+esmpFJogCAIAgCAcn0t/qOkWG/NXWn3KyofBZ0NL+vDJ9l/ucpX/txjW+SXKyOsTnjqxAEAQBAEAQBAEAQBAEAQBAEAQBAEAQBAEAQDl3CFX43FsB/toi9+1v3iX2XxtR4t+vA5jNpXxDS6kl9/udKwFDyWlTp9BFX3VA/SUlSWlJy3nSUoaEFFdSSM8wMxAEAQBAPjNlBJ3DbAbscp1RBx2PpseVqlU+6x+YidBi/gw7XBHK4D+zFRl2t+f3OrznzqhAEAQCk6x6ex2AdiKISiCbPl4y452YGy9ht3y0w2Gw8465XfIpcXi8XSk7RtHft57iD+m+L6Sfhj/Mle76O58yF71xO9ch9NsX0k/DH+Y930Nz5j3rid65D6bYvpJ+GP8AMe76G58x71xO9ch9NsX0k/DH+Y930Nz5j3rid65D6bYvpJ+GP8x7vobnzHvXE71yB12xfTT8MR7vobnzHvTE71yPn01xfTT8MT3+BQ3Pmee9MTvXIfTXF9NPwxH8ChufMe9MTvXIz4PWrH45stKztzLSBt2nkHbMJ4PDQV5au8zp5hi6jtDW+BftDPXqUwcSiLU5kN9nWNwPYSJUVlTUv622u0vsO6zh/ckn2evuzemo3iAIAgCAIAgHJ8f/AKjpFhvDV1TuVgh8FnQ0/wCvDf8Ak5Wr/bjH2yS5O32OsTnjqiua56wNoVEWmBxtS9iRcKFtc25TtFu+TcFhlWk3LYiuzDGPDxSjtZS6WuGMpm/HZupkS3goMs3gaD+nxZTRzLEp9K/FL9Ehh9f66enSpN2ZkPxPwmmWW03sbXj+CRDOKq6UU+a/JMaN19pYlgtWmaV9mfMHUesbAgddpGqZbOKvF38yXRzenJpTWj27UW+VxbkdrDX8mwtduUU3t2lSB4kTdh46VWK7UR8XPQoTl2MpHBrQz4io/IlO3e7C3gplrmUrU0t7KTJ4XquW5eb/AEdIlIdGIAgGtpOscNRquvpIjsL7dqqSPhM6UVKaT62jXWk405SXUn5FR0Zr+rWGIpW/vp7R3odo7iZZVcta1033MqKOcJ6qsbdq/H+kg+iMBrGC1Mrm3lqJyML9JOf1hNCr4nD6pePr7kh4bCYpaULX3rU+9flFd0nqJWw1zRYVV5vQb2E2PtHZJtLMactU1bxRX1spqw103peD/BWMTh3wrZaiMjdFgVPjJ8ZRkrxdysnCUHaSs+0xT0xEAE2gEzovVnE6TsVp5UP9dTzB3Dee4SNVxdKntd3uRMo4GvV2Ky3vV+y26P1IoYEZ8Q/GW2m54tB27b+026pX1MwqTdqat4staWVUaa0qrv4L13nvGa34XRS8Xh1D23LSARB961u8AzGGBrVXpVHbjtMqmZYeitGkr8NS5/i5g1V1lraaxRV8q0xTdgijlDIASx2k2J5h1TPFYSnRpXW2+3ma8FjquIr6MrJWepcUXOVhciAIAgCAIB5qPxYJO4An2T1K7seN2VzlepiHGY6mx56lQ+637mEv8a9Cg1wRy2XJ1MVGXF+u9nVpz51RzXhHr8ZiVXkSmvtZmJ8AsvMtjak3vZzebzvXUdy82yJq2QZRRpMKdKlUYtxisS4p32owub1QLHmkhXevSettdXVffwIkrL4dFakm73vrtua3nitTp0wrPRdA+4pWUg+ajeiyk+jUQ7Tyz2Lk20pJ23r99h5JQSTlFpPc+xPrT3rrNTSFFcO1lJIyo3nAA+eivY2PJmtNlOTkrvt8HY1VoqLstyevtV/udm0ehp0qatvCICesKLzmajTk2t52VNNQSe5EJr/W4rBuOmyL+YMfBTJWXxvWT3XIOaSthmt7XmRvBlQtTr1Okyp7i3/7k35nL4ox9etRGyaHwzl2pcl+y6yrLoQBANHTn1av9lV+QzbQ+bHivM04n5M+D8jjE6Y409I5pkMpIYbiCQR2EQ0mrM9Tad1tLFozXTE4KwcisvM+xu5xt9t5Cq4ClPZqfYWFHM69PVL4l27ef+lnw2tWD0yuSuoS/wDTWUFe59w7TaQZYOvRelDXw2lnDMMNXWjUVv8A62c/8MOkNRaOLGbD1DTvtAvxiHs238e6ZU8xqR1VFfwZhVymlPXSdvFeu8jMDqBVdv41VFUf8d2LdlwAPHsm+eZQS+BNvtI1LJ6jf9kkl2a/8J1cHgNVwC2UVBtBf+JUPWq8ncAJEc8TidS2dmpE5U8Jg9btft1v1wIjSmv5a4w9O399Xae5Afie6SaWWrbUfciJWzh7KUe9/j9lS0hpGrpI3rVGfmBOwdijYO4Swp0oU1aCsVNWtUqu9STfrdsNSbDUWng5+tt9k/zU5AzH5PevuWeUf9D4PzR0yUZ0ogCAIAgCARustfyfC125eLcDtYWHiRN+GjpVYrtRGxk9GhN9jKXwaUM1eo/Qp5ffYf8AgZZ5lK1NLe/L/SmyeF6spbl5v9HRpSnRHItcK3lGMrnmYL7iqp8QZ0eDjo0YnJZhLSxE+XJGSunG1axXi6tOrdQEr00bKrqUsG2g2RdmUzGLtCN7prem1s1+e8ymnKpPRtJS3SSdk1bbw3HjStOpiEQcRVQqSAMhKEFUVfP5wtOmOu19k9pOMZN6Sd+fLvZ5XjOcUtCSa7NXUtvBIw4imMZjCnI1YUh6ocIPygTKL0KN+y/hcwmvaYnR3yt3Xt5HYpzZ15SuE2vanQp9Jmf3Ft++WmWR+KUvXrUUucz+GEe1vkv2SWoFHisGp6bVG/MVHgomjMJXrNbrEnKo2wye9vz/AEWOQixEAQDR059Wr/ZVfkM20Pmx4rzNOJ+TPg/I4xOmONEAQBANvR+k62jTejUZOoHYe1TsPsmupShU6aubaVepS+XJry5bCTxut+Kxi5eMCDcTSGUnta5I7rTRDA0YO9r8STUzLETVr24avXcQTHMSSbk7STtJ7TJZB26z5AEAQC08HP1s/ZP81OQMx+T3r7lnlP8A0Pg/NHTJRnSiAIAgCAIBWuEGtxWDZem9NfYc/wCyTsvjetfcn68StzWVsO1va/P2NDgyoZaVZ+k6p7i3/fNuZy+KMez15GjJo/BOXbbkv2XSVhcnNtbdWa1Ou9WlTapTqEv5gzFS21gVG3fc3HPLvCYuDgoydmjnMdgaiqOcFdPXqKvXoNh9joyeupX4iT4yUui7lXOEo9JNcdR5o1TRN0YqedSV8RPZJPajyMnHXF24E5qVhDi8ZTNrimTUY81gct/vWkTGzUKL7dROy6m54iL3a364nV5z51RzfhKr58RTTkSnfvdjfwUS7y2Nqbe9nOZxO9ZR3Lzf6Lxq9Q8mwtBeUU0v2lQT4kyqxEtKrJ9rLvCQ0KEI9iJCaSQIAgGjpz6tX+yq/IZtofNjxXmacT8mfB+RxidMcaIAgCATeiNFU+KOKxTFaAOVVX0qzDkXq2Hb1Hda8i1q0tP2VLpeCJtDDw9n7as7R6ktrfr0iVzFUzrohOJAvd7lyOe5Gbdy2M0fVous7+BKu9HSWGWj27fyYNKaDp4ik1ahTejUpqHqYZzeyNfz0J222H2HYCLHKliJRmoTaaepSW/czCvhISpupTTi1rcXu3r1yKtJ5ViAIBaODr62fsn+ZJBzH5PevuWeU/8AR3PzR02UR0ogCAIAgCAUjhOr2ShT52d/dAA+cy0yyOuUuHrwKXOZ/DCPa3y/0ltQqPFYNDyuXb8xA8FEj4+V677LErK46OGXbd+JYZDLAQD4ReAaWI0Nh8T6dCkTzlFv7bXm2NerHZJ8zRPDUZ9KCfcjNg8FTwK5aVNUG+ygC/Wbb5jOpKbvJ3M6dKFNWgkuBsTA2HKNbm8ux9RRytTpD3VHzEzoMH8GHT4s5XH/ANmKlHgvL7s6sq5QANw2TnzqlqPsAQBANHTn1av9lV+QzbQ+bHivM04n5M+D8jjE6Y40QBAEA6BhMEuLqaOQi9JKHHZeRmsl795BlPOo4RqtbXK3drL+nSU5UIvoqN+/UReitK4jS2kFtUcLnYmmCQqot7hl3bha55TJFWjSpYd6ls29dyLQxFati1rdrvV1JL1zN3BY3j8ZjsQf5NOk9Mnk83KFA7cjHv65qnT0aFOmtrafrmbqVXSxNaq+ik1y/wAZRl2S2KNbBPD0QC0cHX1s/ZP8ySDmPye9fcs8p/6O5+aOmyiOlEAQBAEAQDm3CTXz4lF5Epg97M1/ALLvLY2pN72c3nE71kty83+i9aBoeTYainKtNAe3KL+N5U15aVWT7WXuGhoUYR3JeRvzUbxAEAQBAEA5Por/AFLSKneGrtU7lZnHgonQ1f68M1uVvscpQ/txie+TfK7+x1ic8dWIAgCAaOnPq1f7Kr8hm2h82PFeZpxPyZ8H5HGJ0xxogCAIBatXdMqyJRqVBSqUSTQrsLqA3pU6n9p7uTcQLwMRQek5xV09q+6LTCYqOiqc3ouPRl1cH2etTSJ0vjqdQVKWHwtibvUpstquw+kxIa22+7k7pEth3HRlKXYn1E6+LU9KEIdrXX37SG1lxtNaBo56fGMwbisKLUkNwWNRv62381tmzZeScNTl7TTs7b5bXw3EPG1Yey9ndXvsjsXHe/VusqMsSpEAQC0cHX1s/ZP8ySDmPye9fcs8p/6O5+aOmyiOlEAQBAEAQDkut9UYnG1rnzQypfmCqobxzTocGtGhGxyePkp4mV9mpeCL/htasHW2Cuo6nDJ8wEqJYOutsfuX8Mww0tk136vMlMPjaeK/l1Ef1GVvgZolTlHpJolQqQn0WnwM8wMxAEAQDW0lX8lo1anQR291Sf0mdOOlNR3tGutPQpyluTZzng7ocZiwf+Om7d5yr8GMusxlajbezncphevfcn9kdPlEdMIAgCAYcZQ8qpvTJsHVkvzZgR+syhLRkpbjCpDTi479RxnSGAqaMcpVUqRsuRsbrU8onTU6kaivFnHVaU6MtGat5dxq5hzzZY1aSGYc8WGkhmHPFhpIZhzxYaSPmzqjWefCfcwizPdJDMOeLDSR6G2eHotALzweaHqUXbEOpVcpRQwsWzEEmx5PNHbeVWY14uKpxd+svMqw04ydWSsrWRe5Ul4IAgCAIAgHEcfX8pq1H6bu3vMT+s6mnHRgo7kjiqstOcpb234mCZGAteenlkb2BxuIDBaNStmO5EZzf7oM01KdK15pd9iRSq1r2pylfcmyYq6waQ0UQKpYX3CrTWx7GAF/bIyw2Fq9HwZLljMbR1T8UvXibOH4QKyenSpt6uZPiWmEstpvY2vH8GyGcVV0op81+STw/CFTb06Dr6jK/wAcs0Syyf0yXrmSYZzD6ovus/wedP624fHYWqlNm4xwFCsjDeQG27t1+We4fBVYVYyktSPMVmNGpQlGDd3q2MwcGNDbXf7NB+Yn9syzOWqMeJhk0dc5cF5l8lSXogCAIAgCAIAgCAIAgCAIAgCAIAgCAIAgCAeai5wRuuCLz1OzPGro4hXoNhWam4syEqRzETqYyUlpLYziZQcG4y2oxz08EAvPBkEvX3cb5lufJtvbvtfulVmel8O77l3k2jee/Vy/37E9ruEODq57f05efPcZbf8A268iYHS9stH0ifmWj/Glpd3HqOUToDlRAEA6XwcUOLwrN06jHuUKvxUykzGV6ttyOkyiFqDe9v8AH2LVK8tBAEAQBAEAQBAEAQBAEAQBAEAQBAEAQBAEAQCJ0vq7Q0uc1RPP3Z1JU99th75Io4qpSVovVuItfBUa7vNa961EFiOD2k3oVqi+uFf4ZZLjmc/qivXMgSyan9Mn32f4I3EcH9ZPQq029YMnwzTfHMqb2prx/BHnk9VdGSfNfk0RqvjtHsHpocw3PSqLf4g+E2/zMPUVpPmjR/AxdKWlFa96a/Rp6WXGYixxC1zl3Z0bKOywy982UnQj8to011iZP+1Sdt6dvwRN5IIl0IPT7AOwasYI6PwtKmwswW7DmLksQewtac3iqiqVZSR12CpOlQjF7fzrJSaCUIAgCAIAgCAIAgCAIAgCAIAgCAIAgCAIAgCAIAgCAIAgGDEYOnivTpo/rKrfETKM5R6LaMJ04T1SSfEjMRqphMRvoKPULJ8pE3xxleP1c9ZGnl+Gl9C7tXkfdHar4bRzB0p3cbmdmbL2AmwPXvipjKtRWb1CjgKFKWlGOvt1kzIxMEAQBAEAQBAEAQBAEAQBAEAQBAEAQBAEAQBAEAQBAEAQBAEAQBAEAQBAEAQBAEAQBAEAQBAEAQBAEAQBAEAQBAEAQBAEAQBAEAQBAEAQBAEAQBAEAQBAEAQBAEAQBAEAQBAEAQBAEAQBAEAQBAEAQBAEAQBAEAQBAEAQBAEAQBAEAQBAEAQBAEAQBAE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  <a:ea typeface="+mn-ea"/>
              </a:rPr>
              <a:t>SMS and Email Notifications</a:t>
            </a:r>
            <a:endParaRPr lang="en-US" sz="2800" i="0" dirty="0">
              <a:solidFill>
                <a:prstClr val="white"/>
              </a:solidFill>
              <a:latin typeface="Calibri Ligh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6526" y="1828800"/>
            <a:ext cx="8603674" cy="25908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</a:rPr>
              <a:t>SMS </a:t>
            </a:r>
            <a:r>
              <a:rPr lang="en-US" sz="2400" i="0" dirty="0" smtClean="0">
                <a:solidFill>
                  <a:schemeClr val="tx1"/>
                </a:solidFill>
              </a:rPr>
              <a:t>and </a:t>
            </a:r>
            <a:r>
              <a:rPr lang="en-US" sz="2400" i="0" dirty="0">
                <a:solidFill>
                  <a:schemeClr val="tx1"/>
                </a:solidFill>
              </a:rPr>
              <a:t>Email Notifications to Contractors, Workers, </a:t>
            </a:r>
            <a:r>
              <a:rPr lang="en-US" sz="2400" i="0" dirty="0" smtClean="0">
                <a:solidFill>
                  <a:schemeClr val="tx1"/>
                </a:solidFill>
              </a:rPr>
              <a:t>Admin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Alerts </a:t>
            </a:r>
            <a:r>
              <a:rPr lang="en-US" sz="2400" i="0" dirty="0">
                <a:solidFill>
                  <a:schemeClr val="tx1"/>
                </a:solidFill>
              </a:rPr>
              <a:t>for Events like Worker Assignment or Approval, Monthly Attendance, Missing </a:t>
            </a:r>
            <a:r>
              <a:rPr lang="en-US" sz="2400" i="0" dirty="0" smtClean="0">
                <a:solidFill>
                  <a:schemeClr val="tx1"/>
                </a:solidFill>
              </a:rPr>
              <a:t>Punch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Take </a:t>
            </a:r>
            <a:r>
              <a:rPr lang="en-US" sz="2400" i="0" dirty="0">
                <a:solidFill>
                  <a:schemeClr val="tx1"/>
                </a:solidFill>
              </a:rPr>
              <a:t>Immediate Action for Exceptional </a:t>
            </a:r>
            <a:r>
              <a:rPr lang="en-US" sz="2400" i="0" dirty="0" smtClean="0">
                <a:solidFill>
                  <a:schemeClr val="tx1"/>
                </a:solidFill>
              </a:rPr>
              <a:t>Events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</a:rPr>
              <a:t>Saves </a:t>
            </a:r>
            <a:r>
              <a:rPr lang="en-US" sz="2400" i="0" dirty="0">
                <a:solidFill>
                  <a:schemeClr val="tx1"/>
                </a:solidFill>
              </a:rPr>
              <a:t>Time of HR and Admin in Resolving Exceptional </a:t>
            </a:r>
            <a:r>
              <a:rPr lang="en-US" sz="2400" i="0" dirty="0" smtClean="0">
                <a:solidFill>
                  <a:schemeClr val="tx1"/>
                </a:solidFill>
              </a:rPr>
              <a:t>Events</a:t>
            </a:r>
            <a:endParaRPr lang="en-US" sz="24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Informative Dashboard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MXGCIbGBgXGR8dHRsiHiEfHx4fHiMgHSkiIiAlISAgITIjJSkrMC4uIR8zODUsNyouLisBCgoKBQUFDgUFDisZExkrKysrKysrKysrKysrKysrKysrKysrKysrKysrKysrKysrKysrKysrKysrKysrKysrK//AABEIAQ4AuwMBIgACEQEDEQH/xAAbAAACAgMBAAAAAAAAAAAAAAAABQMEAgYHAf/EAD8QAAICAQQBAwIFAgUCAwcFAAECAxEEAAUSITETIkEGURQjMmFxQoEVJDNSkaGxB0NiNFNywdHh8SU1dNLw/8QAFAEBAAAAAAAAAAAAAAAAAAAAAP/EABQRAQAAAAAAAAAAAAAAAAAAAAD/2gAMAwEAAhEDEQA/AO46NGjQGjRo0Bo0aNAaNGjQGjST6l384sYdMbIyCSRxhQkivJN+B9vvrSc76xypZysG2ZxpfmQxdX3xHplbu/LC66+NB0vIykQFndVA8lmAA+e71lHMrAEMCD4o3eua7n9QZzRKJdjaYIe+UwYih7WFISW4k9qPJIB0s3XKxWZJMna9xjdP00eQHqeWLF69pQUt9e2gNB2AnQrA+Nc4w91mMs5ws+ObjETFiZHThgQPfy4vXKxd12vxWsYvqSZZUky9vy4shG4E4x5ROpPucqW41f7MwB6PzoOlaNLdo32DJ5ejJbIeLKQVZTQNFWAYdEHxploDRo0aA0aNGgNGjRoDRo0aA0aNGgNGjRoDRo0aA1of/iDuQ5Rp/ikWDGpPqAG5H/T0KIK0CfH3Gto3HLjUuJZkVOP6Aafv5Pd0fAAH37PgcumwcGHId4NqnzJBJfOzICx/rIoqFJbyPt8UdAY+4wSSQwYu/ZTTOCifltIC1+XB6Ar/AOZvUm47bk40pTK+oUSNoypsBZQzEE0obrwSGv8Atq42BlFmjy5cPbYJPbGmLxGQw+FU1fYB/T3+2k+Ni7OZJVTDzcuSI8XZuToxPgtxJrskj22PcQPGgo5+xQF0K/UMigKvTlw1eF7Diro/Fix99OsN8iCbiu/47xHtRORIwWxXRNWOqPLs99eNZ7JgLJMkLbAFUKTzkkYoAvIJfNO2NCr793xWrUizZEhaX6fUkxeTMi8vji1gCwB0D2P4N6C39UbSuUkjyYcGaQqW+NKElcge+j3fEmwDXV135tbViZkcYOLLN7I+K4magBHY9xkH6uPfYJ6IB0k3vFwwoMu15WM1Fi2OFsAFTISEb9I6BJFGj+109sxdtd2fF3PIimsRRjJdiAzdj2uAST2KJIu+tA1m+rcR5o03DHbFy+YQSKSO2FWrL317b5dAN0T87vsMiLcSZKzIgCAM/OUMpIbmxYknx0QCKPn40jcId4jhj9SHE3UXyshRxPM8SooA9Ee74Cn+TSxdz28ZYfJgm2/Lo8w/IIVYEMVdSPaSB72Fd/voOvaNKtqzWcLwCyQH9EyOCOIH9XyTyFdf/lroDRo0aA0aNGgNGjRoDRo0aA0aNGgNKfqVZGgdY5BCCDzmJKmNaPJ1NfqHxZAHn4rTbXOPqnIx5siSN5nzJFFrgQNSEAD/AFezyIYG/FBh7erII8bc8BMqY4GNJuWfQLSSEkGqHRIoUAPdQH6ezpxvEuYYQ2ZnRbdHxB9OEq0gYd+mPuKF9E3fgAaXDLzFj45b42z4oopHGw9QgEAgBGB/uCPI6PelWw4cQcjbdsfONknNzaCc/IZAwFi6JYEMevPWgbfTu3wBuWFiZGXkI3L8RlOVS2A9yn9DdG+I7H/Gmm4xZixo0m4Yu3qvumSJEu6N9sezQsdfcd1qdZmuVdxzULdEYeISPTFWFtQJGJHwa0pwYoXDR4mxuwl4uTljjH81+vlQWr4j7+NBBtW/4iNNH/jeVK0vcYMb2B3+g+nRJ7/TXx1qLEmiY+rj7/kKsbEOMhW4m6sDmFtuj9yNbXiQ7l6kd4WBDxFGQEtQN2EoKw6+PH76haTdmLEJtc6+bUuK8cbskfc6DX9r3ErI7rvmA8jmuU0aB+N2q3yU9D733XjTHfsjN4KJtux9xiLq3OAgG1H6qJY2PArVvddvy3Vg+1bfkiQgSFZeJPHoE8ovIHQ9xrWtZgwseMQhdy2qpDI5iDmMNQA5OOQZSADY66N/bQGLuuAmQXIztqlIVFEnIRdrYtDagd+OvBPXene6x50Kc4/R3fGRSWWQKZQwo+3iCD/ABPQ+e9WsTLyJeCYufh7jGFYyJMEDt/toxiqvqyvX761/Flw0LqY8zaMmaf0jInPgzj/aTalT3XQHZIrQOtt+ofx0Sw4Eg27LR+T488fZFMaVTVqT2SPi+hrb/p7OyZOa5WOIXjIAZXDJJ12yf1Af/EBrn5TNRVbcooNywoT6iZMP+slEe4qtWADZABsA2Tra9v8AqD1mV8OWOaErzaEgrKobwUuvs3tYf30G26NeK1i/++vdAaNGjQGjRo0Bo0aNAaNGjQRZMhVGIUuQOlWrb9hZA7/cga5flS5MURdkg2bDCNZj4NPY/T7VQgjrwpBo+fGt9+rMlUxnLZS4gIr1SASBXfEE/qrx5r7HXM8XIWSRMfExJc6dLb8buC2iV4IJH6TViu+waY3oK+Nt8crLJgbdJmz0OWZnsRFYA93EtxY+D0Pnzd6fz4T5ZSLI3SQsQBJFhKOANkG2CkKoDeWH9N+RpVhZMjTtHk5bbjlFWrExaGMvhuLtQHx8/HnzrLdGK803Fkjgegm2YC3K7efeyUbPfV0ejYrQM8TNjVuW2QQCONvzs7J6XipKvwauzY+OvJru9Vv8VXkwytzyMl2kBEeDGyqoWqUlB4N2bI5dfvb2TEyJUEBwMOHBVfYJ2uuqH5agAfuCfk6X4u4vy/8A3NRXuMGFihxxHVKeDEgdC/2+NBBmQYsrCVsLc8gUKtnAvsceHqDvqySK7FH7U0xsWP1X/wABzE/K4kKOXIH7AORyq+/I8afQZ7qTkZGfkY8MTUyZMMSBw36SK91WQLP8Vetcm3qP3un1IfnkPRVgL9w4AD4Ao+er8fATR7nt8Kei2DuWHFOpYFfUABIHLiqSMVPX+3/pqntO6BWZsL6gjeMHuLPW75AGrbi1dntQK8ffTv8AxrLklibD3fBlR+P5UyKjG178HlZIvj0Rf7d4btkZC8n3DacbIxwG5Pi1I6gnr2tR6XzRHm+vGgjzMORknln2uGTigEU+BJxklDt2U4+4VfI2fuOwTq+HOPMuLBuIYpxLY+aA3tKn2CWrsl1NWT7QBQBBTNBiPxyMDDeaEXyOFkvHND0CAYbHuvriPgD4oav5G4/iElhjZNwYPT4OYiwzACu0JABK/eiPseuwwTJxsLIWTKxsjBcMzloCz4zgBlshbC9NyK0O6u61d33EnmkEzQplYgAaCbDYplqfA75BXHZ6sL9x8FXFvUccbQY+Q+25CuXMG4gujgCuCu5ICGrtCT561X3TdFDxncMabEVb9HM2+Vmg93uLELXV15U3ZsVoOo4O4IzGHkxlQAsHXiSPv4Cn9+PV6v60z6S3LN9Yx5EkOVjvZgyYFrwSWWUAkKaoD+PJOtz0Bo0aNAaNGjQGjRo0Bo0agzpwkbuVZwqk8UXkzUPCj5J8AaDn/wBZ52PLk8IduO45aJak9wp7qALH2g3ZI/bzpLnZEhkQ7nltNOb47XhDrvri7IbIANnkQB9z82N7zM7izTyRbRtygkLHxbIkB8AAfpYj4FEHrvVHD2smDjg4cuPjEfmzzskUmSvZJeQkyInkngp8iqGg2IyxwiLERjgl15Lj4sfqzC+7lZVYL2a899032k2wMSw22BAwcrPm5JDNyHbDo8mN0D2AvihVCPByJD6f4Y/iYlAUQYp4wr57mnc8noG+IFk+R3qjnZER9LHyJGnmXkUwtt/QEHxIRXjxZK1/1IYq+JFkj8TlZO4Z625ii5GJSOuKovsAB6AJJHzpnsj5ykGHb8XBhZSztM1tyNWDxIb4+QPj+NYZRmhxwYzi7NGfaOao8jV4FdL+4Fsda/kYGDlBpOO47qy8SBbrCzEkcl/Sg/2kDoD4PegaT5UUMrM+Ts0VnlICDJI/jyWex89AH/56qRb6/FVx9y2YWLe4+JLfNDlVfyL0yTZ+MQrbtrxSRZXI4sf2BKr5Aqyb7P7d4fh8hlkX0tlbN9oUD7dnsVyN0KHXydBAmNkZHNVXZc0ABmjjBVvHkmzVt8nS5Y/wUglbEzNs75M2M4ycZ6+ZFWzRv7A14o63Q4MsTH08HCbmtScGCE8R0v6OxyJq9Ik2gUZWTcdtKWx4SiWIiu+gXFG/FDxoNfyM7EZ/WlVobJb/ABHa+RjZv6lmAUsrdglSD+r+dNZ8qZkMjCHeMNQeM2PS5UR66pO+QB8rR+Tx+ZcLfppSx2nKxMtD22LKghcACmK0FJs1+ofP8aUzZmJ+L51Nsu4gXbhRBL14b+hgb7ND/nQM8TI9fFf0a3XBUASQTf8AtcXVsLIHJgaq6PRo9ai+n8XHxI1ysabOxcWQf6UiieFbBb3qpZkq++RU2dUc+dEmK5nHbdxkC8NwxwTBOOmPfQFkDlY/k0a1lvUrJJFJkT/gM4qCubAC+HklqH5ntoGgLLCh0exWg2L6bZIueaY4pQFYepthZke28PCCff3ysA13Z1vW07hHPEssTckbwSCD15BBAII+QdcfeGRAs080e3ZbkcM/GIbEygbIEgU8A1fLCjV/trp+y7jKBEk/Fy0YP4iLuORrqhXgnoj4q9A90aNGgNGjRoDRo0aA0v3t5hETAYlfq2lvigv3OQPPEWeNi/uNMNaJ9c7xCZRjrBJn5FX+EQ/lL5HOY1xq+qewOjQ86DTsLKifLZ8KBtyzGPvzsj2wREX3HakBV8+34qidQ4+VDPl8X9Td88WBXWHDd9fAZRZHIgg/zpxlR5MoUSsZSLRsTbgqQR1RZZpXsD2tTcaaia++qYkCtJFNlCPChQl8fbYyIh8iN5+mMjki1Xs/tegYpLUkcMkrSzIpMe37aPThQAmvVcECvj3FRfwdXDnthD08mXE26N+4oMRDJM3i7PGj3YsJ/fSXHOQFhVnj2rAb/SxIQDlzj4vrlybwfns2D51sm4YM0IURS42DAFHGacerkkn9XbtQIJvvl2dBRhwwHORFgKOxyytykPKgLLqp5MPH/pJofbowt+DM6nNy81ZCeK4WPxSIeQvNVsWDQJb7djzqrjtDOQ8WNl7tKt1NkExQAg+Ar1GOj8IfGp83csiysu542IEAvGwohK63dLZs38dKLrwNBQ2/6cBJZNgLI/Tvl5IMrfvTFq8fcHxprgbFkQuGxtnwoWoHm0oaq76pbB6FEff9tLjNiS2Dj7xlGVr4sZVXugT0yKvQ+TYFjq+7OFtKC+Oy5ahVKANlfqQ2OJueq8UpsC+vA0E31NtqCXidmlkjUBvUxpFXkTTMOIZSab7/AGH8aq/jS0dx52btrhOkzEDIoQlbLOK91jy39tM9phhxg3DG3LG5JbfqlVeAIAADuL+egeXXkaoYebMSno7tFkBwLxs+JY2b+Pargk+LBvr+dAmykMiNLm4MeZGRcedtlB6B7sA8gQQe/HkalwcqeSF44Hh3fFVbONkgx5UakdC2HdeOVE2etWsnBih4S5G2ZOLKW4mXbWIWhZ5FYm6HkdgnvzqCPAGRkMxEeZfH/MYzGDMiWiFZ4+udUvYo9dD40GX05LECMfCcFVBM215ynkpqz6LMt8uz9wbvq9RbOwSM4+CrNGpcZO05pAko+64SRfyKFkdg+dQbhixTQtLku2XDGeP4yFAudiMv9MwHbKDfwSPPd2DfcRWghbcJ/VxrBxd2hsSxmrAkUWeNgrZN3x+ewF76ehjWOeLbQs8R/wBfa8slZIz4YIW8fJ7BBNd6Y/T0xx5gm2vzxhIFyMCQES4oJ9zx8iGK2eRBDX8H7a7n4n4jgNwdYZaH4XeMcgJP8qsnGgDRHkjtWo/JdNL/AJrHj3Ivj5qezG3CFgI8kdHi/XH3dWjCvNEX2HVVaxevdV9vMvpr6wQS/wBXpklfPVX34rVjQGjRo0Bo0aNBi7UCfsL6F/8AQd65l9c5HBf8zKMXAdvZjwBvxWWT2Qx6KBie18/7iLodF3NpRE5gCNNxPAOSFv45Ed1/GuVbhjztI0mIIcjPFjI3GVgIcZhQKRBrA4ix0CR5Nk6CXeIIlgjxslzDCQBDtmEbmksA8ZmPZPm64jySTpNDjsclYWxkly4UDY+3oaxsQGvzJ38SOAQT+/z2KzwZ+pX2+46BOZvOSt8v9xhBPdsOgB10PkHVZWT05GV5cXbGY+vnOf8AM57fAjscuLHugKq/3Gg2NEmWWR8RY8rObrI3GRl9DGI/VGg80gA9o+4J+2rW1Qjm0mLy3DNACNmZBHoRniWtKr29gER9+ATpbn8JsNGmEmBtcZ4xY1BZcwkAKHqyATfVEkEn4sXJ7mVUOOJRDYWGNuGHjsvlZ5CR6hU+QAR56vQMXyoskyL+JlzWijqWKNhDj/q99uAAa8FS7e0d33pFFlAyCPHmBSVuo9qiBNKB1JkOaA+568nVuOI5EbM8o3GgQMPDXhi8x2A8gFMOqtj/AG16d1bEjRMt+Ezf6e3balEX2AzL7r82QVHmr86CL6jz8tQi5WeMCPiCsEFz5LheiC4ApjY7Fi9KYDjt4xd8zSQSkkjuoPd9EMtA35rvrWwS7jkwxq0oxNogLe0PU87/AMAdcj0T+o96ojefygwm3rMDAkPBB6akfdfYvivFk6CXbNxSRXjU7pgSotKJeUkaE2VPYPID5B6r/keIGzIuM7YO7gIfUEAVZk69nFg19m/ABHx+9ODcJEC+jumdCeSrw3LFLBi1gAHgD9r7/fVHOwUZGyJI429NhWftL2yUKuaO7AAFmvjQTfTxZWkXapZXiQ8Mnbcl+Mq9UTC99EV8HyD56Gq7xNkM0sUk2RFEoWYOoi3DFA7Do9BpFHfRu6YUT3rHds8SxxHcAZsOx+H3XF9kikggeqvZ5A3yBqj8WdTjLkKsua5nlxwWhy8OQLkeiyrwmCqfzY/1crviR82ToJ9pyi7A+uLk6xt0RaEoU8jDlr8N0RbVf8+fMGfIVpvQjSPKVWOVtT2Y5wSSZYL/ANwPhbHQH2vw4RUCaMxyvOrc4w/HH3NCBfFRYjyB54gWSD++o8jIWZIjHLIiA8MTMcfm4coNHGySe+J6UMfv5I0Fb6cyuCLHgqZ4HBkm2zKANKaLfh3ZQH4mwR5vyLvUEW5KYJPw8b7jtJf83EkB/EYhJu0rvhV8SDQquuyY5ZmWVzPC6cHL5Mcd+tiSnzlQkfqicjkwFjz9+7X5seRGXkSDPk7xNwiAGPmj4SZV9oZromrBr9rDqn0E8TYimDKfKhJuNpCC6Ch7GIAJIN/q7Hj41setC/8AD3fI3mngmxRh7lQeeNRSygdCRSDR89/9zrfdAaNGjQGjRo0CH6zZPw4WWcwRs6q3AkSS3/5UZBDBnPXts1f8jSJdojliijyoSpReUW048o9w5Di83Ys3+ok8R+51sX1ju8gl9OBIU9JeUmZkEenjcvFA/qkK9110VvzrnuPLEOTxzyJiO5E2WT/mtxkBoxQV7ljuh7a/76BvvgCxxT50itACI8XbcNgY2kX+hyOnogCvA8fNHLeefrxPkRDL3JqOPgxtcOIBXvf9/B5MKvoGheqLLLGiLDiQJusgKwwxi1wITbeo/wDSkhvtjRJ77qtRbSqwQEwz/kWwys9R/mMyW79DHYnkQfHIXfdd2dBhFITlKZFbd93VulQ1i4pFdE0FsG+/uB4PZd5+S7lcbPZc7Pc2uFjsUgiAIblMw+FKg2/8AG70gyc7KExx8eUYXJecsUf6MSNgS0mRJ5adgfHwa+a1b2pYYyYkVcfb5ELFSGbMzwASSaPJI3JoDonwP1aC/LlZSsyRZMcUcaKsssbBMPFU/qWIHuWahYv9N/Gpdrz4osVsuI/g8MvbZUy88nK6ILLd8bbxYN9kAaS7jkmZqysX1HiX1INuRwkOPGB3JlN0OR/2k/27OvUhMmRE2S0efuUlSY0cTE4uJHQIdwDQXvl4N8V+TegcYTyRIzwRJjQsQ/47dH5SOx8cUux14BI+evOrLmScezO3PIHLt8SFIoxXwCyiwevBb7/Okk23NMzSckzMpD+Zm5R44UQFUsaClkIvyQRYJv41Dl7ociNeeTuO41YdMGEwwXZABcKCVvqxZ6PgdaDZYzJyI/E7vCykMTLAJkAIoD2xsCPk1478a1+QRSnlgjDnzEPvELPiTSFf12h6bkeqNjvVTJzfw0LIYN1wI2/TMkxlSP8AT+pb6AqqBBr/AKLZc7pJNwhhnhkoRbnB/qoV7VnA9xdeiVaj0R7tAzhdkM2Rh4pQlLzdqnU8CK7kite66sAX+3gam/GYTYmO0EskEBk4Y2R/5mHOfcYpPvC4N/Iq/iiKy4mU+UiyyA7nAnqYWVdJlwqeRRq6YlWNV3RN/cxbVkYzRtMFrAzCI9wxT4xpWKiOWPqwCTyB/wDoKDN9xsZEUyFPR7zcaPoxMDf47EPxRIYivBvwdRZsxRnkcesrwq2cij2ZkBNLmRV4kUUWHXFu/vqXGnKzIA7etEWx8fLkTieaGhi5Kg8WR1oKx79w+R0QR/kxvA5gczNHj8j/AOxzn/UxZLFGGTvjY6JHWgyxciUeiElV5OJO250n6Z08HEn7Hu8rTeGH8atPA2LAzvhynaMlT+JxGBEmG4NPJGD36djkCP56oaVxwwiBzNGybc8gjysezzwJx0JY/n02Jv8AflXfjVqefOMywuVO440TLFyAKbhjNRKG75NQvz37vkE6B7s2TDBkY0eczTxl727PDGmVj7YZXUgkg/DWD14rXW9cO2PKxxC8kKiXanb/ADmDIvKXEbwZIx2eAam67HZHY67RtsitFGY39RCg4vYPMV01jo35saCzo0aNAaNGjQcx/wDELL/1W3Ght4PCDEX/AFMqQdhiy+5VvwAR/wCr7HVcrLyYZoJpoEbcZh6e34QX2YieObD/AHeKvxTEkVQcf+ICLjZonm/zu4SsF2/F4kRwi6DsL9xujZq2+wFrQycaRJ3gE4k3fITlmZlD08KED3KhH6Wocfgmx2tjQeHHX05sWGc8AfU3jP8AkkCzDGer7sUvj97IK6TNlnMDY8foF/yNqgoHggP5mU1+G4jpvPk91Z8jGOcZCytFs2O54JZ9XcJvg+OwSD+wHXX9N/MxcgzmNQo3TNRefAezb8focF+zFfPgdddkEgY8cQKxxOXRZWZGkJIz8hD7ppm7rHhb+xP7jWW2bjKrvNBUuTPfHJloB+NiScr/AEY8S+1BdEkdHrS+WON5JyZl/wAOiqKaaNePNEFph4w8nl0WIPuJvoAcpRAzFo5I+LOgky1F3Bi2PRw4wSAJJaUGqNkedBmyx+mjQxyypIeSox/O3GRD/qTGzxxVPYBq7r7XnSY3riZub+mH3Sct+okEphQm6U3QNdgAfAoKN7Cu/JAPXgMatGCeCylqhw4wDxKR1ycg9kf8XszITGMwIE2Jg++RiesrOeu2/wBwRv6fjj3d6Akn58Gy4RkZLIDh7ZGSsUEfkeqAP1Fe+LCzXdf01943yYrHJn7kVVS/LDwyEdfhFVkBQ/vyJ4rXydSOgUTJNkSeoUGRuk6ABu69PFj8AMbI8jyfNUKfKOFiFxqzHMaY0HfpYyufUUtRJklYKCR+4BvxoFpzsMStJBkZ2DKfciyEyrJ2f1lSGAJHYblYIOr6xSxZKNlQD8DL3O0TXBKT164WiAQpBK157FHVvcIM6UwtNt34lFNvJOqwTT9EcSAwIUciFHFvANnWOwOyF8HFJRM0OBi5a+6Fl9yrTCuLgMnPu+rAI7C1nwLDIYseZpWwuOZhuAW5QNx9WKM2QQBRB7HTAAagzolgebnwlx4yqzJx/XiZBV43HyWgc0CLr2+Bqf6Yy2jh2950UenlzbfJ3Z4yqPaR2OmvrsdfvoxMAQDGaQ8vRyJtsym6IKPZi6PVLyvx8AfGgnixVaOaPMlCqsYxclybUg02Fld2CRXEno9/zrDN48JBlEslLjbnGCLR1oQZq9dgjjZHn99ew48YWGOe6LSbVlOpJHX/ALPIVN9g0QfgfOs5p5JnxxHAHnx4DEZD7TO+OeE2NJ3RV1p1+QaPfdBXy1l75Rhs7FiEeVGTyGdiAUJUse9gADfnwfIrUEJQLFHLkyHAl92Bn378N1v8pz5UfBWwOgRXZWbb3DrjRY0nuJMm15El8l4/6uHMeqF2BdggivI1E2TBG0swiY7bPKYs7Ece7Em8eqAAQBfYYf8Aw+QAAufh8lczsLj7upqOcAjH3BasowoLzYV2Ks/YgEdo+nouOPH+T6BI5GGwfTLdsookVZPQ6/jXD43yeaYsp/GRwxisez+fD2Uycdz+mVQwFA37f267P9GSxthQGGZ54ivtkkNuRZoOf9y/pP8AGgdaNGjQGjRo0HJ/qiP0cwx4w/Ebzlg8ZmrhiooNcR3w9p/ck9k9gFBjYkHGTBxpaxUYPu2e5NSUaMSsRfZsCvnvvu9h/wDEOVVyPwOAnDcc5lORMga0iuuRb46HdHxy+SNa7JLjyE4kVLseBT5Enf8AmZR4S/LFnoUP/wCugttlNLkY+Z6Suz2m04QFKEH/AJ8nVKAO6/YfYHSrNDRq2HjyGSTJyRFmZYPvnc0XjgPf5cQJ5M1Dz99MIFmcsXrGzMhC8zFuIwMJKAjW/wBLOBYAAPya1WgjPFIIScdp1JSMNX4LEU8nlc9/mzL2WPfdWPGgsTxio54AEx8fku3QvQj/ACwfVy5iRbAD3A+Sa/e6v0/DkyHGEbpPlTI+4TF3FFwvDHDj/ahIbj12fihqykizpjYqkJFkmogx90eDB7muuw8zI12TYAB+wWYeV6sEzkhH3KVgKPH0sPGtnA+wIXhXggaC0zpBHLPzSX8D2DXJZtwm/U9/1BOiPA/41L+GONLDA8aucDGfcMmz/qTuvg30Qvt7/nx8rOSrFBEka+nj4sm4vEbIZ36iDf8AwAoxHirHepM+a48rmfeRiJlTeo35vqRFjdf0luC0K6Heg82qEs+OMoBzNG255ZqzKFDGBD46HniOvfrxWljUPOtZQw58/l3yWSQ+nGTYscUql+CR9tWm230xkEqFcbCnIXRB4qDY8j9IFGvj99OkxRlTrHw/Nz9lAEr9EMvwAPv7SQPt/Og1c7N+IkByOUzRYWMYFeb0TI0huubX2beh5NAXqfK3gSJDjhp0zEnjK486NJMhD9+lNVlKJJV/gGtTtkRnGxJsiJpMBsVcPMpfzIZYSeD+LsE0P5PkmtXvpqbKjKGDdsXIi4MgDuiyRiiFb8xeR4mrH7aCtmpygy14BAd8UJxDFSwIVr/2j5J+Sa6601+o43//AF2NQQUeLKUuli14sa6ogqvnyPm9GPGsEiJ6nOPAjlzMuWiUfIlT28bHYAYkcf8Avpfsyu1rKSWl2EuW5MHJV/byJ+3XZ+P5NhnvoWR9waNwBPhxbnGpTuN4iPiu+QBB+1m6+ZZZGlDyxA85oU3PFHEADIi6nQC+wwAJF98v76s7UOU+3yKhYLs7sxKjkRVAHo334BPyf30mhzTDh4MnpuZ9ujSZiDYeGeRklSv2AA0EeYmJwyEKynGmWPPxmiYc4Sx4TsOuuDeU7NL/AHEcYkvIyZl5ZmMoGZF/Rm4zAKZR8cgvuvx0D0etSZeIMUSR8DLHgSerGv8A7zDy7Eq+eyt+T4NnUM0E0cohgas3EHPDb4y8Q23pHum4i6HyOQ8i9BdnxYYY4YTOyYMv5u37h5bHkPfouR+lfNix/wB66v8AQazJipHkoizrfMxleMtmxKvGh7vJ6Bu9cawt6SHF5nHSfZsuW5orJbGk6DKKNgAgMprsUOie+2fR2DHDixpBKZcarhYkE8T2BYAsDwPmtA80aNGgNGjRoNK+pnPqnGxSPxmV1LLX+hEB2xrweNKosWxv41pE746MkWPGzbfhzIIY465ZuXdUWJohK5Hrx+1DW9fWeLNKfwmH+S+R78nIrpUXipF/+8YUAPsrePOtQwNwEsQwtohVMaAsh3GUgiMEfnOnyJDdg2LF+B3oIzMiNkCV+UcLetuM9AHIlHceIrfKr0OPyBVU2lWYjSM+PI4TJynSXcpQf9GNyqxYq12TRUV+3yNCZEbIMhQBte3WuIpHeXk105H9RL23/wDm1jCz4sZEjk5kSHMyQwsvkTkJjxsfgoGDcfkn+dAZ85hXMzVKRD1Bt2F8iOJW4yOB38A+7vst5vVf6hdIm3FETnFiY0eDjWegZaDm/lv1t/bUWft6xFIpQCYsvDxWDd+RJPMxs17nYg/sPPerW6hRhbykltLDuSyuB+oRl1VSD/HIftoLW4YAE+7oFKri7WkKqK9w9NW5HruiPP2/tpbvuKXg3IBgyvh4eSjBeiFUK1kf1E8v/tWtl3jNC7zFIPTaPccExozk+mSb4hq8igoNH+rST6eZFlyNsyXKZH4WXEV2NqFVmkiv4JKuT+wH70Acp+duuL6jIYs/beDEAhX6c8ADZsDibv8A71qruGRx2/FyBbT7dIYchOVuEJ9NieyVUr8j4P2vSLYvWyNviER45+1ySSJzqjGK5qPno11XxXVjTOXdoY3/AMVjgE2LnKYsuK7dHdfdH58MQGBrxy8AjQP91/DpMBgRrKc8epJA5HpZMRHv9I+FkQ+6r/3Gtam+RjqPRlzpIFQuPSzsESyJzJXjz7LV581X8VphJJBgQmDKgbI2xy0uHlY45GESMBx5g9Edkkk315ug3278RGolXdHzcVmZIRFjLPIhYEKzmrUr+/XxXdaDX8WXEZ1hjfP3UKPy4hyjh4BlB5+OS87+OIHEHxpjm56epmBzHJumVH+Fihg5yRwRkAcHYDiD1yNeK+16qfUG/wAMivBkbnmuFRQ0EOIsRloAMQePSs1khurJ8ite40ed6SRbbhHbMRhzkyZXCuygEW7EEjo3QBN+KGgu7skSpuSxoWjwttTCtb/WzEtV+eJon+D99L9v29C+HAAwOTsroRdAn3SA/f8AVZ/41CsaMBtOC02UZZ0kz8pAGUh6DEH4C2G5HyQfPemEm+Ry7tnZXoEQbfhyQGiB2rMgK9V7rZQPgd/toKv03uTyf4ZNKBO02FlYxVzXqCJmKKT9yKX5+/eleFAJYMeHHY+sLn2yQtRVwVM2KxPRK1YurJHw2rX0w0q4eypG59Z86R41I8RA1Jd/B9x667Pz3rODbI8mebBhYiDKkfL2+biV4TISsinoHj7Cv7AIfJ0FFIQ95+HEGljIXctuIIVjZBIQXyQmzXfE911rtn0VN6kRmUusctN6MoIeFqpk7/p6BAr7nwdcb22YZGUk4Ixt5x5AsiueEGUyEhl5D9MjCrs0f72O1/SkP5bO8AgyJGvIVTYMlC2Bvu+u/wD6aB5o0aNAaNGjQIvqjEaeNofUbHjoM84K+L7SjfkDsmqBHmyNc4c/jUfHVBi7FjklpYg3LI4MQVWh7izCzSk/ySNdE+soY/RMksUuQiK35Cdq5I65L5PjiPgcrr5HPJcWOOQNm+nFDjgS4u1Y5DPyB6MoHRdmYfJBvz5sKP44ZSNuLp6e1bcaxcUKR6kiABGPQ65ML81Vfe4s3H5Yiq8jNmT5mNNm33wE5PpxA+RxHFuJuv8Appn9QZDo0WZuSCKKM3j7bCwLyNz9rSDwe6bxdkA14KTIk9vPL9TEj3KeWYM6sDC8dDH5MQCAGtwfFV8aDz6rhldN0mSi2PuaySjyTGi8Urr4uz4+ft3sP5KbhKJlc4e9wrUnji/EjgT8eev3Yea1rn+KSRStnvCfXiURbnCD7ZY5BxSeM9qQwA8fIB8EnVdnTFQ4GWf8i7mXAzlJcRMe0YEGiF8Mvnsmq70D6LZTnYs2BIkMeThTcMYSn+hjbAKv6jxVivXjj40ikgkycaPdcNim5YorJVFuwquFlIceWQd9N0fitXN3w8jIyEgyHSDeYSDiZPapkxqOrayOZNkdDzxOs9vzzkSNmQXHu8ftycEdJkBWCyEK3k8RRUfI/uQ9m9Ll/jmC/qspX8ajclVWKrz40vuQ3TCmom/gjWMxXGQZeFGuTtWY6ifBI7hdhYo98CD2D0OwPHEinC/4iX8bs8PHI41m4RAMfFuQNAgWDw9ygfK1q5sSK+QMrZ54sbIYcZtvyPYhCjieNfq93wewSTY8aDLHxXxFhbDzMebbcrl+RlcvTFUeDkBgrLf6vZ2O71MPpmLF4yQ4+fjMVv19vl/ERuvigSb7u+x1qpHPeVJAqLtmQyn1cWcc8TIU381SX2OQFH4OmBligZkMW57bJ2n+W5TY1GiDHYI7+OIHk/Ogo5f1OQyKu/TRN3/r4NHifFtx7/v1+41EyY+TIFk3DN3aQMOEEMZjjarIDM3tHdnl9hWrD7lKoVjvjhgQnHIwGDd3xoFSWPR77+e9PJt2klHGN9yye7X8NijFVaDL7nYC6LA/I68edBT3PZ9wliOND+E2zGNSPEJfzQASZCSh7UA2QSB0PA0hg2xcm9v2rkcWQ8s3cJQR6nFrpSegoPhR2xPfVsbg2+KNTDMPRmkVvWxsS8vMmU0akloiOz5Hjv8A4v7hH6apBltGkEYBx9ox2LSy/CeqwN8uXvPnsE/GgqfiVbPaaHk8eHGcTBggPqO54cA5A6CdklmPx+2oJ9uONjYuLl5mPhLDTxvGDNl+o7Fn4+kRwSzw/qHXz8Ody32ZOUWRIcOMJUeFgAS5N0a5uAyx38C/+xtHtMSwyKvJMJypIgxYvxOcwFm3cqwRvbyoeL7A0Gy7HhYmW8fPInM7wk5Imx2jhyQg4h5FYceQFHkrX0DrqmFEyoFZuZHzxC9fHQ66HWtG+hMfLj4qVlGNISxfPm55D9eFjHUYr4JJHdjXQNAaNGjQGjRo0FPdomaMhZTEfllXka+QB9yOutaxD9NmBCMHhCJAxlyJ+TzE+LBf/mz10Otbk37a559QbEuQzPNiZGXJGOlaULC/JlJKe7wo+DXQYVoFuR9JNjyNNjZeM84UmXKy2DSqzUVC/wBEa1dEg+dK5od6Mbkz4e447xeo8Vq3IEdqgVQSa8MKBvXm8fTOUhJTZdulhYEFYWPLog3yta8UAB1++tcyYdoLhpY8/bMhTxbjbIjkdAE+4AAWKrrQXNo3z9K4EpUqpjm2vMckOP8AZCzr3fYCmiP+mvdqZDAUxIxmYbuWn26ShPjE2C0R6NA/IH8+SRHk7bkyIHyYE3OEnkuZhEfiY68ciACaBBCMDX38a9igky09SBly3Sh6sX+XzoasHkL/ADeu7J7IOgqSTAYpSVnytsZgcfLT3T4RBsKwPa14IsAgdHsAMd7mSVsdc6VEnJ5Yu6wfodVvqUAimvz9if8AmDbciQ5DyYwjg3IKUnxJ1MaZim/cEJChyLtSez2D8nLa04R5EcEKvZD5O1ZKHkpA974xu6HwaugPPWgYzbVG8qJmH8Bnc+cWXigiLJDkC7XrkWo+fBH3rSvfduLZKQZyYy7grcknccYc1COPGRgBxk8U33+1g6t/T0txOuCfxeLxAm2vKNOnLu4mauQB+1f3JGq/0duaIOOHNFwZ/ftueQACT/5UjA2Qw6sfyL0DR5xCrY06FeY4jHzmMmM3/wDHya5L0LAY1deD4n2uFziMmJkSCIuqPg5E/pyxGwVEMwNi66BsEXqtj7kMZh6c8u3+qWY4mfGZMZyRR4SV7Vv9/t1R1tOz/iJsHKSXG22fjXpx47ARyi+RVvIQm7Uk+T2B5IVh+LSX0z/i4XtUPHFmAq6PKievgnUBxJuMnqwblIXTiXys2OGMfNERyCh4FhSa1lt2yqFklfYlShf5GUreoTYaxyVTV/1fvrL0FhlLRbXgQuQCXysqO+iKoAOR2L+O10CX8X0MeGUiMAg42zxF3sVYkyG/c9sKvTfZPpLL93oxrtcTGpZHcT5Uqn55kkJ0a82Df7aq7x9VzFgj7vhYg5fow4zO5B+CSKB/gDSiLGSTpNv3HcvUH+pmSPGjefcoAoC67Y9DxoGmLsywh4fxSpGxa4dv/Oy5xfbSyUXF2LoACx2NYyw/grZBj7TAelJQT5833C+5q5dV5o0dSTY8+LxTIzcHaoGAX08UAzEL1XNl5eey3dHWf00mJHM74eRjMt+6ZUkycxyRdksKSyD4Uj++g276P2SIP64jymevbNmuS5DCzxUm0+AQVXW46T/T0NKzkT23zkPbHs/03xQfsAP4040Bo0aNAaNGjQGlechbmvpuy/s4Fg1Yo/Hnr/66aaiyYg6lWAKsCCPvfxoOM5v0hhxIOeFu0REpCNG4l4E98wA7Dj5NkffS6He5HRocLc4M2Nmr8PuEdO99UC4AYVXyPnxrdfqjBiZpGX8ZhZUaApLAWZXSPuyobjJxvta5V4vWoZe3ZWVyNbfu8ddmMLFOvzxFFWWu68nvsfGgWKcbEaT18fcNtll8SQyFoEJ+V4EX5I421deNeNtolbnKjblCyezLwfZOl/EqDyw+zi/PZ7GvIMn8I4WKTK21yOJgzUM2NITfH317VPdngf8Apr2bZwhGRJivGrE/5naJi4VlNe6M2ACbqiteNBajH4wGGRk3GONvar3DuKD548iAwX7Em/2qteT40HqRwZGQI41alOYDDm4wF1wlA4ypd15X4/fRJMctlv8ADbki0nuvFzhd9dsORAs/1XXgakjzRjkRjKkhLKVGNu+OXQV4USgUF/fx4vQe5WzZeSpB9Dc4ov8ARycaREykogg/+ogEexr+KN6uvLLIZE5Y+UMcXLDuWP6Uqx/1EzEcb5d3f76iz9kWB4pptotGUXLtc8hok+OK1589fcdmtNtq3JUypMSLMzMeRVfjBnwiaN0ALcgRThQAf1NfxoMcSOQHjHDCVaIj0Z9wE+LR69oYF1YCxxUBaPn41cXZmbE9D/Ccd4sluUn4PICpaEFWJoVffEAkX18nSzYMQZrjji7FMxKmRkYlyL7b0+Nglb6Nd+ftpx9T4byMIhtcLQxkiNoc4Q9DumCqlX8Kbo3/ADoEOL9LBDxGyZnpg1xOcByBvpl5gUe7AP8Ac3qaD6YZOTxbDhoeRBGTlCQcRR5BTaizYsfb7atbhsyUjHBxF5ggtNuL8g3I+xSL7AAqj7bKg6WYG3wSyosa7UWduvShyMyj0QHcMFHfktQ8nQNopXxuJkfZ9t5eDEoeUWDYHhR/PY6+b0nzs9Zubfjd23AH2quLE0MRIIDdqvEi77rx8k962aDGlAYYu0Y0HpsQ2RkIFX49R0jUFyvVgBqNDvVE58joTkbpkwY5omQYq46sfHCIt+YbPu6U6Co/0zkBwYNkxloAetmZHrcf6+RUt5s99fqvyNbXtrSBAmRuMCua/Lw0QVRqhfJjfXgDu/jWjSY23yUGn3LdGYhAkfqCNqAUnl0p/c8/N+NdS+ltvWKNViw0xY1HSkgv32fH8nstfnrQP0Wh8n+dZaNGgNGjRoDRo0aA1HMgI7XlXj/gj/7f31Jrxlvo6BN6cphURMIGVaCScX40OgxBNjq/N1rQN82GZyHydqin5075GBL6cg8gUpILmu/NGx8jXTcjb42ZXMas6dqfnxXn56++kP1JtUDRlymRGwNiTHvmhI42APgeaAI+a0HJ9+WODiv4vOxopEIEe4Q+rGKNmNh7mB7sMFIo/q6IC+KEIziKBiE4mWXa8z9S0KYRWx7v9qF+K10OWa0LfjZJFaMnjuGIWiDIB7ieC8Oq6vs9i+9JsvbUzMWOcxYE2cJevwc5iaSMde2iCHH+030Pg9aBBHvAzGaN5cWbgwCpnJ+GyevAWZOud9ee/sNMot2EC8ueXiRSUCm4RHKxST0eD3yFH5JIN/bSiJ5Qs0c49SCCULW4QlxGDYv1ozd2P4rU21x5Kco8KSRmBDscKZMnHUE+FhkpgQe6FmvnQPcLEDJKMdIMmKZkJk2yU48yMoNkRsxX574kdN2Ptd2rcmizY8c7ueULcGhy8b3spq1M19nxxNi/31r+Fmgy0+QjTw+6JH2tvUBLAsxWOiLagSPJ00P1ZmRyx+puuGplFssuM6GIeQaIB7/T7iPJPxoHOdjZGBkSSxf4RbMxRXAglCOwPbDz2CD9z3fxpFt/0ss8gWTasARlm5OmaSy8+zy4kkkX0Pjqq08/8QvQKY+VOMGRZWRPUlicgRFeTlSGu+V8b41y0swcPbrYTYu1QsDwjR5iXdgegVrqxx/3HvQeTGWD0WSHZsFYwUjaWf1HTkbZkNAE/NHv99Svkkm13iaQG2KbfhgcqtSbVWB7FWSR1+3UGRuEKsEibbUkrjPFj4UmQyiP2kWoHQvj2B/Na2LZIJp4HaLKzuCio1EEWKLAFBOSeO67FWDoEeHgoknqLBvOQq095E3pKWBB/S5S/wC/nugRrCR8Zsjm8e3JMJiBFPltkOORAJWNAVRrogAEnx7fIx+oMpJGVc07dH6KuF/ETvlSqXFhioAUm/6e/PVUAWH0pkJKgWGWSeN2C8sTCXHSP2knm7LdMfBXsWP50G17TFJH6izZeOF5flx46CMIASCvksSW81Xd/wAa2LDg4j9TNY7LE/8APfj/APGln0/syY6BIoI4gO/1GRiSSTbHsmyeyT2Tp3oDRo0aA0aNGgNGjRoDRo0aDGRqBNE0PA8/21SJLMFHqqK/V1X7g3Zv99X9U8zAV7vn3VgSMo68Ho6BQ2aYyGkzOKFiOMkSgdfBND48Gx5HmwNadPisuR+Pin2siP2cjCVJJ82wNg0fIvr+ddKcjoScO+gD35+O/PyNR5EPNGWKQIQaJVQeNVYr4NdaDm31DtqGRcnBhWfGyCBlHGkb2lXt34C0bybBW7H76jg+mY3dZseXcRIT65mEKqzrw4+mpKLRroAj763w5jrPGjZEAVQfVTh7nJHsI93t+SfN61n6r2mQ5ExM24iF4fb+HI9JL4rwVVUtfV3XgnQQbujYsMWe02e/pmmjcokkodvaG/8ASnI+35P/ADpBJi5EmYOU8xiSdVD5KwXyJ9oQkciFHZojyB86c7vtR3V0jyduyYxGKhmeQceJAsygSKQ1j45Gv+Nbd9P/AE2IBL6i45Lyl0KRVxsBV7JJJFAaBH/4l7kIooMV2Z2luyZIUY8KPKnWibrwBqLec0iFJVyj+VGqTvG0UxgY1xfgIiXZuxQrz4+zje4UAWOfInd53UQvHChMVVZQiJqB8ktfRPjSOXdDj5Fqu7yJfF0WGL0yT7QxpA/72v2GguYUk0xRRkbgwrg8i48cAJu+TGRAfA42g67+TpVLsgkBhlxMmVuZlRs3MFckDKlcHLUS3gLXd+QBpxgfTzMs8bwZJHMVJkZrkyC+yhRrUftQuyNXcb6aIb242HGFAWNipkdUP6x39z+/3u70CrN21YwvE4MJJVAYsMzOoAXlGCD3TAEMR0K6sac7HCTMzN+Mk5NyEkh9OIAoAAiBhQ/YrfKz9tMMDaJUQxmZVjB9iwRCIKtfpHbfPditM4cZVuh2fJJJuv50GUUQW6AFmzXyfvqTRo0Bo0aNAaNGjQGjRo0Bo0aNAaNGjQVc7b4pgBKiuB4salgx1QUor/rddCz5P99S6NBVx4Hr80o5qulofz2T5+2p25X1VV5/f+PtrPRoNdy8bOkbiJVhRR7mVAfU5X+m2LIV68ggm9XsTa/RUmNnkk4Kv50jEEr8/NE+SQNNNGgxo/f+2vWW9e6NBgIhQFfp8X3+2sgNe6NAaNGjQGjRo0Bo0aNAaNGj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utoShape 2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SEhUUEhQUFhUVFxUUFRQVFhQXGBcXFRQWGBQWFRUYHCggGBwlHBQUIjEiJSksLy4uFx8zODMsNygtLisBCgoKDg0OGxAQGiwkICQsLCwsLC4sLCwsLCwsLCwsLCwsLCwsLCwsLCwsLCwsLCwsLCwsLCwsLCwsLCwsLCwsLP/AABEIAJ8AoAMBEQACEQEDEQH/xAAbAAACAwEBAQAAAAAAAAAAAAAEBQADBgcCAf/EAEEQAAEDAgIGBwQHBwQDAAAAAAEAAgMEEQUhBhIxQVFxEyIyYYGRoUJSsdEHFCMzYnLBFlOCg5Kz8EOiwvEVJGP/xAAbAQEAAgMBAQAAAAAAAAAAAAAAAwQBAgUGB//EADERAAICAQMCBQEHBAMAAAAAAAABAgMRBBIhEzEFIjJBUWEUUnGBkbHwM0Kh8QbB0f/aAAwDAQACEQMRAD8A7igIgIgIgIgAqrFI2ZF1zwGZ9NiAVzaSe5H4uP6AIAObSKbgxvh8ygKP2lm4sPgP0KAuZpVIO1G08iR80AfS6URO7V2c8x5hAOoZ2uF2kEcQbhAW3QEQEQEQEQEQEQEQEQEQEQA1XWNj25k7GjaUBm8YxnVYXyvbHGO+w5X2uKAw1fpiT1aaK/8A9JLgfwsGfnZAK5JKubtSvA91nUHohk8s0Yc7aHO53KwD0/RMj2SPAoCoYXNH2HyN5E28tiAsjxioi7YEg7xqu8x8lkDzBtIWud9k8sf7jsieW5yGDb4VpOHWbKA07NbcfkUBpmPB2ID0gIgIgIgIgIgIgIgA62r1cm5u9GjifkgMVpTpGykFvvJ35tjv5OkPst7t+5AYdtHNWSCSZxcdwtZrRv1RuCGS2fEKamyb9s8eywgNB/FJ8gVcp0U58vhFezURjwuRfNpPUO7GpEODG3P9Trq9DRVR78lSerm+3BVRyVNRKyP6xIC9waCXuDRfjq7lLKFVcc7VhfQjjZOcsZCcWoaqkcAal5JvmySTdxuoqbKrspR7G9sbasZZXDpBVN2v1xwkaHeuRW0tJVL2NY6qa7jCm0ghl6s8fRH323ezxFrt9VTt0ElzB5LVerT4kTE8BDmhzCHNObXNNweRCoSi4vDLaafKZTQYy6I6lR1m7BJvb+biO9YMm8wPGzEQHG7DsO2w3EHeEMG5p5w8XCAtQEQEQEQEQEQFFVNqjLMnIDv7+5AZHS7HRRRA9uaQkRNPtOy1nu4NFx6BAc8w6hLi+eoft68kjv8APABZjGUnhdw2kssX4vjrpgY4rxw7Le0/vef+K7Wn0kall8s5t2ocuF2F0NOrWSqH01CXdkE8lq2EhlS0DmuBBaCDl1hcHwWkkpx2s2i9ryj1HG6ca5c05ub2gey4g8OCgorhHmP8wTXTlJ4kfJMNI2iys5IAOfDllMxgpoaqWlcTHm09qN3Zd4bj3hR20wtWJfqS12yrfA9mhiqo+ki3ZPYbazCdx7uB3ri3UyqeH/s6ldimsoX4NXGB4ik+7ceqT7B4flPooiQ6Ho7iZjdqOOR2d3chg28b7i4QHpARARARARALZpWgOlebMa0m52NY3Mnxt6BAcdNQ/EKl07hYHKNp9iMdkH4nmUApx/FBM4Rxn7GM9X8bt7z+i7ek0/Sjl92c3UXbnhdgOCJWioOYKUN7Qu73dw/MePcFo2bIOawu27NwGQ8gsGQ2mpcxzCAG0Zp7w/zJ/wC89Q0+n83+5Jb6v58DlkFtnlu8lIaHmWiB3eHyWTArrMNWcmBEx76WQSRjuc05B7d7T/mRWLK1bHbI2rm63lDTHKWOWISsPUeLgnK3Fru8HJcC2PTbUuMHYre9JoP0Z+sSwgCCWQt6oeAA1zRsOs4gd2XBQddP0rJLs+Xg3NBidTE20lHM4DaWPicf6da6x1pfcf8Aj/0bF8hmHaV00ztTXLH7DHKDG6/CzkhqK5PCf6iVckPA66nIz6gIgKKs9Ww2uOr57T5XQGH+ljEujp46Zu2odYgfuo7Fw8SWjzWGDCYnN9Xpg1vbmu3kwDrnxuB4lXtDTvnufZFfU2bY4XuIKOnLiGtaSTsAFyuw2lyzl8t8Gko8KkYNYgB3sgkZcXc+Ci3o22s9w05BsRms5MDOnhWDIxposxzCwALRSO8H82o/vvUNL8v6/uS2+r+fA9bCpckZ7+rrG4FFRSjafPZ5ncm5AyuMBhaSAS3YHbA48G37XMZKG/WQog5y/wBktNErZbUMtCNG2u+0nGsxrrsjPZLz2nEd2S8rZqZ6mfUt9uy9kd6umNUNsPzOiiptlu3AbuS36w6ZPrSx1h0xRj+ExVbbSAB47Mlsx3HiO5RWYsXmN4xcexnME0imopOhqSXRg2DjclnjvatqNTKD2z7fJrZVnlHSqeYPFx6LqFQtQA0hvIPwgnxJsPQOQHJ9Op+mxNzdohYyMDgT13fEeSGUZnHQ6ar6KMaxGrCwd+/1J8l29JFV05f4nL1Et08I3dDg7KWPUZm49uTe87+TeAULsc3lm+xQQJOblSojZQW3KlREwuFiyYGFMzMcwtX2ADog3/1/5tR/feq9T8pLb6jQxxrZyIyszgktjHSOGRsbMaeDpMxfuFz3KB2/BnHyT/xhdnK7XO5oFoxyb7XN1/BE3nLM5+DH1h+sVTvdjJY3mO2fP4LzniGod12PaPC/7O9oqlXUn7vk3eE02rG1vBQRRYYcbBScIxywGpxNjVG5IzgEbjjLrXcZwKdJYWzDWbwsf0Ws1kygn6PMWPWgec47at/dOzyIt4hdDRWuUXF90Vb4YeUdBCukAIT9o7kwfH5oDj7HdJiVQ4/v3jwa636LDMnz6M6XpqueYi5ja5w/NK9wHo1y7WqlsrjH+cHNpW6xmvq3g3tuyPcq9Uk+US2LAkl2qzEryA566KMgSSNaTsBOa2lZCHqeDRQlL0rJbFj1N+/j81p9oq+8jboWfdPdRpVTxtBjc2Z5IAYx3q47gordVBLyvJvDTTk+eAfQ3GXNYIZYXNe58zmBuZOtK91nA21BwJ2qtTf/AGkt9GPNk18dK6T702H7phNv435F/hYc1K033KuUhjGwNADQABkAAAByARI1PSyDFaR4e6GV08QJa4kyNG1p94Dgd/BeW1861qXGP0z+J6LQqToTl+X4BmE6SCwzBCijMsNExbSMWOaOYSFdHQVNX1h9nGdj3g5/lbtPPYoJWYNsBsmh5A6tQ/W72NLfIZ+qh67XsbqAuqBPS/egOZs123LfHePFTQtUjDjg84RPqVbHN2OBHpf9Fd0ksW/iV715DsNO67QV1ykCuP2jv4fggOP0AtX1AO3p5fV7rfFDJZ9FjSW1bGu1HWgde18mukDsvELra+O5ROdpniTNGyldGHaz9cuOte1rZbNpUFEdpLbLIul2q3ErSEldo3DM8uu5jj2i23W7zdR2aSubz2N46mcOO58j0HhP+rL/ALPko/sMPl/4N/tk/hHubQYNGtBI4yA3DZNUNI3i4GRUc9FheVm0dW8+ZD7B6Koe9hnDWNjNwAQXOdawvbcFHVRJSyzN18XHEfc1kZVllEtWoIsN4ACXb18+ssdk3P5PaV1qEFH4FlToxBKdazo3HaYyBfmCLKSFkkaTSCMO0RgjcHODpSNnSEED+EABS7myFmgLFq0YTB5WKNoliwOVgNwRcHIg7CO8KJvBOuUZB2DGGrj1L9EdZ7fw2sCz1Fl1NBZusWe5T1McQZ1ah7A5LvnOBqrKTm0f7Sb/ABCA5PizehxSb8Tmyjk8A/EOWGZQs0erhR4g8ONmOc+Nx3Br3Xa49wJb6ruSXVoTXfBy0+na8nQa4WOe5Vok0xHMMyrESBsqBzUqImGwlAHQuQBkblG0AmNyikgENco2gfHvyUGoyqpP6P8AYkqWbIr6oEavn8T2jC4GqaKK82Gsap4ortnpwWzRqmDzBRSRNFgMqryLMQWpPV8R8Vd8OWdQiHV/02a6iHUbyXpjklOJt7LuBseTsvjZAc1+kukLJoKkbHAwv5g60d+YLx4IDIaUw9aOUZtkbqu/My23m0jyXX0FmYOPuihq4eZMc4BpP1BFOeyLMk25DY1/LipJ085iQwt9mN3yBwu0g24EG4RJhsDdML2ClSImGQSIwHRSLBkLjkWGgEMkWjiC0TLTYCqaoWs6t0HH5WDaMtsk/jkuavmke3J7XOUH04ViBWsDYwrMFllaR9kC2sWAmCzqtMmgASqvItQBpRdzG8Tfy/7XU8Jhmxy+CrrZeVI2MDbNA7l3zmnyoiDmkHeLIDLY9hn1qnkhNg8jqnhIzNp5Xt4FAcyoR08T6eTqPvazvYkZcWPjcFTUXOqe40sgpxwZ1t2ktcCHNNnA7QRtC76aayjjyi0+RjST2IIyIWGjCHNPIHdmwd7u4/l+S0MhsE1sj5FYMh8UyAKjmWDJe2dAfXVNkAHU1lkMMa4VViSMOB7jzG1fPPFNN9n1Uoe3dfgz1uhu6tKfv2HVKVWgzaxDCFXae5VmSUrFr5EQKocqk2WYIXvOagZZR9waHpJi7c3IeC9L4fR0qee75OVqbN8zXBXiuRAKcTi1TrjZsd+h8M/A9yA55p5gxY/65CMtk7Ru4SjjwPgUBm8RoxVN6WL71o6zR/qDdb8Q9Vf0mq2eSXYraijf5o9xBDKuscxoYQTrDQGkFed9j+bP12rXBkNirG+6fBx+SwZCW1gG4+JPyWO4awejiHhyWcAHlxBMAVVuJd62SMDTQqoezXkkIbDJYN1tpcPbbwbbK+9ed/5Bp43Qjt9cc/p8HX8KnKuT3elm/ppLLxsXhnenHKGkMiuVzwU5xPMsi1nPJmMRdPKq0pFuEQCokJ6jM3O9Arug0jtlvl6UQ6m9RWF3NRg1CImAb16M5YwQEQHmRlxYoBDUQdGdU5sOQvssdrXDggOdaRaOPo3GamBdBtdGLl0XIb2fBAKaimiqxrtcGSn2vZf+YDf3hXNPrJV+V8r9iC7TqfK7iSrpZIDaRpbwdtafyu2FdauyFizFnOnW4vkkdSt8EYywrFeilZJ7jg7yUV0HKDSN65KMk2GY1j/Tv1lV0mnnU3uJ9RdCxLaLXV/er2CrkoFQ+R2rGHOcfZaCT5BYbUVlvBsoyk8JDakwZsZ1qkhzt0DTcfzHD4BcfWeLQrW2BJLp082cv4QwkEk5tq3vkGgHyAC889VdY/LwQy1t9jxHhfQ6DgmByiACU/aXORII1fZBtwWk/DpWR35xI73h+osqr228lzoZWZFp8M/gudLTX194v8jqKdU+cnjo5HbGu8iPitVTdPtFm26uPdo+z4a4McXPawgE3OYAG0ldHT+F/wB9z4+ClqNeorEP1YLofUQvuQ679pvt594XWqsrksV9l7HOq1MbuUzXhSkx9QEQEQFVRCHixQCOeB0RzuW7jvHzCAyOM6GMlJlpXCJ5zLdsTjyGbDyy7kBmZ6qopepVRENPvDWjdydsKJtPKDWe4O6no5c7OjPGN2X9LrhW4a62PD5IJ6aEjydHoj2ak/xMHxBU68RfvEh+xr5INHGb6keEZ/Vyy/EV7RH2L6ljMLpGdp0kncSGt8m5+qhlr7Hwkkbw0kE+WGw14DdWFjY2nLqi1/HaVyNZrZdk+Svq9SqfJX3L6GhLjmuXGO55Zy4Qcnlm8wWkZTi9gXna7h3BdGqMa19Tq0wjUvqO4ay4V6pb45LHWLPrSl6Y6x8+tJ0zHWFmMSNlYYydu3nwPcqWoaa2EdslZHazn9VA+B+uwkOad3+bFymnW8xOVLdVLdE6BovjwqI87BwycOB+S61Nqsjk7mnvV0M+/uaBTE5EBEBEB5ewHIoBVVYTnrRmx+PMIBdKXNBbIy432AIPNpQCSq0aw+Y3LBG78DjEfLZ6IAJ30dwnsVM47j0T/WwQZI36OGb6qbwZGPmgPlfodRU0TpJHSzOA6rXygAuOwarAMlFdZ04ORFfd0q3IQUUNyBuC4izJ5Z5uOZPLNThsWqLq1FF2tDAOJUnJLljDD76pvxXT0L8jRsFK6YKaqbVblt3fNV9Rd0459zIoLiuM22aZA8Sh1mrSayiOayhLg1aaecG9mnI+e1aaezp2fRkelt6VvPZ8M61STa7QV2T0BcgIgIgIgIgPL2A7QgA5sKjdtCACk0cjOzJAV/s0zifNAZPTqjZB0TG7Xazj4WA+JXO18u0fzOV4nP0x/MSYcFSgc6vgeR1NlPuLKkXNq1ncbbxhhFTdxHEX8le0M/O18m8ZZY1keACTkBmV1JSUVlm7eBFPiGsb7tw7lw7bnZLLI3MpNSFFuMbjxLUAiyw5GrkjN4m3O6rTKlnfJ0fQ2s14hfbYemS7dMt0Ez0VE99cZGiUhKRARARARARARARAQoDnH0l/fx8Oj/5G65eu9aOL4l64/gZeGeypJlBSwENq1tuNt5Y2rW2423hNDiepI1x2Ai/I5FSU3bJqRtGzDyNtJMXGt0TCCBm4jedw5BXddqtz2RfBLdas4Qk+uLn7iHefDWLG4xvK3VfesbjG8EqptZat5NJPJufo/d1V2NJ/SR3tD/QRtlYLZEBEBEBEBEBEBEBEBmtL9H/rIa4Eh7AQN4IOdiPBVtRp1bznBU1WkV+HnDRgarApmHs37x8lz5aSxHLnoLo9lkAfTvbta4cwVC65rumVnTYu8X+hXYrTDNMMiGCXQZJdARMg+hhOwFZUW+xsoyfZBdNhsjzk0hWK9LZLusFqrRWzfKwjpei2GdEzNdeEVGOEd2EFCKih+tjciAiAiAiAiAiAiAiAiAqkp2u2gIAWTCozuQAsmj0R3DyWMIw4p+wM/RSI7h5BauuL9jR1Qfsio6IRcB5BY6UPhGOhX91Hz9kI+A8gnSh8IdCv7qLWaKRjcPILbZH4NlXBeyCotHYxuWcGySQbBhsbdjVkyFg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xQHEhQSEhIVFRITGRQUGBITFBUUGxQaFBYWGhUaFRUZHCggHBwlGxQUITEhJSksLi4vGCAzODMsNygtLiwBCgoKDg0OGxAQGywlICQyLDA0LCwyLC0sLywsLC41NywsNDg0LDQsNCwtLDgsLCw0LS8sLCwsLCw0LCwsLSwsLP/AABEIANAA8wMBEQACEQEDEQH/xAAbAAEAAgMBAQAAAAAAAAAAAAAABQYDBAcCAf/EAEQQAAIBAgIECQgIBQMFAAAAAAECAAMRBBIFBiExBxNBUVJhcYGhFCIycpGSsbIWNHOCk6LBwiMzQmLRJUNTFcPS4fD/xAAaAQEAAgMBAAAAAAAAAAAAAAAABAUCAwYB/8QANREAAgECAgYHCAMBAQEAAAAAAAECAxEEBRIhMVFxkTJBYYGhsfATFSIzQsHR4RQj8TSCcv/aAAwDAQACEQMRAD8A7jAEAQBAEAQBAEAQBAEAQBAEAQBAEAQBAEAQBAEAQBAEAQBAEAQBAEAQBAEAQBAEAQBAEAQBAEAQBAEAQBAEAQBAEAQBAEAQBAEAQBAEAQBAEAQBAEAQBAEAQBAEAQBAEAQBAEAQBAEAQBAEAQBAEAQBAEAQBAEAQBAEAQBAEAQBAEAQDFiqpoI7BS5VWYIN7EC4A6zumUEpSSbsYzk4xbSvbqKcNfGo/wA7COg58xHgyD4yy93J9CafriU/veUfmU2vXakTeitasNpMhVfI53JUGUnsO49gMi1cHVp62rreibQzChW1J2e56ibkUmiAIAgCAIAgCAIAgCAIAgCAIAgCAIAgCAIAgCAIAgCAIAgGLFOyI5RczhWKqTbMwByi/Jc2mUUnJJ7DGbkotxV3uKW+tOMwgviMFdOUhaii3WxzCWawdCfy56+79FM8fiqfzaWrvX5MaYfAa07KY8nxB3LYDN90ea/dYzJyxOG1y+KPrl5GChg8Zqh8MvXc/M96L01W1cqjDYy5pn0Ktyco5CG5U7do7J5VoU8RD2lHbu9dfmZUMVVws/Y4jZ1P11eK4F5BvKkvD7AEAQBAEAQBAEAQBAEAQBAEAQBAEAQBAMWIxCYVczuqL0mIUe0zKMXJ2irmM5xgrydl2mHD6To4n0K1NvVdT8DMpUqkelFruMIV6c+jJPg0bc1m0QBAEAQCL1hw+IxNMDC1BTqZgSW5VsbgGxtttyck34eVKMr1FdEbFwrThajKz+3iVippbSOgPOxCCrS5W83Z99B5vawk9UcLX1U3Z+vWplW8RjcNrqrSjv8A2tnejLi9E0NaKRxGE/h112lR5t2G2zgbm5mHjyYwrVMNL2dXXH1s/BnUw9HGQ9rQ1S5a+3t7Txo2t9K8O+Fr7MVRuVdhY3Gy56wfNYdY5d3tSP8AFqKpDov1+0eUZfzaTo1OnH1+mbmoOk2qo+GqXFShsAO/Le2X7pFuwia8fRSkqkdkvXibcrruUXRntj5bu7ZyLbK4thAEAQBAEAQBAEAQBAEAQBAEAQBAEAQDj+sulG0rXdmPmqzKi8iqDYWHObXJ/wDU6TDUVSppLb1nI4yvKtVbexalw/ZFEXm8iWM9DGVMN6FWonqOy/AzGVOMukk+42RqTj0ZNcG0SWH1qxdDdXYjmYK3iRfxmiWDoS+kkxzDEx+vnYk8Pr9iKfppSfuZT7bkeE0Sy2k9jaJMM3rLpJPmvySWH4Q1P8zDsPUcN4ECaJZY/plz9MkQzmP1Qfc7/gksPrxhKvpF09ZCfkvNMsvrLZZ9/wDhJjmuHe1tcV+LktgtNYfHm1OsjMf6c1j7p2yPOhUhrlFkuniqNR2hJNm8yhhYi4Owg8s07De1coOKo/RPH02TZh6+wryAEgMPukqw6jaW8ZfysO1LpR9eOwoZx/hYuLj0ZdXrdt8DLp5P+j6SoV12LWIDdZJCP4Mh7RMaD9rhZQfV/plil7DGwqL6tvk/NHquP+maYUjYtcbR66sPnpgxH+zBO/0+vJnsv6sxVvq+6/KLxKouxAEAQBAEAQBAEAQBAEAQBAEAQBAEAwY6v5NTd+grN7oJ/SZQjpSUd5hUnoQcn1I4iJ1JxK2CD03dDNSSvTNcXohvOFieQ2uBvF7XHNea6ym6b0Npuw7pqrF1Oj1+uJ0IYTRmkNgGHueRGWmfYpBlNp4unt0u/WdAqeAq6lo91l5WPFbUXC1tqGonqvmH5gZ7HMay22ZjLKcPLo3XB/m5Uta9XRoEplqZ1qZrXABGW1928ecJY4TFe3TurWKnHYNYZqzunz1EBJZBPoOXaNhG0EcluaAdb1R0g2k8KjvtcZkY85U2v2kWnO4ukqdVpbDrMBWlVoKUtuzkQXCcQUoKPTLPbssAfErJeWdKT6iDnXQguu78jzr7/Fr4KmPSzH870gPFTPcBqp1JetjPM011qUeu/m0fdYv4ulcKo3gUye56h+AnmH1YSb4+SPcXrx9NLs82XeVZdCAIAgCAIAgCAIAgCAIAgCAIAgCAIBC65V/J8HWPOoT32C/uknBx0q8fWwh5hPRw0+FueopmpOgqemeO40EhMgUqxXa2a+7qA9stMbiJ0dHQ67lNl2EhX0tPqt9ybxHB9Sb0K1RfWCuPAD4yJHM5/VFE2eTU30ZNcn+CNxHB9VX0K1NvWDJ8M03xzOD6UX5/gjTyeoujJPmvyRuI1NxdH/aDj+x1PgSDN8cdQfXYjTyzEx+m/Br9GgdH4nR+3iq9PrVXX8y7Jt9rSqdafI0exr0vpkuF/samIxT4k3qVGdhsu7FiOraZtjCMV8KtwNUqkpP4m2+13MU9MRAOs6lUOIwVHnYM/vsSPAic9jZaVeXrYdVl0NHDR7dfNmTSugE0nXo1nZv4P9GyzWOYdm21+e08pYmVOEoJbTOvg41qkakn0eowYjV44nHLimcFEAy07bQVBtt5rkt2zKOJ0aDpJa31+uRrng9LEqs3qXV65kVofDvpDSdau6Mq0cyrmBG22Rbdq5m7xJFaUaeFjBPW/wDf0RaEJ1cbOpJao6l5eV33l0lYXIgCAIAgCAIAgCAIAgCAIAgCAIAgCAVPhIr8XhlXp1FHcoY/ELLDLY3qt7kVWbztRUd7/Y4N6HF4Z26dQ+xVUfHNGZSvVS3IZRG1Fy3stkry1EAQBAMNfCpiNjorD+5Q3xmUZyjsdjGUIy6STI3EarYTEb8Og9S9P5SJvjjK0fqffrIs8BhpbYLu1eRzrW7A09GYhqdIEKqqSCS20gneeorLnCVJ1KalM57H0oUarhDYl4nVNG0PJaNOn0ERfdUD9JQVJaU3Le2dTRhoU4x3JI2ZgbBAEAQBAEAQBAEAQBAEAQBAEAQBAEAQBAEAoPCdXu1BOYOx7yoHwaW+WR1SlwKHOZfFCPF+RZNTaHEYOiOcF/fYsPAiQsZLSry9bCxy+Gjhoc+esmpFJogCAIAgCAcn0t/qOkWG/NXWn3KyofBZ0NL+vDJ9l/ucpX/txjW+SXKyOsTnjqxAEAQBAEAQBAEAQBAEAQBAEAQBAEAQBAEAQDl3CFX43FsB/toi9+1v3iX2XxtR4t+vA5jNpXxDS6kl9/udKwFDyWlTp9BFX3VA/SUlSWlJy3nSUoaEFFdSSM8wMxAEAQBAPjNlBJ3DbAbscp1RBx2PpseVqlU+6x+YidBi/gw7XBHK4D+zFRl2t+f3OrznzqhAEAQCk6x6ex2AdiKISiCbPl4y452YGy9ht3y0w2Gw8465XfIpcXi8XSk7RtHft57iD+m+L6Sfhj/Mle76O58yF71xO9ch9NsX0k/DH+Y930Nz5j3rid65D6bYvpJ+GP8AMe76G58x71xO9ch9NsX0k/DH+Y930Nz5j3rid65D6bYvpJ+GP8x7vobnzHvXE71yB12xfTT8MR7vobnzHvTE71yPn01xfTT8MT3+BQ3Pmee9MTvXIfTXF9NPwxH8ChufMe9MTvXIz4PWrH45stKztzLSBt2nkHbMJ4PDQV5au8zp5hi6jtDW+BftDPXqUwcSiLU5kN9nWNwPYSJUVlTUv622u0vsO6zh/ckn2evuzemo3iAIAgCAIAgHJ8f/AKjpFhvDV1TuVgh8FnQ0/wCvDf8Ak5Wr/bjH2yS5O32OsTnjqiua56wNoVEWmBxtS9iRcKFtc25TtFu+TcFhlWk3LYiuzDGPDxSjtZS6WuGMpm/HZupkS3goMs3gaD+nxZTRzLEp9K/FL9Ehh9f66enSpN2ZkPxPwmmWW03sbXj+CRDOKq6UU+a/JMaN19pYlgtWmaV9mfMHUesbAgddpGqZbOKvF38yXRzenJpTWj27UW+VxbkdrDX8mwtduUU3t2lSB4kTdh46VWK7UR8XPQoTl2MpHBrQz4io/IlO3e7C3gplrmUrU0t7KTJ4XquW5eb/AEdIlIdGIAgGtpOscNRquvpIjsL7dqqSPhM6UVKaT62jXWk405SXUn5FR0Zr+rWGIpW/vp7R3odo7iZZVcta1033MqKOcJ6qsbdq/H+kg+iMBrGC1Mrm3lqJyML9JOf1hNCr4nD6pePr7kh4bCYpaULX3rU+9flFd0nqJWw1zRYVV5vQb2E2PtHZJtLMactU1bxRX1spqw103peD/BWMTh3wrZaiMjdFgVPjJ8ZRkrxdysnCUHaSs+0xT0xEAE2gEzovVnE6TsVp5UP9dTzB3Dee4SNVxdKntd3uRMo4GvV2Ky3vV+y26P1IoYEZ8Q/GW2m54tB27b+026pX1MwqTdqat4staWVUaa0qrv4L13nvGa34XRS8Xh1D23LSARB961u8AzGGBrVXpVHbjtMqmZYeitGkr8NS5/i5g1V1lraaxRV8q0xTdgijlDIASx2k2J5h1TPFYSnRpXW2+3ma8FjquIr6MrJWepcUXOVhciAIAgCAIB5qPxYJO4An2T1K7seN2VzlepiHGY6mx56lQ+637mEv8a9Cg1wRy2XJ1MVGXF+u9nVpz51RzXhHr8ZiVXkSmvtZmJ8AsvMtjak3vZzebzvXUdy82yJq2QZRRpMKdKlUYtxisS4p32owub1QLHmkhXevSettdXVffwIkrL4dFakm73vrtua3nitTp0wrPRdA+4pWUg+ajeiyk+jUQ7Tyz2Lk20pJ23r99h5JQSTlFpPc+xPrT3rrNTSFFcO1lJIyo3nAA+eivY2PJmtNlOTkrvt8HY1VoqLstyevtV/udm0ehp0qatvCICesKLzmajTk2t52VNNQSe5EJr/W4rBuOmyL+YMfBTJWXxvWT3XIOaSthmt7XmRvBlQtTr1Okyp7i3/7k35nL4ox9etRGyaHwzl2pcl+y6yrLoQBANHTn1av9lV+QzbQ+bHivM04n5M+D8jjE6Y409I5pkMpIYbiCQR2EQ0mrM9Tad1tLFozXTE4KwcisvM+xu5xt9t5Cq4ClPZqfYWFHM69PVL4l27ef+lnw2tWD0yuSuoS/wDTWUFe59w7TaQZYOvRelDXw2lnDMMNXWjUVv8A62c/8MOkNRaOLGbD1DTvtAvxiHs238e6ZU8xqR1VFfwZhVymlPXSdvFeu8jMDqBVdv41VFUf8d2LdlwAPHsm+eZQS+BNvtI1LJ6jf9kkl2a/8J1cHgNVwC2UVBtBf+JUPWq8ncAJEc8TidS2dmpE5U8Jg9btft1v1wIjSmv5a4w9O399Xae5Afie6SaWWrbUfciJWzh7KUe9/j9lS0hpGrpI3rVGfmBOwdijYO4Swp0oU1aCsVNWtUqu9STfrdsNSbDUWng5+tt9k/zU5AzH5PevuWeUf9D4PzR0yUZ0ogCAIAgCARustfyfC125eLcDtYWHiRN+GjpVYrtRGxk9GhN9jKXwaUM1eo/Qp5ffYf8AgZZ5lK1NLe/L/SmyeF6spbl5v9HRpSnRHItcK3lGMrnmYL7iqp8QZ0eDjo0YnJZhLSxE+XJGSunG1axXi6tOrdQEr00bKrqUsG2g2RdmUzGLtCN7prem1s1+e8ymnKpPRtJS3SSdk1bbw3HjStOpiEQcRVQqSAMhKEFUVfP5wtOmOu19k9pOMZN6Sd+fLvZ5XjOcUtCSa7NXUtvBIw4imMZjCnI1YUh6ocIPygTKL0KN+y/hcwmvaYnR3yt3Xt5HYpzZ15SuE2vanQp9Jmf3Ft++WmWR+KUvXrUUucz+GEe1vkv2SWoFHisGp6bVG/MVHgomjMJXrNbrEnKo2wye9vz/AEWOQixEAQDR059Wr/ZVfkM20Pmx4rzNOJ+TPg/I4xOmONEAQBANvR+k62jTejUZOoHYe1TsPsmupShU6aubaVepS+XJry5bCTxut+Kxi5eMCDcTSGUnta5I7rTRDA0YO9r8STUzLETVr24avXcQTHMSSbk7STtJ7TJZB26z5AEAQC08HP1s/ZP81OQMx+T3r7lnlP8A0Pg/NHTJRnSiAIAgCAIBWuEGtxWDZem9NfYc/wCyTsvjetfcn68StzWVsO1va/P2NDgyoZaVZ+k6p7i3/fNuZy+KMez15GjJo/BOXbbkv2XSVhcnNtbdWa1Ou9WlTapTqEv5gzFS21gVG3fc3HPLvCYuDgoydmjnMdgaiqOcFdPXqKvXoNh9joyeupX4iT4yUui7lXOEo9JNcdR5o1TRN0YqedSV8RPZJPajyMnHXF24E5qVhDi8ZTNrimTUY81gct/vWkTGzUKL7dROy6m54iL3a364nV5z51RzfhKr58RTTkSnfvdjfwUS7y2Nqbe9nOZxO9ZR3Lzf6Lxq9Q8mwtBeUU0v2lQT4kyqxEtKrJ9rLvCQ0KEI9iJCaSQIAgGjpz6tX+yq/IZtofNjxXmacT8mfB+RxidMcaIAgCATeiNFU+KOKxTFaAOVVX0qzDkXq2Hb1Hda8i1q0tP2VLpeCJtDDw9n7as7R6ktrfr0iVzFUzrohOJAvd7lyOe5Gbdy2M0fVous7+BKu9HSWGWj27fyYNKaDp4ik1ahTejUpqHqYZzeyNfz0J222H2HYCLHKliJRmoTaaepSW/czCvhISpupTTi1rcXu3r1yKtJ5ViAIBaODr62fsn+ZJBzH5PevuWeU/8AR3PzR02UR0ogCAIAgCAUjhOr2ShT52d/dAA+cy0yyOuUuHrwKXOZ/DCPa3y/0ltQqPFYNDyuXb8xA8FEj4+V677LErK46OGXbd+JYZDLAQD4ReAaWI0Nh8T6dCkTzlFv7bXm2NerHZJ8zRPDUZ9KCfcjNg8FTwK5aVNUG+ygC/Wbb5jOpKbvJ3M6dKFNWgkuBsTA2HKNbm8ux9RRytTpD3VHzEzoMH8GHT4s5XH/ANmKlHgvL7s6sq5QANw2TnzqlqPsAQBANHTn1av9lV+QzbQ+bHivM04n5M+D8jjE6Y40QBAEA6BhMEuLqaOQi9JKHHZeRmsl795BlPOo4RqtbXK3drL+nSU5UIvoqN+/UReitK4jS2kFtUcLnYmmCQqot7hl3bha55TJFWjSpYd6ls29dyLQxFati1rdrvV1JL1zN3BY3j8ZjsQf5NOk9Mnk83KFA7cjHv65qnT0aFOmtrafrmbqVXSxNaq+ik1y/wAZRl2S2KNbBPD0QC0cHX1s/ZP8ySDmPye9fcs8p/6O5+aOmyiOlEAQBAEAQDm3CTXz4lF5Epg97M1/ALLvLY2pN72c3nE71kty83+i9aBoeTYainKtNAe3KL+N5U15aVWT7WXuGhoUYR3JeRvzUbxAEAQBAEA5Por/AFLSKneGrtU7lZnHgonQ1f68M1uVvscpQ/txie+TfK7+x1ic8dWIAgCAaOnPq1f7Kr8hm2h82PFeZpxPyZ8H5HGJ0xxogCAIBatXdMqyJRqVBSqUSTQrsLqA3pU6n9p7uTcQLwMRQek5xV09q+6LTCYqOiqc3ouPRl1cH2etTSJ0vjqdQVKWHwtibvUpstquw+kxIa22+7k7pEth3HRlKXYn1E6+LU9KEIdrXX37SG1lxtNaBo56fGMwbisKLUkNwWNRv62381tmzZeScNTl7TTs7b5bXw3EPG1Yey9ndXvsjsXHe/VusqMsSpEAQC0cHX1s/ZP8ySDmPye9fcs8p/6O5+aOmyiOlEAQBAEAQDkut9UYnG1rnzQypfmCqobxzTocGtGhGxyePkp4mV9mpeCL/htasHW2Cuo6nDJ8wEqJYOutsfuX8Mww0tk136vMlMPjaeK/l1Ef1GVvgZolTlHpJolQqQn0WnwM8wMxAEAQDW0lX8lo1anQR291Sf0mdOOlNR3tGutPQpyluTZzng7ocZiwf+Om7d5yr8GMusxlajbezncphevfcn9kdPlEdMIAgCAYcZQ8qpvTJsHVkvzZgR+syhLRkpbjCpDTi479RxnSGAqaMcpVUqRsuRsbrU8onTU6kaivFnHVaU6MtGat5dxq5hzzZY1aSGYc8WGkhmHPFhpIZhzxYaSPmzqjWefCfcwizPdJDMOeLDSR6G2eHotALzweaHqUXbEOpVcpRQwsWzEEmx5PNHbeVWY14uKpxd+svMqw04ydWSsrWRe5Ul4IAgCAIAgHEcfX8pq1H6bu3vMT+s6mnHRgo7kjiqstOcpb234mCZGAteenlkb2BxuIDBaNStmO5EZzf7oM01KdK15pd9iRSq1r2pylfcmyYq6waQ0UQKpYX3CrTWx7GAF/bIyw2Fq9HwZLljMbR1T8UvXibOH4QKyenSpt6uZPiWmEstpvY2vH8GyGcVV0op81+STw/CFTb06Dr6jK/wAcs0Syyf0yXrmSYZzD6ovus/wedP624fHYWqlNm4xwFCsjDeQG27t1+We4fBVYVYyktSPMVmNGpQlGDd3q2MwcGNDbXf7NB+Yn9syzOWqMeJhk0dc5cF5l8lSXogCAIAgCAIAgCAIAgCAIAgCAIAgCAIAgCAeai5wRuuCLz1OzPGro4hXoNhWam4syEqRzETqYyUlpLYziZQcG4y2oxz08EAvPBkEvX3cb5lufJtvbvtfulVmel8O77l3k2jee/Vy/37E9ruEODq57f05efPcZbf8A268iYHS9stH0ifmWj/Glpd3HqOUToDlRAEA6XwcUOLwrN06jHuUKvxUykzGV6ttyOkyiFqDe9v8AH2LVK8tBAEAQBAEAQBAEAQBAEAQBAEAQBAEAQBAEAQCJ0vq7Q0uc1RPP3Z1JU99th75Io4qpSVovVuItfBUa7vNa961EFiOD2k3oVqi+uFf4ZZLjmc/qivXMgSyan9Mn32f4I3EcH9ZPQq029YMnwzTfHMqb2prx/BHnk9VdGSfNfk0RqvjtHsHpocw3PSqLf4g+E2/zMPUVpPmjR/AxdKWlFa96a/Rp6WXGYixxC1zl3Z0bKOywy982UnQj8to011iZP+1Sdt6dvwRN5IIl0IPT7AOwasYI6PwtKmwswW7DmLksQewtac3iqiqVZSR12CpOlQjF7fzrJSaCUIAgCAIAgCAIAgCAIAgCAIAgCAIAgCAIAgCAIAgCAIAgGDEYOnivTpo/rKrfETKM5R6LaMJ04T1SSfEjMRqphMRvoKPULJ8pE3xxleP1c9ZGnl+Gl9C7tXkfdHar4bRzB0p3cbmdmbL2AmwPXvipjKtRWb1CjgKFKWlGOvt1kzIxMEAQBAEAQBAEAQBAEAQBAEAQBAEAQBAEAQBAEAQBAEAQBAEAQBAEAQBAEAQBAEAQBAEAQBAEAQBAEAQBAEAQBAEAQBAEAQBAEAQBAEAQBAEAQBAEAQBAEAQBAEAQBAEAQBAEAQBAEAQBAEAQBAEAQBAEAQBAEAQBAEAQBAEAQBAEAQBAEAQBAEAQBAE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Calibri Light"/>
              </a:rPr>
              <a:t>Informative Dashboard</a:t>
            </a:r>
            <a:endParaRPr lang="en-US" sz="2800" i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6694" y="1905000"/>
            <a:ext cx="8414906" cy="1981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prstClr val="black"/>
                </a:solidFill>
              </a:rPr>
              <a:t>Overview to Managers about Work Orders and </a:t>
            </a:r>
            <a:r>
              <a:rPr lang="en-US" sz="2400" i="0" dirty="0" smtClean="0">
                <a:solidFill>
                  <a:prstClr val="black"/>
                </a:solidFill>
              </a:rPr>
              <a:t>Workers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prstClr val="black"/>
                </a:solidFill>
              </a:rPr>
              <a:t>Information </a:t>
            </a:r>
            <a:r>
              <a:rPr lang="en-US" sz="2400" i="0" dirty="0">
                <a:solidFill>
                  <a:prstClr val="black"/>
                </a:solidFill>
              </a:rPr>
              <a:t>on Work Orders’ Status, Active Contractor Details, Attendance Summary and </a:t>
            </a:r>
            <a:r>
              <a:rPr lang="en-US" sz="2400" i="0" dirty="0" smtClean="0">
                <a:solidFill>
                  <a:prstClr val="black"/>
                </a:solidFill>
              </a:rPr>
              <a:t>Notifications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prstClr val="black"/>
                </a:solidFill>
              </a:rPr>
              <a:t>Faster </a:t>
            </a:r>
            <a:r>
              <a:rPr lang="en-US" sz="2400" i="0" dirty="0">
                <a:solidFill>
                  <a:prstClr val="black"/>
                </a:solidFill>
              </a:rPr>
              <a:t>Access of Information from a Single </a:t>
            </a:r>
            <a:r>
              <a:rPr lang="en-US" sz="2400" i="0" dirty="0" smtClean="0">
                <a:solidFill>
                  <a:prstClr val="black"/>
                </a:solidFill>
              </a:rPr>
              <a:t>Window</a:t>
            </a:r>
            <a:endParaRPr lang="en-US" sz="24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</a:rPr>
              <a:t>Informative Reports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16573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16764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27432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38100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487680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8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7241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53200" y="3790950"/>
            <a:ext cx="1752600" cy="838200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IN" i="0" kern="0">
              <a:solidFill>
                <a:srgbClr val="FFFFFF"/>
              </a:solidFill>
              <a:latin typeface="Calibri"/>
              <a:ea typeface="SimSun"/>
            </a:endParaRPr>
          </a:p>
        </p:txBody>
      </p:sp>
      <p:pic>
        <p:nvPicPr>
          <p:cNvPr id="38" name="Picture 2" descr="https://sandbox.evignette.com/static/images/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martinsight.co/wp-content/uploads/2015/08/si-home-new-others-icon-o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1600200"/>
            <a:ext cx="99059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www.lugus.nu/public/img/iconen/web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1828800"/>
            <a:ext cx="619126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https://cdn3.iconfinder.com/data/icons/hand-gestures/32/hand-stop-palm-512.png"/>
          <p:cNvPicPr>
            <a:picLocks noChangeAspect="1" noChangeArrowheads="1"/>
          </p:cNvPicPr>
          <p:nvPr/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125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58" y="2667000"/>
            <a:ext cx="919842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://www.stickers-du-monde.fr/353-399-thickbox/empreinte-digitale.jp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2845676"/>
            <a:ext cx="659524" cy="6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http://www.shellecomarathon.com/static/img/grid/lab_pass.png"/>
          <p:cNvPicPr>
            <a:picLocks noChangeAspect="1" noChangeArrowheads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static1.squarespace.com/static/54f646f2e4b09505afbfe509/54f8940ce4b08027c3d35a7f/54f8a5f1e4b09d74913566ae/1438205634263/?format=1000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07" y="2720686"/>
            <a:ext cx="923693" cy="8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elworkplace.azurewebsites.net/Content/images/siteinduction_icon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sourceonepartners.com/wp-content/uploads/2013/08/icon-time-and-attedance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609600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cdn4.iconfinder.com/data/icons/vectory-bonus-1/40/database_import-51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tseasipayroll.com/images/login-ic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0860"/>
            <a:ext cx="640746" cy="8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D:\New folder\Marketing\Tool Kits\Images\Icons\Worke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 flipH="1">
            <a:off x="5199185" y="4038600"/>
            <a:ext cx="59201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81600" y="4038600"/>
            <a:ext cx="550985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ntigratech.com/website/image/ir.attachment/6744_9b21cd4/datas"/>
          <p:cNvPicPr>
            <a:picLocks noChangeAspect="1" noChangeArrowheads="1"/>
          </p:cNvPicPr>
          <p:nvPr/>
        </p:nvPicPr>
        <p:blipFill>
          <a:blip r:embed="rId2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657600"/>
            <a:ext cx="124682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0" descr="C:\Users\Deepak\Downloads\orange-computer-256.png"/>
          <p:cNvPicPr>
            <a:picLocks noChangeAspect="1" noChangeArrowheads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cdn0.iconfinder.com/data/icons/vector-huge-black-icons/16/reports-51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163" y="1741488"/>
            <a:ext cx="4546601" cy="5143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0" dirty="0">
                <a:solidFill>
                  <a:prstClr val="black"/>
                </a:solidFill>
              </a:rPr>
              <a:t>Generate </a:t>
            </a:r>
            <a:r>
              <a:rPr lang="en-IN" i="0" dirty="0" smtClean="0">
                <a:solidFill>
                  <a:prstClr val="black"/>
                </a:solidFill>
              </a:rPr>
              <a:t>Various Reports</a:t>
            </a:r>
            <a:endParaRPr lang="en-IN" i="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0638" y="2878138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0" dirty="0" smtClean="0">
                <a:solidFill>
                  <a:prstClr val="black"/>
                </a:solidFill>
              </a:rPr>
              <a:t>Worker</a:t>
            </a:r>
            <a:endParaRPr lang="en-IN" i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0638" y="3776663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0" dirty="0" smtClean="0">
                <a:solidFill>
                  <a:prstClr val="black"/>
                </a:solidFill>
              </a:rPr>
              <a:t>Contractor</a:t>
            </a:r>
            <a:endParaRPr lang="en-IN" i="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638" y="4733925"/>
            <a:ext cx="304165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0" dirty="0" smtClean="0">
                <a:solidFill>
                  <a:prstClr val="black"/>
                </a:solidFill>
              </a:rPr>
              <a:t>Work Order</a:t>
            </a:r>
            <a:endParaRPr lang="en-IN" i="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5563" y="5661025"/>
            <a:ext cx="3006725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0" dirty="0" smtClean="0">
                <a:solidFill>
                  <a:prstClr val="black"/>
                </a:solidFill>
              </a:rPr>
              <a:t>Time-Attendance </a:t>
            </a:r>
            <a:endParaRPr lang="en-IN" i="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7650" y="2255838"/>
            <a:ext cx="0" cy="36639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47650" y="31369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1"/>
          </p:cNvCxnSpPr>
          <p:nvPr/>
        </p:nvCxnSpPr>
        <p:spPr>
          <a:xfrm>
            <a:off x="247650" y="4033838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247650" y="49911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>
            <a:off x="247650" y="5919788"/>
            <a:ext cx="107791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37188" y="1328738"/>
            <a:ext cx="1106487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4175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175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7238" y="1322388"/>
            <a:ext cx="1108075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07238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7238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7486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038" i="0">
              <a:solidFill>
                <a:prstClr val="white"/>
              </a:solidFill>
            </a:endParaRPr>
          </a:p>
        </p:txBody>
      </p:sp>
      <p:pic>
        <p:nvPicPr>
          <p:cNvPr id="19560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93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3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362" r="7080" b="4704"/>
          <a:stretch>
            <a:fillRect/>
          </a:stretch>
        </p:blipFill>
        <p:spPr bwMode="auto">
          <a:xfrm>
            <a:off x="7323138" y="1500188"/>
            <a:ext cx="676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316288"/>
            <a:ext cx="692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5" name="Picture 2" descr="C:\Users\administrator\AppData\Local\Microsoft\Windows\Temporary Internet Files\Content.IE5\2MJBKMW4\MC900439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9074"/>
          <a:stretch>
            <a:fillRect/>
          </a:stretch>
        </p:blipFill>
        <p:spPr bwMode="auto">
          <a:xfrm>
            <a:off x="5716588" y="5075238"/>
            <a:ext cx="681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6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4991100"/>
            <a:ext cx="781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7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2575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8" name="TextBox 39"/>
          <p:cNvSpPr txBox="1">
            <a:spLocks noChangeArrowheads="1"/>
          </p:cNvSpPr>
          <p:nvPr/>
        </p:nvSpPr>
        <p:spPr bwMode="auto">
          <a:xfrm>
            <a:off x="5259388" y="2386013"/>
            <a:ext cx="151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MS-Excel</a:t>
            </a:r>
          </a:p>
          <a:p>
            <a:pPr algn="ctr"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MS-Excel Data</a:t>
            </a:r>
          </a:p>
        </p:txBody>
      </p:sp>
      <p:sp>
        <p:nvSpPr>
          <p:cNvPr id="195609" name="TextBox 40"/>
          <p:cNvSpPr txBox="1">
            <a:spLocks noChangeArrowheads="1"/>
          </p:cNvSpPr>
          <p:nvPr/>
        </p:nvSpPr>
        <p:spPr bwMode="auto">
          <a:xfrm>
            <a:off x="7434263" y="23764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IN" altLang="en-US" i="0" smtClean="0">
                <a:solidFill>
                  <a:srgbClr val="000000"/>
                </a:solidFill>
                <a:latin typeface="Calibri" pitchFamily="34" charset="0"/>
              </a:rPr>
              <a:t>PDF</a:t>
            </a:r>
          </a:p>
        </p:txBody>
      </p:sp>
      <p:sp>
        <p:nvSpPr>
          <p:cNvPr id="195610" name="TextBox 41"/>
          <p:cNvSpPr txBox="1">
            <a:spLocks noChangeArrowheads="1"/>
          </p:cNvSpPr>
          <p:nvPr/>
        </p:nvSpPr>
        <p:spPr bwMode="auto">
          <a:xfrm>
            <a:off x="5743575" y="4160838"/>
            <a:ext cx="75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IN" altLang="en-US" i="0" smtClean="0">
                <a:solidFill>
                  <a:srgbClr val="000000"/>
                </a:solidFill>
                <a:latin typeface="Calibri" pitchFamily="34" charset="0"/>
              </a:rPr>
              <a:t>XML</a:t>
            </a:r>
          </a:p>
        </p:txBody>
      </p:sp>
      <p:sp>
        <p:nvSpPr>
          <p:cNvPr id="195611" name="TextBox 42"/>
          <p:cNvSpPr txBox="1">
            <a:spLocks noChangeArrowheads="1"/>
          </p:cNvSpPr>
          <p:nvPr/>
        </p:nvSpPr>
        <p:spPr bwMode="auto">
          <a:xfrm>
            <a:off x="6981825" y="4173538"/>
            <a:ext cx="130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Rich Text Format</a:t>
            </a:r>
          </a:p>
        </p:txBody>
      </p:sp>
      <p:sp>
        <p:nvSpPr>
          <p:cNvPr id="195612" name="TextBox 43"/>
          <p:cNvSpPr txBox="1">
            <a:spLocks noChangeArrowheads="1"/>
          </p:cNvSpPr>
          <p:nvPr/>
        </p:nvSpPr>
        <p:spPr bwMode="auto">
          <a:xfrm>
            <a:off x="5749925" y="5926138"/>
            <a:ext cx="53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RTP</a:t>
            </a:r>
          </a:p>
        </p:txBody>
      </p:sp>
      <p:sp>
        <p:nvSpPr>
          <p:cNvPr id="195613" name="TextBox 44"/>
          <p:cNvSpPr txBox="1">
            <a:spLocks noChangeArrowheads="1"/>
          </p:cNvSpPr>
          <p:nvPr/>
        </p:nvSpPr>
        <p:spPr bwMode="auto">
          <a:xfrm>
            <a:off x="6710363" y="5919788"/>
            <a:ext cx="190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5270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MS-Word</a:t>
            </a:r>
          </a:p>
          <a:p>
            <a:pPr algn="ctr" eaLnBrk="1" hangingPunct="1"/>
            <a:r>
              <a:rPr lang="en-US" altLang="en-US" i="0" smtClean="0">
                <a:solidFill>
                  <a:srgbClr val="000000"/>
                </a:solidFill>
                <a:latin typeface="Calibri" pitchFamily="34" charset="0"/>
              </a:rPr>
              <a:t>MS-Word Editable</a:t>
            </a:r>
          </a:p>
        </p:txBody>
      </p:sp>
      <p:sp>
        <p:nvSpPr>
          <p:cNvPr id="195614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0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195615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263525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Informative Reports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5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0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6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263525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Worker Details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33563"/>
            <a:ext cx="8448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0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7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263525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Contractor Details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95400"/>
            <a:ext cx="7439025" cy="515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0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6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263525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Work Order Details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599"/>
            <a:ext cx="7848600" cy="489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263525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0731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sz="2800" i="0" dirty="0" smtClean="0">
                <a:solidFill>
                  <a:srgbClr val="FFFFFF"/>
                </a:solidFill>
                <a:latin typeface="Calibri Light" pitchFamily="34" charset="0"/>
              </a:rPr>
              <a:t>Work Order Man Days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72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0" dirty="0" smtClean="0">
                <a:solidFill>
                  <a:prstClr val="black"/>
                </a:solidFill>
                <a:latin typeface="Calibri Light" pitchFamily="34" charset="0"/>
                <a:ea typeface="SimSun" pitchFamily="2" charset="-122"/>
              </a:rPr>
              <a:t>Vehicle Profile</a:t>
            </a:r>
            <a:endParaRPr lang="en-US" sz="3200" b="1" i="0" dirty="0">
              <a:solidFill>
                <a:prstClr val="black"/>
              </a:solidFill>
              <a:latin typeface="Calibri Light" pitchFamily="34" charset="0"/>
              <a:ea typeface="SimSun" pitchFamily="2" charset="-122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  <a:ea typeface="SimSun" pitchFamily="2" charset="-122"/>
              </a:rPr>
              <a:t>COSEC Demo Link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2362200"/>
            <a:ext cx="5638800" cy="381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US" sz="2200" i="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2895600"/>
            <a:ext cx="563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endParaRPr lang="en-US" sz="2200" i="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1828800"/>
            <a:ext cx="563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en-US" sz="2200" i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73313"/>
            <a:ext cx="1487488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en-US" sz="2200" b="1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User Name</a:t>
            </a:r>
            <a:endParaRPr lang="en-GB" sz="2200" b="1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2209800"/>
            <a:ext cx="633507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en-US" sz="22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 </a:t>
            </a:r>
            <a:r>
              <a:rPr lang="en-US" altLang="en-US" sz="2200" i="0" dirty="0" smtClean="0">
                <a:solidFill>
                  <a:prstClr val="black"/>
                </a:solidFill>
                <a:latin typeface="Calibri"/>
                <a:ea typeface="SimSun" pitchFamily="2" charset="-122"/>
              </a:rPr>
              <a:t>: </a:t>
            </a:r>
            <a:r>
              <a:rPr lang="en-US" altLang="en-US" sz="2200" i="0" dirty="0" err="1" smtClean="0">
                <a:solidFill>
                  <a:prstClr val="black"/>
                </a:solidFill>
                <a:latin typeface="Calibri"/>
                <a:ea typeface="SimSun" pitchFamily="2" charset="-122"/>
              </a:rPr>
              <a:t>sa</a:t>
            </a:r>
            <a:endParaRPr lang="en-US" altLang="en-US" sz="2200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895600"/>
            <a:ext cx="130016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en-US" sz="2200" b="1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Password</a:t>
            </a:r>
            <a:endParaRPr lang="en-GB" sz="2200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1828800"/>
            <a:ext cx="416049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en-US" sz="22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 </a:t>
            </a:r>
            <a:r>
              <a:rPr lang="en-US" altLang="en-US" sz="2200" i="0" dirty="0" smtClean="0">
                <a:solidFill>
                  <a:prstClr val="black"/>
                </a:solidFill>
                <a:latin typeface="Calibri"/>
                <a:ea typeface="SimSun" pitchFamily="2" charset="-122"/>
              </a:rPr>
              <a:t>: http</a:t>
            </a:r>
            <a:r>
              <a:rPr lang="en-US" altLang="en-US" sz="22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://116.72.250.74:818/COSEC</a:t>
            </a:r>
            <a:endParaRPr lang="en-GB" sz="2200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2770188"/>
            <a:ext cx="1535998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en-US" sz="2200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 </a:t>
            </a:r>
            <a:r>
              <a:rPr lang="en-US" altLang="en-US" sz="2200" i="0" dirty="0" smtClean="0">
                <a:solidFill>
                  <a:prstClr val="black"/>
                </a:solidFill>
                <a:latin typeface="Calibri"/>
                <a:ea typeface="SimSun" pitchFamily="2" charset="-122"/>
              </a:rPr>
              <a:t>: admin123</a:t>
            </a:r>
            <a:endParaRPr lang="en-GB" altLang="en-US" sz="2200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1828800"/>
            <a:ext cx="6572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en-US" sz="2200" b="1" i="0" dirty="0">
                <a:solidFill>
                  <a:prstClr val="black"/>
                </a:solidFill>
                <a:latin typeface="Calibri"/>
                <a:ea typeface="SimSun" pitchFamily="2" charset="-122"/>
              </a:rPr>
              <a:t>Link</a:t>
            </a:r>
            <a:endParaRPr lang="en-GB" sz="2200" i="0" dirty="0">
              <a:solidFill>
                <a:prstClr val="black"/>
              </a:solidFill>
              <a:latin typeface="Calibri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6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Finger Identification Issue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69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>
                <a:solidFill>
                  <a:srgbClr val="000000"/>
                </a:solidFill>
              </a:rPr>
              <a:t>!</a:t>
            </a:r>
            <a:endParaRPr lang="en-GB" sz="4000" i="0" dirty="0">
              <a:solidFill>
                <a:srgbClr val="000000"/>
              </a:solidFill>
            </a:endParaRPr>
          </a:p>
        </p:txBody>
      </p:sp>
      <p:pic>
        <p:nvPicPr>
          <p:cNvPr id="78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87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Connector 94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01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54876"/>
              </p:ext>
            </p:extLst>
          </p:nvPr>
        </p:nvGraphicFramePr>
        <p:xfrm>
          <a:off x="533400" y="1981200"/>
          <a:ext cx="7848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580"/>
                <a:gridCol w="5494020"/>
              </a:tblGrid>
              <a:tr h="37068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Email</a:t>
                      </a:r>
                      <a:endParaRPr lang="en-IN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More@MatrixComSec.com</a:t>
                      </a:r>
                      <a:endParaRPr lang="en-IN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Contact No</a:t>
                      </a:r>
                      <a:endParaRPr lang="en-IN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+91 265 2630555 | +91</a:t>
                      </a:r>
                      <a:r>
                        <a:rPr lang="en-IN" sz="18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99987 55555</a:t>
                      </a:r>
                      <a:endParaRPr lang="en-GB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Website</a:t>
                      </a:r>
                      <a:endParaRPr lang="en-IN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www.MatrixSecuSol.com</a:t>
                      </a:r>
                      <a:endParaRPr lang="en-IN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Address</a:t>
                      </a:r>
                      <a:endParaRPr lang="en-IN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394-GIDC </a:t>
                      </a:r>
                      <a:r>
                        <a:rPr lang="en-IN" sz="1800" dirty="0" err="1" smtClean="0"/>
                        <a:t>Makarpura</a:t>
                      </a:r>
                      <a:r>
                        <a:rPr lang="en-IN" sz="1800" dirty="0" smtClean="0"/>
                        <a:t>, Vadodara-390010, Gujarat, India</a:t>
                      </a:r>
                      <a:endParaRPr lang="en-IN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274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0" dirty="0" smtClean="0">
                <a:solidFill>
                  <a:prstClr val="black"/>
                </a:solidFill>
                <a:latin typeface="Calibri Light" pitchFamily="34" charset="0"/>
                <a:ea typeface="SimSun" pitchFamily="2" charset="-122"/>
              </a:rPr>
              <a:t>Vehicle Profile</a:t>
            </a:r>
            <a:endParaRPr lang="en-US" sz="3200" b="1" i="0" dirty="0">
              <a:solidFill>
                <a:prstClr val="black"/>
              </a:solidFill>
              <a:latin typeface="Calibri Light" pitchFamily="34" charset="0"/>
              <a:ea typeface="SimSun" pitchFamily="2" charset="-122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Calibri Light"/>
                <a:ea typeface="SimSun" pitchFamily="2" charset="-122"/>
              </a:rPr>
              <a:t>For Further Information, Please Contact -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5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5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7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Difficulty in Maintaining Workers’ Database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1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80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89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7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8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chemeClr val="tx1"/>
                </a:solidFill>
              </a:rPr>
              <a:t>Difficulty in Maintaining Contractors’ </a:t>
            </a:r>
            <a:r>
              <a:rPr lang="en-GB" sz="2400" i="0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0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79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88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7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BC285A3A-48F0-422F-A327-DE457DDE78E4}" type="slidenum">
              <a:rPr lang="en-US" altLang="en-US" sz="1200" smtClean="0">
                <a:solidFill>
                  <a:srgbClr val="898989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9</a:t>
            </a:fld>
            <a:endParaRPr lang="en-US" altLang="en-US" sz="1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800" i="0" dirty="0">
                <a:solidFill>
                  <a:srgbClr val="FFFFFF"/>
                </a:solidFill>
                <a:latin typeface="Calibri"/>
              </a:rPr>
              <a:t>Why </a:t>
            </a:r>
            <a:r>
              <a:rPr lang="en-US" sz="2800" i="0" dirty="0" smtClean="0">
                <a:solidFill>
                  <a:srgbClr val="FFFFFF"/>
                </a:solidFill>
                <a:latin typeface="Calibri"/>
              </a:rPr>
              <a:t>Contract Workers Management</a:t>
            </a:r>
            <a:endParaRPr lang="en-US" sz="2800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000" i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6172200"/>
            <a:ext cx="8229600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GB" sz="2400" i="0" dirty="0" smtClean="0">
                <a:solidFill>
                  <a:srgbClr val="000000"/>
                </a:solidFill>
              </a:rPr>
              <a:t>Tackling with Unwanted Workers</a:t>
            </a:r>
            <a:endParaRPr lang="en-GB" sz="2400" i="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0609" y="1246187"/>
            <a:ext cx="2511380" cy="1352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308350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363" y="29860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10313" y="1219200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69" name="Picture 3" descr="C:\Users\Deepak\Desktop\png\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3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352800" y="299878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7775" y="3017837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7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23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3198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4343400" y="190990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i="0" dirty="0"/>
              <a:t>!</a:t>
            </a:r>
            <a:endParaRPr lang="en-GB" sz="4000" i="0" dirty="0"/>
          </a:p>
        </p:txBody>
      </p:sp>
      <p:pic>
        <p:nvPicPr>
          <p:cNvPr id="78" name="Picture 2" descr="C:\Users\Deepak\AppData\Local\Temp\workers-5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6071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369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11835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kinlane-productions.s3.amazonaws.com/api-evangelist-site/building-blocks/bw-li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94" y="3270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utahpropertywatch.com/agent_files/arrow-grap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98634"/>
            <a:ext cx="914400" cy="8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Deepak\Desktop\png\arro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8592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 descr="https://cdn0.iconfinder.com/data/icons/documents-vol-1/48/19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79634"/>
            <a:ext cx="53340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4956175" y="462534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IN" i="0" dirty="0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81569" y="4644395"/>
            <a:ext cx="2511425" cy="13525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IN" i="0" dirty="0">
              <a:solidFill>
                <a:srgbClr val="FFFFFF"/>
              </a:solidFill>
            </a:endParaRPr>
          </a:p>
        </p:txBody>
      </p:sp>
      <p:pic>
        <p:nvPicPr>
          <p:cNvPr id="87" name="Picture 31" descr="http://dimitriskaloupis.net/uploads/images/alert-5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048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2" descr="C:\Users\Deepak\Downloads\black-error-256(1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3657666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4" descr="https://cdn0.iconfinder.com/data/icons/professionals-glyph/2048/1589_-_Labor-512.png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544218"/>
            <a:ext cx="15208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ttps://image.freepik.com/free-icon/scales-representing-justice_318-1007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" descr="D:\New folder\Marketing\Tool Kits\Images\Icons\engineer_plot_design_architect_worker_wangle_user_tool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83" y="1477383"/>
            <a:ext cx="1113417" cy="11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" descr="D:\New folder\Marketing\Tool Kits\Images\Icons\Worker.png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76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Connector 94"/>
          <p:cNvCxnSpPr/>
          <p:nvPr/>
        </p:nvCxnSpPr>
        <p:spPr bwMode="auto">
          <a:xfrm>
            <a:off x="2743200" y="5029200"/>
            <a:ext cx="990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2743200" y="5029200"/>
            <a:ext cx="9144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7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96231</TotalTime>
  <Words>1165</Words>
  <Application>Microsoft Office PowerPoint</Application>
  <PresentationFormat>On-screen Show (4:3)</PresentationFormat>
  <Paragraphs>266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61</vt:i4>
      </vt:variant>
    </vt:vector>
  </HeadingPairs>
  <TitlesOfParts>
    <vt:vector size="85" baseType="lpstr">
      <vt:lpstr>Office Theme</vt:lpstr>
      <vt:lpstr>Custom Design</vt:lpstr>
      <vt:lpstr>2_Office Theme</vt:lpstr>
      <vt:lpstr>4_Office Theme</vt:lpstr>
      <vt:lpstr>5_Office Theme</vt:lpstr>
      <vt:lpstr>8_Office Theme</vt:lpstr>
      <vt:lpstr>9_Office Theme</vt:lpstr>
      <vt:lpstr>10_Office Theme</vt:lpstr>
      <vt:lpstr>11_Office Theme</vt:lpstr>
      <vt:lpstr>7_Office Theme</vt:lpstr>
      <vt:lpstr>1_Office Theme</vt:lpstr>
      <vt:lpstr>6_Office Theme</vt:lpstr>
      <vt:lpstr>12_Office Theme</vt:lpstr>
      <vt:lpstr>13_Office Theme</vt:lpstr>
      <vt:lpstr>14_Office Theme</vt:lpstr>
      <vt:lpstr>3_Office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Vicky</dc:creator>
  <cp:lastModifiedBy>user</cp:lastModifiedBy>
  <cp:revision>8295</cp:revision>
  <cp:lastPrinted>2012-02-02T06:33:07Z</cp:lastPrinted>
  <dcterms:created xsi:type="dcterms:W3CDTF">2008-01-04T12:14:49Z</dcterms:created>
  <dcterms:modified xsi:type="dcterms:W3CDTF">2016-06-30T07:30:13Z</dcterms:modified>
</cp:coreProperties>
</file>