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6" r:id="rId2"/>
    <p:sldMasterId id="2147483772" r:id="rId3"/>
    <p:sldMasterId id="2147483784" r:id="rId4"/>
    <p:sldMasterId id="2147483796" r:id="rId5"/>
  </p:sldMasterIdLst>
  <p:notesMasterIdLst>
    <p:notesMasterId r:id="rId49"/>
  </p:notesMasterIdLst>
  <p:sldIdLst>
    <p:sldId id="256" r:id="rId6"/>
    <p:sldId id="504" r:id="rId7"/>
    <p:sldId id="466" r:id="rId8"/>
    <p:sldId id="573" r:id="rId9"/>
    <p:sldId id="506" r:id="rId10"/>
    <p:sldId id="595" r:id="rId11"/>
    <p:sldId id="508" r:id="rId12"/>
    <p:sldId id="571" r:id="rId13"/>
    <p:sldId id="509" r:id="rId14"/>
    <p:sldId id="513" r:id="rId15"/>
    <p:sldId id="515" r:id="rId16"/>
    <p:sldId id="516" r:id="rId17"/>
    <p:sldId id="584" r:id="rId18"/>
    <p:sldId id="517" r:id="rId19"/>
    <p:sldId id="562" r:id="rId20"/>
    <p:sldId id="588" r:id="rId21"/>
    <p:sldId id="589" r:id="rId22"/>
    <p:sldId id="590" r:id="rId23"/>
    <p:sldId id="591" r:id="rId24"/>
    <p:sldId id="598" r:id="rId25"/>
    <p:sldId id="592" r:id="rId26"/>
    <p:sldId id="597" r:id="rId27"/>
    <p:sldId id="593" r:id="rId28"/>
    <p:sldId id="594" r:id="rId29"/>
    <p:sldId id="599" r:id="rId30"/>
    <p:sldId id="526" r:id="rId31"/>
    <p:sldId id="585" r:id="rId32"/>
    <p:sldId id="579" r:id="rId33"/>
    <p:sldId id="580" r:id="rId34"/>
    <p:sldId id="581" r:id="rId35"/>
    <p:sldId id="583" r:id="rId36"/>
    <p:sldId id="596" r:id="rId37"/>
    <p:sldId id="546" r:id="rId38"/>
    <p:sldId id="566" r:id="rId39"/>
    <p:sldId id="565" r:id="rId40"/>
    <p:sldId id="568" r:id="rId41"/>
    <p:sldId id="569" r:id="rId42"/>
    <p:sldId id="567" r:id="rId43"/>
    <p:sldId id="563" r:id="rId44"/>
    <p:sldId id="560" r:id="rId45"/>
    <p:sldId id="587" r:id="rId46"/>
    <p:sldId id="496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  <p:cmAuthor id="1" name="Jatin Desai" initials="JD" lastIdx="55" clrIdx="1">
    <p:extLst/>
  </p:cmAuthor>
  <p:cmAuthor id="2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2B0"/>
    <a:srgbClr val="039097"/>
    <a:srgbClr val="3B9F9D"/>
    <a:srgbClr val="79CDCB"/>
    <a:srgbClr val="96EEDD"/>
    <a:srgbClr val="CCECEB"/>
    <a:srgbClr val="D6B379"/>
    <a:srgbClr val="68E2A2"/>
    <a:srgbClr val="D68645"/>
    <a:srgbClr val="D6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9" autoAdjust="0"/>
    <p:restoredTop sz="98221" autoAdjust="0"/>
  </p:normalViewPr>
  <p:slideViewPr>
    <p:cSldViewPr snapToGrid="0">
      <p:cViewPr>
        <p:scale>
          <a:sx n="81" d="100"/>
          <a:sy n="81" d="100"/>
        </p:scale>
        <p:origin x="-81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27E3-D54F-4AEF-A776-76E113136B8F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9AD9-7FE0-4E07-9227-11E32605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9EF3000A-FBF3-4E85-9737-CE7D383168D7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E1B577BE-C3F5-4794-81EF-D53B830C1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376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75EB87ED-7FD4-4197-B6AA-14DFABF4BB9A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B92F5303-7ED4-47D6-9753-2BF6A45AD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89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758B2C08-D31B-48A6-B3C6-5B702F507226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3A4C0578-E203-44B9-A6A4-A7660CD8D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188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2EB305D0-492D-435C-AC0B-EEDCE6F58BA4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98E8AC70-7487-4743-9947-90280EB9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33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01DD7221-A70B-40BB-B43C-61E38990311D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F32E7B34-F518-4210-9571-0256C2050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49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D32FCC3A-0FA0-4AC0-A0C8-07E118D83230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F4816410-BD02-428D-84AB-BDF76EF8B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1207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9DC3B1E5-C517-4108-98F4-0CAACB98E0CA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BCEB295C-D45C-4D4F-9171-0548DFF04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081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78F6D981-288C-4CC0-8CF9-FB9707B24A15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5C95A4FF-68DF-4689-8909-DC49832A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27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C417E086-97CB-479F-9E92-A67325FCC8CE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87AB42CB-D95A-4555-8AA4-399B8A5B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39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6C8FB29B-A2E0-49C0-AC18-00AA8565FD91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531DCAE7-AF08-415C-BD62-A134C3D04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224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 smtClean="0">
                <a:ea typeface="SimSun" pitchFamily="2" charset="-122"/>
              </a:defRPr>
            </a:lvl1pPr>
          </a:lstStyle>
          <a:p>
            <a:pPr>
              <a:defRPr/>
            </a:pPr>
            <a:fld id="{0A0C4BFC-6037-4380-8B06-75A70CC879E3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6EDEFFAD-7A60-47EF-B3B0-A7114E8B6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880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6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9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5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8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7FB60DC5-61BC-4E8B-88DD-D28D6E95EF0F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7255BB42-0B8D-40DD-BD81-E407054F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62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188FB30-2F7C-4CB0-B1D6-E9668E20205C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08D64C2-1AE2-4E92-8177-22DD1A915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6539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1A81847-E1D4-4343-B09C-6BAD36B2F98D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9C6EDBA-D5E3-4F12-A44A-5AAAAA08F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34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D869F40-3D62-49FD-A029-5CB7997A1CA3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E4B25B2-4F7C-487B-8C01-01793F6C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7206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CE78134-D088-47BA-B59C-E7FCC72F9891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F392D94-1BBB-42BD-8AAC-A9CFDB24C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00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9817B39-1195-4E31-BC72-F9FD7E0349DE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0970F9E-663E-468A-AE73-AEC1AD986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63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FC6BD71-0570-446E-9E1E-A249D570BCE6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3327B21-9127-4D1F-9373-64284027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344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7278866-5588-4F41-97DA-6036659F12EA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3805BCD-61A3-43B0-856F-29F65A909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595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F2B059A6-F5EF-4C8D-8D1B-4CB2419EA353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8DAF5E3-0E47-456B-B495-0785E2DC4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934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B5E8927-FBCF-44BA-913A-6EDE12B3646D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7AC04CC9-2A31-4A72-9037-39AF45C81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4058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81EAFC1-0A06-43D2-98E7-C391445B1092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339B1EA-9EA4-49A1-8E6B-5F99FE93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762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A3BF-FE83-450B-921C-8AD0C9691DDF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B7B5-FDC0-4290-8DB6-03E7A9CF6F4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8834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CB9D-E880-492C-B43E-0C3901A9997F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A0AA-0878-44E2-A4B5-C6EEA4F6C2F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4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2135-89FB-46A9-A4A1-D3269D477AB8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8AB9-7312-4D7C-B10C-39032EC77F4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1274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882F-182E-4D50-8471-42F05E6445F6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9DA1-EA7F-4F69-8A1C-1018283225F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698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3D55-56E7-4B0C-BD3E-8DD586C23F05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CC59-04AC-492F-A479-65931A24CBE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62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8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B04-CB0E-4566-B711-7E37B724620C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456B-FAC2-47F9-AB13-1BAD751D5B7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557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A54D-D5D2-4C89-9B3F-2641401AB032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2C14-6E44-4301-8A3C-392163992C6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7587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DA667-DB14-41E7-BB5B-9C5110C1CA22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D67E-29C2-4283-BD5C-7500A41FC1B5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437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0A30-76B7-44E6-B596-0D1E91B21833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D15B-9DF5-4C94-A82A-30E05FDAC47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3646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769A-0586-469D-A8B9-B4F70176B904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6A56-D06C-4356-8BE5-03D4DDD36016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92796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D449-F542-4E49-BCFA-5D921FCEBB9F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5951-ED50-47D7-8236-F33AC324C71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2296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4C82-F90D-4D16-85FA-717A2DE572B6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E7AE-D5A8-4979-97CE-D3E5D871CF8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7726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8D6E-8B6E-4B4D-B850-A47F626312B6}" type="datetime1">
              <a:rPr lang="en-US" altLang="en-US"/>
              <a:pPr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7EC6-C1A3-4B36-BBD9-E12354C1F3E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4175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/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 i="1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F38BC9-8624-430D-B88F-7EE1430C6617}" type="datetime1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32B8FA-0F10-4FCA-B112-65F4BF35DB8D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01-Jul-16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9D25281-05DB-43A6-A06C-DFA517AA35EB}" type="datetime1">
              <a:rPr lang="en-US"/>
              <a:pPr>
                <a:defRPr/>
              </a:pPr>
              <a:t>01-Jul-16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10AC09B-D678-4B07-ABF4-04761262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3B9EE8-5C52-4634-89F7-DB046B00B82A}" type="datetime1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01-Jul-16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580BBE-986A-483E-9E83-10CFC0C99443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3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 spd="med">
    <p:fade/>
  </p:transition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808" y="2197101"/>
            <a:ext cx="6985894" cy="1219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 smtClean="0">
                <a:solidFill>
                  <a:prstClr val="black"/>
                </a:solidFill>
                <a:cs typeface="Calibri" pitchFamily="34" charset="0"/>
              </a:rPr>
              <a:t>Matrix Time-Attendance for BFSI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2987" y="3333464"/>
            <a:ext cx="6045200" cy="482600"/>
          </a:xfrm>
        </p:spPr>
        <p:txBody>
          <a:bodyPr>
            <a:normAutofit/>
          </a:bodyPr>
          <a:lstStyle/>
          <a:p>
            <a:pPr algn="l"/>
            <a:r>
              <a:rPr lang="en-IN" sz="2600" i="1" dirty="0" smtClean="0"/>
              <a:t>Right People in Right Place at Right Time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150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Flexible Time-Attendance Policies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Comprehensive and </a:t>
            </a:r>
            <a:r>
              <a:rPr lang="en-GB" sz="1600" dirty="0"/>
              <a:t>f</a:t>
            </a:r>
            <a:r>
              <a:rPr lang="en-GB" sz="1600" dirty="0" smtClean="0"/>
              <a:t>lexible time-attendance policies, absenteeism, overtime, compensatory off, late-in/early-out policies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Facilitates the institutions to meet disparate needs of different branches, functions, departments, and individuals offering flexibility in configuring complex time-attendance policies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Uniform compliance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Meets diverse needs of organizations with multi-level </a:t>
            </a:r>
            <a:r>
              <a:rPr lang="en-GB" sz="1600" dirty="0" smtClean="0"/>
              <a:t>hierarchies</a:t>
            </a:r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/>
              <a:t>Institutes with higher level of hierarchies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/>
              <a:t>Large </a:t>
            </a:r>
            <a:r>
              <a:rPr lang="en-US" sz="1600" dirty="0" smtClean="0"/>
              <a:t>organization </a:t>
            </a:r>
            <a:r>
              <a:rPr lang="en-US" sz="1600" dirty="0"/>
              <a:t>having multiple </a:t>
            </a:r>
            <a:r>
              <a:rPr lang="en-US" sz="1600" dirty="0" smtClean="0"/>
              <a:t>branches</a:t>
            </a: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136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Error-free Attendance Data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Managing </a:t>
            </a:r>
            <a:r>
              <a:rPr lang="en-GB" sz="1600" dirty="0" smtClean="0"/>
              <a:t>error-free attendance data  for salary processing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600" dirty="0"/>
              <a:t>Offers accurate </a:t>
            </a:r>
            <a:r>
              <a:rPr lang="en-GB" sz="1600" dirty="0" smtClean="0"/>
              <a:t>and automatic attendance </a:t>
            </a:r>
            <a:r>
              <a:rPr lang="en-GB" sz="1600" dirty="0"/>
              <a:t>data for quick </a:t>
            </a:r>
            <a:r>
              <a:rPr lang="en-GB" sz="1600" dirty="0" smtClean="0"/>
              <a:t>and </a:t>
            </a:r>
            <a:r>
              <a:rPr lang="en-GB" sz="1600" dirty="0"/>
              <a:t>smooth salary processing</a:t>
            </a:r>
            <a:endParaRPr lang="en-IN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/>
              <a:t>Organizations with late </a:t>
            </a:r>
            <a:r>
              <a:rPr lang="en-US" sz="1600" dirty="0" smtClean="0"/>
              <a:t>and </a:t>
            </a:r>
            <a:r>
              <a:rPr lang="en-US" sz="1600" dirty="0"/>
              <a:t>inaccurate salary payment issues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407" y="4634755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Quick </a:t>
            </a:r>
            <a:r>
              <a:rPr lang="en-GB" sz="1600" dirty="0" smtClean="0"/>
              <a:t>and </a:t>
            </a:r>
            <a:r>
              <a:rPr lang="en-GB" sz="1600" dirty="0"/>
              <a:t>accurate salary processing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Increase employee </a:t>
            </a:r>
            <a:r>
              <a:rPr lang="en-GB" sz="1600" dirty="0" smtClean="0"/>
              <a:t>morale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Reports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Charts Generation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Generation of </a:t>
            </a:r>
            <a:r>
              <a:rPr lang="en-US" sz="1600" dirty="0" smtClean="0"/>
              <a:t>various time- attendance reports and charts wiz. branch wise, department wise, etc.</a:t>
            </a:r>
            <a:endParaRPr lang="en-IN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Allows creating 150+ various time-attendance and leave related reports and colorful charts using various filters </a:t>
            </a:r>
            <a:r>
              <a:rPr lang="en-US" sz="1600" dirty="0" smtClean="0"/>
              <a:t>and </a:t>
            </a:r>
            <a:r>
              <a:rPr lang="en-US" sz="1600" dirty="0"/>
              <a:t>formats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Banks, financial institutes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67407" y="4634755"/>
            <a:ext cx="3617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Renders easy interpretation 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Helps in decision making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35576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163" y="1741488"/>
            <a:ext cx="4546601" cy="5143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Generate up to 150+ Reports </a:t>
            </a:r>
            <a:r>
              <a:rPr lang="en-IN" sz="1800" dirty="0" smtClean="0">
                <a:solidFill>
                  <a:prstClr val="black"/>
                </a:solidFill>
              </a:rPr>
              <a:t>and </a:t>
            </a:r>
            <a:r>
              <a:rPr lang="en-IN" sz="1800" dirty="0">
                <a:solidFill>
                  <a:prstClr val="black"/>
                </a:solidFill>
              </a:rPr>
              <a:t>Charts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0638" y="2878138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 smtClean="0">
                <a:solidFill>
                  <a:prstClr val="black"/>
                </a:solidFill>
              </a:rPr>
              <a:t>Time - Attendance </a:t>
            </a:r>
            <a:r>
              <a:rPr lang="en-IN" sz="1800" dirty="0">
                <a:solidFill>
                  <a:prstClr val="black"/>
                </a:solidFill>
              </a:rPr>
              <a:t>Reports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0638" y="3776663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Leave Management Reports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0638" y="4733925"/>
            <a:ext cx="304165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 smtClean="0">
                <a:solidFill>
                  <a:prstClr val="black"/>
                </a:solidFill>
              </a:rPr>
              <a:t>Time - Attendance </a:t>
            </a:r>
            <a:r>
              <a:rPr lang="en-IN" sz="1800" dirty="0">
                <a:solidFill>
                  <a:prstClr val="black"/>
                </a:solidFill>
              </a:rPr>
              <a:t>Charts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5563" y="5661025"/>
            <a:ext cx="3006725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Daily, Monthly, Yearly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7650" y="2255838"/>
            <a:ext cx="0" cy="36639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47650" y="31369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1"/>
          </p:cNvCxnSpPr>
          <p:nvPr/>
        </p:nvCxnSpPr>
        <p:spPr>
          <a:xfrm>
            <a:off x="247650" y="4033838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247650" y="49911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>
            <a:off x="247650" y="5919788"/>
            <a:ext cx="107791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37188" y="1328738"/>
            <a:ext cx="1106487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4175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175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7238" y="1322388"/>
            <a:ext cx="1108075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07238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7238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pic>
        <p:nvPicPr>
          <p:cNvPr id="199698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93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9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362" r="7080" b="4704"/>
          <a:stretch>
            <a:fillRect/>
          </a:stretch>
        </p:blipFill>
        <p:spPr bwMode="auto">
          <a:xfrm>
            <a:off x="7323138" y="1500188"/>
            <a:ext cx="676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0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316288"/>
            <a:ext cx="692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1" name="Picture 2" descr="C:\Users\administrator\AppData\Local\Microsoft\Windows\Temporary Internet Files\Content.IE5\2MJBKMW4\MC900439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9074"/>
          <a:stretch>
            <a:fillRect/>
          </a:stretch>
        </p:blipFill>
        <p:spPr bwMode="auto">
          <a:xfrm>
            <a:off x="5716588" y="5075238"/>
            <a:ext cx="681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2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4991100"/>
            <a:ext cx="781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3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2575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4" name="TextBox 39"/>
          <p:cNvSpPr txBox="1">
            <a:spLocks noChangeArrowheads="1"/>
          </p:cNvSpPr>
          <p:nvPr/>
        </p:nvSpPr>
        <p:spPr bwMode="auto">
          <a:xfrm>
            <a:off x="5259388" y="2386013"/>
            <a:ext cx="151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MS-Excel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MS-Excel Data</a:t>
            </a:r>
          </a:p>
        </p:txBody>
      </p:sp>
      <p:sp>
        <p:nvSpPr>
          <p:cNvPr id="199705" name="TextBox 40"/>
          <p:cNvSpPr txBox="1">
            <a:spLocks noChangeArrowheads="1"/>
          </p:cNvSpPr>
          <p:nvPr/>
        </p:nvSpPr>
        <p:spPr bwMode="auto">
          <a:xfrm>
            <a:off x="7434263" y="23764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800" smtClean="0">
                <a:solidFill>
                  <a:srgbClr val="000000"/>
                </a:solidFill>
              </a:rPr>
              <a:t>PDF</a:t>
            </a:r>
          </a:p>
        </p:txBody>
      </p:sp>
      <p:sp>
        <p:nvSpPr>
          <p:cNvPr id="199706" name="TextBox 41"/>
          <p:cNvSpPr txBox="1">
            <a:spLocks noChangeArrowheads="1"/>
          </p:cNvSpPr>
          <p:nvPr/>
        </p:nvSpPr>
        <p:spPr bwMode="auto">
          <a:xfrm>
            <a:off x="5743575" y="4160838"/>
            <a:ext cx="75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800" smtClean="0">
                <a:solidFill>
                  <a:srgbClr val="000000"/>
                </a:solidFill>
              </a:rPr>
              <a:t>XML</a:t>
            </a:r>
          </a:p>
        </p:txBody>
      </p:sp>
      <p:sp>
        <p:nvSpPr>
          <p:cNvPr id="199707" name="TextBox 42"/>
          <p:cNvSpPr txBox="1">
            <a:spLocks noChangeArrowheads="1"/>
          </p:cNvSpPr>
          <p:nvPr/>
        </p:nvSpPr>
        <p:spPr bwMode="auto">
          <a:xfrm>
            <a:off x="6981825" y="4173538"/>
            <a:ext cx="130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Rich Text Format</a:t>
            </a:r>
          </a:p>
        </p:txBody>
      </p:sp>
      <p:sp>
        <p:nvSpPr>
          <p:cNvPr id="199708" name="TextBox 43"/>
          <p:cNvSpPr txBox="1">
            <a:spLocks noChangeArrowheads="1"/>
          </p:cNvSpPr>
          <p:nvPr/>
        </p:nvSpPr>
        <p:spPr bwMode="auto">
          <a:xfrm>
            <a:off x="5749925" y="5926138"/>
            <a:ext cx="53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RTP</a:t>
            </a:r>
          </a:p>
        </p:txBody>
      </p:sp>
      <p:sp>
        <p:nvSpPr>
          <p:cNvPr id="199709" name="TextBox 44"/>
          <p:cNvSpPr txBox="1">
            <a:spLocks noChangeArrowheads="1"/>
          </p:cNvSpPr>
          <p:nvPr/>
        </p:nvSpPr>
        <p:spPr bwMode="auto">
          <a:xfrm>
            <a:off x="6710363" y="5919788"/>
            <a:ext cx="190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MS-Word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MS-Word Editable</a:t>
            </a:r>
          </a:p>
        </p:txBody>
      </p:sp>
      <p:sp>
        <p:nvSpPr>
          <p:cNvPr id="199710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199711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  <a:latin typeface="Calibri Light" pitchFamily="34" charset="0"/>
              </a:rPr>
              <a:t>Reports and Charts Generation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9971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262B7BE3-CCD4-4326-99CC-BF36093EFC56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13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2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Holidays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Restricted Holidays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Various holidays </a:t>
            </a:r>
            <a:r>
              <a:rPr lang="en-US" sz="1600" dirty="0" smtClean="0"/>
              <a:t>and </a:t>
            </a:r>
            <a:r>
              <a:rPr lang="en-US" sz="1600" dirty="0"/>
              <a:t>holiday schedules for multiple branches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/>
              <a:t>Allows creating 30 holiday schedule groups with 32 holidays in each group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59842" y="4632175"/>
            <a:ext cx="333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92100">
              <a:buFont typeface="Arial" panose="020B0604020202020204" pitchFamily="34" charset="0"/>
              <a:buChar char="•"/>
            </a:pPr>
            <a:r>
              <a:rPr lang="en-GB" sz="1600" dirty="0"/>
              <a:t>Increases employee morale</a:t>
            </a:r>
          </a:p>
          <a:p>
            <a:pPr marL="292100" lvl="1" indent="-292100">
              <a:buFont typeface="Arial" panose="020B0604020202020204" pitchFamily="34" charset="0"/>
              <a:buChar char="•"/>
            </a:pPr>
            <a:r>
              <a:rPr lang="en-GB" sz="1600" dirty="0"/>
              <a:t>Ease in configuring multiple holiday schedules for branches located at various </a:t>
            </a:r>
            <a:r>
              <a:rPr lang="en-GB" sz="1600" dirty="0" smtClean="0"/>
              <a:t>geographies</a:t>
            </a:r>
            <a:endParaRPr lang="en-IN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Organizations </a:t>
            </a:r>
            <a:r>
              <a:rPr lang="en-GB" sz="1600" dirty="0"/>
              <a:t>with multi-cultured employees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/>
              <a:t>Organizations having branches at varied </a:t>
            </a:r>
            <a:r>
              <a:rPr lang="en-GB" sz="1600" dirty="0" smtClean="0"/>
              <a:t>locations</a:t>
            </a: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2587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Leave Management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Manages leave by offering comprehensive leave policies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flexible options to create various leave types with parameters viz. balance </a:t>
            </a:r>
            <a:r>
              <a:rPr lang="en-GB" sz="1600" dirty="0" smtClean="0"/>
              <a:t>check enable/disable</a:t>
            </a:r>
            <a:r>
              <a:rPr lang="en-GB" sz="1600" dirty="0"/>
              <a:t>, paid/unpaid leave, lay off, accumulation, etc.</a:t>
            </a:r>
          </a:p>
          <a:p>
            <a:r>
              <a:rPr lang="en-IN" sz="1600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Reduction in errors caused in salary processing due to unorganized leave data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Increase in morale due to transparency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varied leave policies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1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11" y="1676281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GB" sz="3200" dirty="0">
                <a:solidFill>
                  <a:schemeClr val="bg1"/>
                </a:solidFill>
                <a:latin typeface="+mj-lt"/>
              </a:rPr>
              <a:t>Attendance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Field Employees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Picture 6" descr="http://www.buzznitro.com/images/public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16" y="2069120"/>
            <a:ext cx="1238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:\Users\Deepak\Desktop\png\business.png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2293033"/>
            <a:ext cx="709246" cy="70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3302" y="1734896"/>
            <a:ext cx="350852" cy="32446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rgbClr val="3B9F9D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62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Solution Offered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451" y="2801812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Attendance Tracking through GPS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418" y="2801813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Attendance on Move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749" y="2801811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Time-Attendance on Mobile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Attendance Tracking through GPS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Tracking </a:t>
            </a:r>
            <a:r>
              <a:rPr lang="en-US" sz="1600" dirty="0" smtClean="0"/>
              <a:t>of field employees and their attendance data using GPS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</a:t>
            </a:r>
            <a:r>
              <a:rPr lang="en-GB" sz="1600" dirty="0" smtClean="0"/>
              <a:t>field employee to mark attendance from field, which can be verified by his reporting manager tracking his location through GPS signals received, along with punch details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Increase in employee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Reduction in loss of time wastage by field employees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having field force, viz. insurance agents, sales personnel,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Attendance on Move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Automatic  </a:t>
            </a:r>
            <a:r>
              <a:rPr lang="en-GB" sz="1600" dirty="0" smtClean="0"/>
              <a:t>attendance marking of employees using mobile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Facilitates automatic attendance marking on entering/exiting a predefined area using smartphone through GPS/Wi-Fi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Less time spent after trivial tasks such as attendance corrections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Improves employee morale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Organizations with field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Organizations facing issue of missed punches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Organization with HR dept. facing numerous attendance correction requests</a:t>
            </a:r>
          </a:p>
        </p:txBody>
      </p:sp>
    </p:spTree>
    <p:extLst>
      <p:ext uri="{BB962C8B-B14F-4D97-AF65-F5344CB8AC3E}">
        <p14:creationId xmlns:p14="http://schemas.microsoft.com/office/powerpoint/2010/main" val="25692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BFSI Challenges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33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Attendance on Move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5" descr="D:\New folder\Marketing\Tool Kits\Infograph\6_AOM_How it 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5" y="1512277"/>
            <a:ext cx="8160229" cy="44430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Time-Attendance on Mobile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View </a:t>
            </a:r>
            <a:r>
              <a:rPr lang="en-GB" sz="1600" dirty="0" smtClean="0"/>
              <a:t>attendance, shift, leave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Apply leave/tour/attendance correction through mobile application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Facilitates employees to view their attendance details through mobile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Employees can apply leave/tour that can be approved by his reporting manager through </a:t>
            </a:r>
            <a:r>
              <a:rPr lang="en-GB" sz="1600" dirty="0" smtClean="0"/>
              <a:t>mobile portal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Avoid lengthy procedures of applying tour/leave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Ease at monitoring individual’s </a:t>
            </a:r>
            <a:r>
              <a:rPr lang="en-GB" sz="1600" dirty="0" smtClean="0"/>
              <a:t>attendance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field force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8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Time-Attendance on Mobile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7561263" cy="452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11" y="1676281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Inaccurate and Late Payroll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https://d30y9cdsu7xlg0.cloudfront.net/png/17599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33" y="226841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Deepak\Desktop\png\arr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45" y="256051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8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Integration with ERP/Tally/Payroll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Software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Integration of </a:t>
            </a:r>
            <a:r>
              <a:rPr lang="en-US" sz="1600" dirty="0" smtClean="0"/>
              <a:t>time-attendance application </a:t>
            </a:r>
            <a:r>
              <a:rPr lang="en-US" sz="1600" dirty="0"/>
              <a:t>with ERP/Tally/Payroll software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smooth integration with t</a:t>
            </a:r>
            <a:r>
              <a:rPr lang="en-GB" sz="1600" dirty="0" smtClean="0"/>
              <a:t>hird </a:t>
            </a:r>
            <a:r>
              <a:rPr lang="en-GB" sz="1600" dirty="0"/>
              <a:t>party payroll software for timely salary computation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Accurate </a:t>
            </a:r>
            <a:r>
              <a:rPr lang="en-GB" sz="1600" dirty="0" smtClean="0"/>
              <a:t>and </a:t>
            </a:r>
            <a:r>
              <a:rPr lang="en-GB" sz="1600" dirty="0"/>
              <a:t>quick salary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Increase in employee morale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inaccurate </a:t>
            </a:r>
            <a:r>
              <a:rPr lang="en-GB" sz="1600" dirty="0" smtClean="0"/>
              <a:t>and </a:t>
            </a:r>
            <a:r>
              <a:rPr lang="en-GB" sz="1600" dirty="0"/>
              <a:t>late salary payment issues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Integration with ERP/Tally/Payroll </a:t>
            </a:r>
            <a:r>
              <a:rPr lang="en-GB" sz="2800" dirty="0" smtClean="0">
                <a:solidFill>
                  <a:prstClr val="white"/>
                </a:solidFill>
                <a:latin typeface="Calibri Light"/>
              </a:rPr>
              <a:t>Software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312625"/>
            <a:ext cx="8042031" cy="49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681623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en-IN" sz="3400" dirty="0" smtClean="0">
                <a:solidFill>
                  <a:schemeClr val="bg1"/>
                </a:solidFill>
                <a:latin typeface="+mj-lt"/>
              </a:rPr>
              <a:t>Time Spent on Trivial Tasks like Attendance Correction, etc.</a:t>
            </a:r>
            <a:endParaRPr lang="en-IN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19" descr="C:\Users\Deepak\Desktop\png\business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2" y="2417297"/>
            <a:ext cx="992945" cy="9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93302" y="1734896"/>
            <a:ext cx="350852" cy="32446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4</a:t>
            </a:r>
            <a:endParaRPr lang="en-IN" sz="2000" b="1" dirty="0">
              <a:solidFill>
                <a:srgbClr val="3B9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Solution Offered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451" y="2801812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Employee Self Service Portal (for Employees)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418" y="2801813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Employee Self Service Portal (for Reporting Managers)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749" y="2801811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SMS and Email Notifications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Employee Self Service Portal (for Employees)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Portal for applying leave, tour, attendance correction; marking attendance; viewing attendance, leave, shift details.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</a:t>
            </a:r>
            <a:r>
              <a:rPr lang="en-GB" sz="1600" dirty="0" smtClean="0"/>
              <a:t>employees </a:t>
            </a:r>
            <a:r>
              <a:rPr lang="en-GB" sz="1600" dirty="0"/>
              <a:t>to mark </a:t>
            </a:r>
            <a:r>
              <a:rPr lang="en-GB" sz="1600" dirty="0" smtClean="0"/>
              <a:t>attendance, apply leave-tour-attendance correction </a:t>
            </a:r>
            <a:r>
              <a:rPr lang="en-GB" sz="1600" dirty="0"/>
              <a:t>from </a:t>
            </a:r>
            <a:r>
              <a:rPr lang="en-GB" sz="1600" dirty="0" smtClean="0"/>
              <a:t>anywhere, to view </a:t>
            </a:r>
            <a:r>
              <a:rPr lang="en-US" sz="1600" dirty="0"/>
              <a:t>attendance, leave, shift details.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Avoids time-consuming paperwork and follow-ups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Increase in transparency and trust among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Increase </a:t>
            </a:r>
            <a:r>
              <a:rPr lang="en-GB" sz="1600" dirty="0"/>
              <a:t>in employee </a:t>
            </a:r>
            <a:r>
              <a:rPr lang="en-GB" sz="1600" dirty="0" smtClean="0"/>
              <a:t>morale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having numerous employees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Organizations </a:t>
            </a:r>
            <a:r>
              <a:rPr lang="en-GB" sz="1600" dirty="0"/>
              <a:t>having field force, viz. insurance agents, sales personnel,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46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300" dirty="0" smtClean="0">
                <a:solidFill>
                  <a:schemeClr val="bg1"/>
                </a:solidFill>
                <a:latin typeface="+mj-lt"/>
              </a:rPr>
              <a:t>Employee Self Service Portal (for Reporting Managers)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Portal for approving/rejecting leave, tour, attendance correction; authorizing attendance; viewing team’s attendance, leave, shift details.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</a:t>
            </a:r>
            <a:r>
              <a:rPr lang="en-GB" sz="1600" dirty="0" smtClean="0"/>
              <a:t>reporting managers </a:t>
            </a:r>
            <a:r>
              <a:rPr lang="en-GB" sz="1600" dirty="0"/>
              <a:t>to </a:t>
            </a:r>
            <a:r>
              <a:rPr lang="en-GB" sz="1600" dirty="0" smtClean="0"/>
              <a:t>authorize attendance, approve/reject leave-tour-attendance correction </a:t>
            </a:r>
            <a:r>
              <a:rPr lang="en-GB" sz="1600" dirty="0"/>
              <a:t>from </a:t>
            </a:r>
            <a:r>
              <a:rPr lang="en-GB" sz="1600" dirty="0" smtClean="0"/>
              <a:t>anywhere, to view team’s </a:t>
            </a:r>
            <a:r>
              <a:rPr lang="en-US" sz="1600" dirty="0" smtClean="0"/>
              <a:t>attendance, leave</a:t>
            </a:r>
            <a:r>
              <a:rPr lang="en-US" sz="1600" dirty="0"/>
              <a:t>, shift details.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Decrease in conflicts among reporting managers and their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Increase </a:t>
            </a:r>
            <a:r>
              <a:rPr lang="en-GB" sz="1600" dirty="0"/>
              <a:t>in employee </a:t>
            </a:r>
            <a:r>
              <a:rPr lang="en-GB" sz="1600" dirty="0" smtClean="0"/>
              <a:t>morale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Smooth attendance management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having numerous employees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Organizations </a:t>
            </a:r>
            <a:r>
              <a:rPr lang="en-GB" sz="1600" dirty="0"/>
              <a:t>having field force, viz. insurance agents, sales personnel,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9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0155" y="1392702"/>
            <a:ext cx="4979962" cy="4853353"/>
          </a:xfrm>
          <a:prstGeom prst="ellipse">
            <a:avLst/>
          </a:prstGeom>
          <a:solidFill>
            <a:srgbClr val="02A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>
            <a:endCxn id="3" idx="5"/>
          </p:cNvCxnSpPr>
          <p:nvPr/>
        </p:nvCxnSpPr>
        <p:spPr>
          <a:xfrm>
            <a:off x="2783489" y="2118167"/>
            <a:ext cx="3577329" cy="3417131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7"/>
            <a:endCxn id="3" idx="3"/>
          </p:cNvCxnSpPr>
          <p:nvPr/>
        </p:nvCxnSpPr>
        <p:spPr>
          <a:xfrm flipH="1">
            <a:off x="2839454" y="2103459"/>
            <a:ext cx="3521364" cy="3431839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324783" y="1366840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1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48127" y="365216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2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01520" y="583391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3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71073" y="365216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4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1796" y="1899138"/>
            <a:ext cx="263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bg1"/>
                </a:solidFill>
              </a:rPr>
              <a:t>Centralized </a:t>
            </a:r>
            <a:r>
              <a:rPr lang="en-IN" sz="1800" dirty="0">
                <a:solidFill>
                  <a:schemeClr val="bg1"/>
                </a:solidFill>
              </a:rPr>
              <a:t>Attendance Management of Multiple Locations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52534" y="3416100"/>
            <a:ext cx="145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solidFill>
                  <a:schemeClr val="bg1"/>
                </a:solidFill>
              </a:rPr>
              <a:t>Attendance of Field Employees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21981" y="4864574"/>
            <a:ext cx="150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Inaccurate and Late  Payroll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833" y="3170356"/>
            <a:ext cx="1583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Time Spent </a:t>
            </a:r>
            <a:r>
              <a:rPr lang="en-GB" sz="1800" dirty="0" smtClean="0">
                <a:solidFill>
                  <a:schemeClr val="bg1"/>
                </a:solidFill>
              </a:rPr>
              <a:t>on Trivial Tasks like </a:t>
            </a:r>
            <a:r>
              <a:rPr lang="en-GB" sz="1800" dirty="0">
                <a:solidFill>
                  <a:schemeClr val="bg1"/>
                </a:solidFill>
              </a:rPr>
              <a:t>Attendance </a:t>
            </a:r>
            <a:r>
              <a:rPr lang="en-GB" sz="1800" dirty="0" smtClean="0">
                <a:solidFill>
                  <a:schemeClr val="bg1"/>
                </a:solidFill>
              </a:rPr>
              <a:t>Correction, etc.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SMS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and Email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Notifications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Alerts for various </a:t>
            </a:r>
            <a:r>
              <a:rPr lang="en-GB" sz="1600" dirty="0" smtClean="0"/>
              <a:t>events viz. leave-tour-attendance correction application/approval/rejection</a:t>
            </a:r>
            <a:r>
              <a:rPr lang="en-GB" sz="1600" dirty="0"/>
              <a:t>, missing in/out punch, user entry/exit, </a:t>
            </a:r>
            <a:r>
              <a:rPr lang="en-GB" sz="1600" dirty="0" smtClean="0"/>
              <a:t>daily-monthly </a:t>
            </a:r>
            <a:r>
              <a:rPr lang="en-GB" sz="1600" dirty="0"/>
              <a:t>attendance, etc</a:t>
            </a:r>
            <a:r>
              <a:rPr lang="en-GB" sz="1600" dirty="0" smtClean="0"/>
              <a:t>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Sends SMS and Email notifications to employees and reporting managers </a:t>
            </a:r>
            <a:r>
              <a:rPr lang="en-US" sz="1600" dirty="0"/>
              <a:t>for various </a:t>
            </a:r>
            <a:r>
              <a:rPr lang="en-US" sz="1600" dirty="0" smtClean="0"/>
              <a:t>time-attendance, leave, shift related </a:t>
            </a:r>
            <a:r>
              <a:rPr lang="en-GB" sz="1600" dirty="0" smtClean="0"/>
              <a:t>events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Immediate response to exceptional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Increase </a:t>
            </a:r>
            <a:r>
              <a:rPr lang="en-GB" sz="1600" dirty="0"/>
              <a:t>in employee </a:t>
            </a:r>
            <a:r>
              <a:rPr lang="en-GB" sz="1600" dirty="0" smtClean="0"/>
              <a:t>morale and productivity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having numerous employees in-house and on field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5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Notifications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95" y="1244734"/>
            <a:ext cx="4856952" cy="52789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Real-time </a:t>
            </a:r>
            <a:r>
              <a:rPr lang="en-IN" sz="1800" dirty="0">
                <a:solidFill>
                  <a:schemeClr val="tx1"/>
                </a:solidFill>
              </a:rPr>
              <a:t>n</a:t>
            </a:r>
            <a:r>
              <a:rPr lang="en-IN" sz="1800" dirty="0" smtClean="0">
                <a:solidFill>
                  <a:schemeClr val="tx1"/>
                </a:solidFill>
              </a:rPr>
              <a:t>otifications on exceptional </a:t>
            </a:r>
            <a:r>
              <a:rPr lang="en-IN" sz="1800" dirty="0">
                <a:solidFill>
                  <a:schemeClr val="tx1"/>
                </a:solidFill>
              </a:rPr>
              <a:t>s</a:t>
            </a:r>
            <a:r>
              <a:rPr lang="en-IN" sz="1800" dirty="0" smtClean="0">
                <a:solidFill>
                  <a:schemeClr val="tx1"/>
                </a:solidFill>
              </a:rPr>
              <a:t>ituations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011" y="1757746"/>
            <a:ext cx="4856400" cy="52789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SMS and Email notifications 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011" y="2272906"/>
            <a:ext cx="4856400" cy="58283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Custom alerts on pre-defined </a:t>
            </a:r>
            <a:r>
              <a:rPr lang="en-IN" sz="1800" dirty="0">
                <a:solidFill>
                  <a:schemeClr val="tx1"/>
                </a:solidFill>
              </a:rPr>
              <a:t>c</a:t>
            </a:r>
            <a:r>
              <a:rPr lang="en-IN" sz="1800" dirty="0" smtClean="0">
                <a:solidFill>
                  <a:schemeClr val="tx1"/>
                </a:solidFill>
              </a:rPr>
              <a:t>ontact </a:t>
            </a:r>
            <a:r>
              <a:rPr lang="en-IN" sz="1800" dirty="0">
                <a:solidFill>
                  <a:schemeClr val="tx1"/>
                </a:solidFill>
              </a:rPr>
              <a:t>n</a:t>
            </a:r>
            <a:r>
              <a:rPr lang="en-IN" sz="1800" dirty="0" smtClean="0">
                <a:solidFill>
                  <a:schemeClr val="tx1"/>
                </a:solidFill>
              </a:rPr>
              <a:t>umber or Email Id</a:t>
            </a:r>
            <a:endParaRPr lang="en-IN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079" y="5327206"/>
            <a:ext cx="1675938" cy="53196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333472">
            <a:off x="1782195" y="4146186"/>
            <a:ext cx="111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prstClr val="black"/>
                </a:solidFill>
                <a:latin typeface="Calibri"/>
              </a:rPr>
              <a:t>Email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7" y="5358408"/>
            <a:ext cx="841515" cy="841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b="19329"/>
          <a:stretch/>
        </p:blipFill>
        <p:spPr>
          <a:xfrm>
            <a:off x="2949014" y="3827204"/>
            <a:ext cx="1341234" cy="839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337212">
            <a:off x="1972972" y="5183088"/>
            <a:ext cx="100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prstClr val="black"/>
                </a:solidFill>
                <a:latin typeface="Calibri"/>
              </a:rPr>
              <a:t>SMS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67079" y="4247143"/>
            <a:ext cx="1483466" cy="47888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1" y="4433322"/>
            <a:ext cx="1088266" cy="10882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784" y="5505615"/>
            <a:ext cx="238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Centralized </a:t>
            </a:r>
          </a:p>
          <a:p>
            <a:pPr algn="ctr"/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Server</a:t>
            </a:r>
            <a:endParaRPr lang="en-US" sz="18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1839" y="6020090"/>
            <a:ext cx="119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… and more</a:t>
            </a:r>
            <a:endParaRPr lang="en-IN" sz="1600" dirty="0"/>
          </a:p>
        </p:txBody>
      </p:sp>
      <p:sp>
        <p:nvSpPr>
          <p:cNvPr id="38" name="Rectangle 37"/>
          <p:cNvSpPr/>
          <p:nvPr/>
        </p:nvSpPr>
        <p:spPr>
          <a:xfrm>
            <a:off x="6570991" y="1915350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Missing Punch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79955" y="4088513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Leave Application/Approval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70991" y="2625187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Shift Change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0991" y="3358667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Daily/Monthly Attendance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70991" y="4805687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Tour Application/Approval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79955" y="5531829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700" dirty="0" smtClean="0">
                <a:solidFill>
                  <a:schemeClr val="tx1"/>
                </a:solidFill>
              </a:rPr>
              <a:t>Attendance Correction Application/Approval</a:t>
            </a:r>
            <a:endParaRPr lang="en-IN" sz="17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97599" y="1248233"/>
            <a:ext cx="2177489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</a:rPr>
              <a:t>Notifications</a:t>
            </a:r>
            <a:endParaRPr lang="en-IN" sz="18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38" idx="1"/>
          </p:cNvCxnSpPr>
          <p:nvPr/>
        </p:nvCxnSpPr>
        <p:spPr>
          <a:xfrm flipH="1" flipV="1">
            <a:off x="6065091" y="2172927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065092" y="288276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065091" y="361624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6065092" y="4346089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065091" y="506326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074055" y="5789406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065091" y="1776835"/>
            <a:ext cx="21253" cy="403849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4F374EAD-4B5E-4A60-8DAF-F39B93EBA416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32</a:t>
            </a:fld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531" name="TextBox 4"/>
          <p:cNvSpPr>
            <a:spLocks noChangeArrowheads="1"/>
          </p:cNvSpPr>
          <p:nvPr/>
        </p:nvSpPr>
        <p:spPr bwMode="auto">
          <a:xfrm>
            <a:off x="990600" y="27432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sz="5400" smtClean="0">
              <a:solidFill>
                <a:srgbClr val="000000"/>
              </a:solidFill>
            </a:endParaRPr>
          </a:p>
        </p:txBody>
      </p:sp>
      <p:pic>
        <p:nvPicPr>
          <p:cNvPr id="150532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144000" cy="4029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Time-Attendance: Process</a:t>
            </a:r>
            <a:endParaRPr lang="en-US" sz="2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BFSI Customer List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30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BFSI Customer List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5" y="2036835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Gruh</a:t>
            </a:r>
            <a:r>
              <a:rPr lang="en-US" sz="1800" dirty="0">
                <a:solidFill>
                  <a:schemeClr val="tx1"/>
                </a:solidFill>
              </a:rPr>
              <a:t> Finance Ltd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304" y="254984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Reserve Bank of India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304" y="306500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Shriram</a:t>
            </a:r>
            <a:r>
              <a:rPr lang="en-US" sz="1800" dirty="0" smtClean="0">
                <a:solidFill>
                  <a:schemeClr val="tx1"/>
                </a:solidFill>
              </a:rPr>
              <a:t> Transport Finance Co. Ltd.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88" y="3575848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NBQ Bank (UAE)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304" y="4088860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Mahindra &amp; Mahindra Financial Services Ltd.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0646" y="2034692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Money Matters Securities </a:t>
            </a:r>
            <a:r>
              <a:rPr lang="en-US" sz="1800" dirty="0" smtClean="0">
                <a:solidFill>
                  <a:schemeClr val="tx1"/>
                </a:solidFill>
              </a:rPr>
              <a:t>Pvt. Ltd.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8498" y="2547704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MF Global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8498" y="3062864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State Bank of India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9482" y="3575876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Surat Peoples </a:t>
            </a:r>
            <a:r>
              <a:rPr lang="en-US" sz="1800" dirty="0" smtClean="0">
                <a:solidFill>
                  <a:schemeClr val="tx1"/>
                </a:solidFill>
              </a:rPr>
              <a:t>Co-operative </a:t>
            </a:r>
            <a:r>
              <a:rPr lang="en-US" sz="1800" dirty="0">
                <a:solidFill>
                  <a:schemeClr val="tx1"/>
                </a:solidFill>
              </a:rPr>
              <a:t>Bank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9482" y="4088857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>
                <a:solidFill>
                  <a:schemeClr val="tx1"/>
                </a:solidFill>
              </a:rPr>
              <a:t>Islamic </a:t>
            </a:r>
            <a:r>
              <a:rPr lang="en-US" sz="1800" dirty="0" smtClean="0">
                <a:solidFill>
                  <a:schemeClr val="tx1"/>
                </a:solidFill>
              </a:rPr>
              <a:t>Development Bank </a:t>
            </a:r>
            <a:r>
              <a:rPr lang="en-US" sz="1800" dirty="0">
                <a:solidFill>
                  <a:schemeClr val="tx1"/>
                </a:solidFill>
              </a:rPr>
              <a:t>(Iraq)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344" y="458994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Vijaya</a:t>
            </a:r>
            <a:r>
              <a:rPr lang="en-US" sz="1800" dirty="0">
                <a:solidFill>
                  <a:schemeClr val="tx1"/>
                </a:solidFill>
              </a:rPr>
              <a:t> Bank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4959" y="5761555"/>
            <a:ext cx="119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… and more</a:t>
            </a:r>
            <a:endParaRPr lang="en-IN" sz="1600" dirty="0"/>
          </a:p>
        </p:txBody>
      </p:sp>
      <p:sp>
        <p:nvSpPr>
          <p:cNvPr id="23" name="Rectangle 22"/>
          <p:cNvSpPr/>
          <p:nvPr/>
        </p:nvSpPr>
        <p:spPr>
          <a:xfrm>
            <a:off x="4609483" y="4604670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India </a:t>
            </a:r>
            <a:r>
              <a:rPr lang="en-US" sz="1800" dirty="0" err="1" smtClean="0">
                <a:solidFill>
                  <a:schemeClr val="tx1"/>
                </a:solidFill>
              </a:rPr>
              <a:t>Nivesh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9484" y="5120483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Surat</a:t>
            </a:r>
            <a:r>
              <a:rPr lang="en-US" sz="1800" dirty="0" smtClean="0">
                <a:solidFill>
                  <a:schemeClr val="tx1"/>
                </a:solidFill>
              </a:rPr>
              <a:t> Co-operative Bank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Reference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64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Shriram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Transport Finance Company Ltd.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00" y="1498699"/>
            <a:ext cx="4267200" cy="721657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Time-Attendance for BFSI Segment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300" y="2380974"/>
            <a:ext cx="4267200" cy="896471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Technology: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00" y="3442549"/>
            <a:ext cx="4267200" cy="1216207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Matrix Offering: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Devices: 1000+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Users: 24,000+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Location: Across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3600" y="1498699"/>
            <a:ext cx="4267200" cy="4958372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Solutions Offered: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Seamless </a:t>
            </a:r>
            <a:r>
              <a:rPr lang="en-GB" sz="1800" dirty="0">
                <a:solidFill>
                  <a:schemeClr val="tx1"/>
                </a:solidFill>
              </a:rPr>
              <a:t>Integration between COSEC and </a:t>
            </a:r>
            <a:r>
              <a:rPr lang="en-GB" sz="1800" dirty="0" err="1" smtClean="0">
                <a:solidFill>
                  <a:schemeClr val="tx1"/>
                </a:solidFill>
              </a:rPr>
              <a:t>Shriram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HRMS </a:t>
            </a:r>
            <a:r>
              <a:rPr lang="en-GB" sz="1800" dirty="0">
                <a:solidFill>
                  <a:schemeClr val="tx1"/>
                </a:solidFill>
              </a:rPr>
              <a:t>and payroll applications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Single COSEC platform and user enrolment for </a:t>
            </a:r>
            <a:r>
              <a:rPr lang="en-GB" sz="1800" dirty="0" smtClean="0">
                <a:solidFill>
                  <a:schemeClr val="tx1"/>
                </a:solidFill>
              </a:rPr>
              <a:t>time-attendance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Smooth Attendance data capturing through Biometric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Attendance data management of multiple branches from a single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MIS reports for faster &amp; better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4827767"/>
            <a:ext cx="4267200" cy="1629304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Benefits: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Online and error-free and time-attendance </a:t>
            </a:r>
            <a:r>
              <a:rPr lang="en-GB" sz="1700" dirty="0" smtClean="0">
                <a:solidFill>
                  <a:schemeClr val="tx1"/>
                </a:solidFill>
              </a:rPr>
              <a:t>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</a:rPr>
              <a:t>Salary </a:t>
            </a:r>
            <a:r>
              <a:rPr lang="en-GB" sz="1700" dirty="0">
                <a:solidFill>
                  <a:schemeClr val="tx1"/>
                </a:solidFill>
              </a:rPr>
              <a:t>calculation time reduced by </a:t>
            </a:r>
            <a:r>
              <a:rPr lang="en-GB" sz="1700" dirty="0" smtClean="0">
                <a:solidFill>
                  <a:schemeClr val="tx1"/>
                </a:solidFill>
              </a:rPr>
              <a:t>25%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</a:rPr>
              <a:t>Significant </a:t>
            </a:r>
            <a:r>
              <a:rPr lang="en-GB" sz="1700" dirty="0">
                <a:solidFill>
                  <a:schemeClr val="tx1"/>
                </a:solidFill>
              </a:rPr>
              <a:t>increase in employees’ </a:t>
            </a:r>
            <a:r>
              <a:rPr lang="en-GB" sz="1700" dirty="0" smtClean="0">
                <a:solidFill>
                  <a:schemeClr val="tx1"/>
                </a:solidFill>
              </a:rPr>
              <a:t>productivity</a:t>
            </a:r>
            <a:endParaRPr lang="en-US" sz="17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 Diagram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" y="1388675"/>
            <a:ext cx="8815185" cy="489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8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 Hardware 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66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Door Controllers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88026" y="1556244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Backup_jitmanyashaatri\My Document\COSEC PICS\COSEC DOOR F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6" y="2102222"/>
            <a:ext cx="1762661" cy="36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4838" y="59884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DOOR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1855" y="5987390"/>
            <a:ext cx="120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NGT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188" y="6000090"/>
            <a:ext cx="127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PATH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6478225" y="1396247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06" y="1932490"/>
            <a:ext cx="1905000" cy="38395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54" y="2689856"/>
            <a:ext cx="1163997" cy="3063854"/>
          </a:xfrm>
          <a:prstGeom prst="rect">
            <a:avLst/>
          </a:prstGeom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4337133" y="1903785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4373" r="19120" b="8468"/>
          <a:stretch/>
        </p:blipFill>
        <p:spPr>
          <a:xfrm>
            <a:off x="4803815" y="2483222"/>
            <a:ext cx="1552161" cy="32704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77123" y="6000090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VEGA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Time-Attendance as a Solution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7734" y="2318194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Automated, Fool-proof Attendance Capturing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38473" y="2948436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Flexible Time-Attendance </a:t>
            </a:r>
            <a:r>
              <a:rPr lang="en-GB" sz="1800" dirty="0" smtClean="0">
                <a:solidFill>
                  <a:prstClr val="black"/>
                </a:solidFill>
              </a:rPr>
              <a:t>Policies, Shifts</a:t>
            </a:r>
            <a:r>
              <a:rPr lang="en-GB" sz="1800" dirty="0">
                <a:solidFill>
                  <a:prstClr val="black"/>
                </a:solidFill>
              </a:rPr>
              <a:t>, Overtime Policies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38473" y="3592549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Web based Access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7734" y="4232343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Reports and Charts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8473" y="4874308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SMS </a:t>
            </a:r>
            <a:r>
              <a:rPr lang="en-GB" sz="1800" dirty="0" smtClean="0">
                <a:solidFill>
                  <a:prstClr val="black"/>
                </a:solidFill>
              </a:rPr>
              <a:t>and Email </a:t>
            </a:r>
            <a:r>
              <a:rPr lang="en-GB" sz="1800" dirty="0">
                <a:solidFill>
                  <a:prstClr val="black"/>
                </a:solidFill>
              </a:rPr>
              <a:t>Notifications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10646" y="2316051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Increase in Productivity and </a:t>
            </a:r>
            <a:r>
              <a:rPr lang="en-GB" sz="1800" dirty="0" smtClean="0">
                <a:solidFill>
                  <a:prstClr val="black"/>
                </a:solidFill>
              </a:rPr>
              <a:t>Minimize Overpayments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8498" y="2946293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Meets Disparate Needs of Different Functions, Locations, and Individuals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08498" y="3590406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Saves time, Better Planning of Employees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09482" y="4232371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Easy Interpretation and Decision Making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09482" y="4874305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Faster Response to Exceptional Situations</a:t>
            </a:r>
          </a:p>
        </p:txBody>
      </p:sp>
      <p:sp>
        <p:nvSpPr>
          <p:cNvPr id="39" name="Flowchart: Off-page Connector 38"/>
          <p:cNvSpPr/>
          <p:nvPr/>
        </p:nvSpPr>
        <p:spPr>
          <a:xfrm>
            <a:off x="-16011" y="1475799"/>
            <a:ext cx="4547833" cy="616237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Advantages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40" name="Flowchart: Off-page Connector 39"/>
          <p:cNvSpPr/>
          <p:nvPr/>
        </p:nvSpPr>
        <p:spPr>
          <a:xfrm>
            <a:off x="4608490" y="1475576"/>
            <a:ext cx="4546242" cy="616237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Benefits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9098" y="5509706"/>
            <a:ext cx="4546242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Integration with Third Party Payroll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7134" y="5509703"/>
            <a:ext cx="4546242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Smooth </a:t>
            </a:r>
            <a:r>
              <a:rPr lang="en-GB" sz="1800" dirty="0" smtClean="0">
                <a:solidFill>
                  <a:prstClr val="black"/>
                </a:solidFill>
              </a:rPr>
              <a:t>and </a:t>
            </a:r>
            <a:r>
              <a:rPr lang="en-GB" sz="1800" dirty="0">
                <a:solidFill>
                  <a:prstClr val="black"/>
                </a:solidFill>
              </a:rPr>
              <a:t>Timely Salary Payments</a:t>
            </a:r>
          </a:p>
        </p:txBody>
      </p:sp>
    </p:spTree>
    <p:extLst>
      <p:ext uri="{BB962C8B-B14F-4D97-AF65-F5344CB8AC3E}">
        <p14:creationId xmlns:p14="http://schemas.microsoft.com/office/powerpoint/2010/main" val="631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 Software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1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Software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2"/>
          <a:srcRect l="15593" t="18277" r="39751" b="8094"/>
          <a:stretch/>
        </p:blipFill>
        <p:spPr>
          <a:xfrm>
            <a:off x="276327" y="1634194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2987" t="16586" r="42468" b="9760"/>
          <a:stretch/>
        </p:blipFill>
        <p:spPr>
          <a:xfrm>
            <a:off x="2063534" y="1633454"/>
            <a:ext cx="1355404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/>
          <a:srcRect l="19881" t="19396" r="35386" b="7192"/>
          <a:stretch/>
        </p:blipFill>
        <p:spPr>
          <a:xfrm>
            <a:off x="3843034" y="1640178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5"/>
          <a:srcRect l="23451" t="19270" r="32528" b="8855"/>
          <a:stretch/>
        </p:blipFill>
        <p:spPr>
          <a:xfrm>
            <a:off x="5629768" y="1640178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6"/>
          <a:srcRect l="19059" t="18229" r="36237" b="8855"/>
          <a:stretch/>
        </p:blipFill>
        <p:spPr>
          <a:xfrm>
            <a:off x="7430300" y="1646902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7"/>
          <a:srcRect l="51904" t="16927" r="3294" b="10417"/>
          <a:stretch/>
        </p:blipFill>
        <p:spPr>
          <a:xfrm>
            <a:off x="6574414" y="4068962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7"/>
          <a:srcRect l="5491" t="16927" r="50146" b="10417"/>
          <a:stretch/>
        </p:blipFill>
        <p:spPr>
          <a:xfrm>
            <a:off x="2982736" y="4067183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84" y="4068630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9"/>
          <a:srcRect l="26281" t="17708" r="28770" b="8594"/>
          <a:stretch/>
        </p:blipFill>
        <p:spPr>
          <a:xfrm>
            <a:off x="1165112" y="4067183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3374" y="3029768"/>
            <a:ext cx="153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Time -Attendance</a:t>
            </a:r>
            <a:endParaRPr lang="en-IN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50776" y="3031325"/>
            <a:ext cx="1822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Access Control</a:t>
            </a:r>
            <a:endParaRPr lang="en-IN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610076" y="3031324"/>
            <a:ext cx="182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Visitor </a:t>
            </a:r>
          </a:p>
          <a:p>
            <a:pPr algn="ctr"/>
            <a:r>
              <a:rPr lang="en-IN" sz="1400" dirty="0" smtClean="0"/>
              <a:t>Management</a:t>
            </a:r>
            <a:endParaRPr lang="en-IN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45937" y="3029008"/>
            <a:ext cx="196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Cafeteria </a:t>
            </a:r>
          </a:p>
          <a:p>
            <a:pPr algn="ctr"/>
            <a:r>
              <a:rPr lang="en-IN" sz="1400" dirty="0" smtClean="0"/>
              <a:t>Management</a:t>
            </a:r>
            <a:endParaRPr lang="en-IN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0975" y="3028529"/>
            <a:ext cx="196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Job Processing and Costing</a:t>
            </a:r>
            <a:endParaRPr lang="en-IN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7337" y="5510334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Employee</a:t>
            </a:r>
          </a:p>
          <a:p>
            <a:pPr algn="ctr"/>
            <a:r>
              <a:rPr lang="en-IN" sz="1400" dirty="0" smtClean="0"/>
              <a:t>Self - Service</a:t>
            </a:r>
            <a:endParaRPr lang="en-IN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11002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Roster Management</a:t>
            </a:r>
            <a:endParaRPr lang="en-IN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010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Vehicle Access Management</a:t>
            </a:r>
            <a:endParaRPr lang="en-IN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90323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Contract Workers Management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1554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8551"/>
              </p:ext>
            </p:extLst>
          </p:nvPr>
        </p:nvGraphicFramePr>
        <p:xfrm>
          <a:off x="533400" y="1981200"/>
          <a:ext cx="784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580"/>
                <a:gridCol w="54940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Email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More@MatrixComSec.com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Contact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+91 265</a:t>
                      </a:r>
                      <a:r>
                        <a:rPr lang="en-IN" baseline="0" dirty="0" smtClean="0"/>
                        <a:t> 2630555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Website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www.MatrixSecuSol.com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Address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394-GIDC </a:t>
                      </a:r>
                      <a:r>
                        <a:rPr lang="en-IN" dirty="0" err="1" smtClean="0"/>
                        <a:t>Makarpura</a:t>
                      </a:r>
                      <a:r>
                        <a:rPr lang="en-IN" dirty="0" smtClean="0"/>
                        <a:t>, Vadodara-390010, Gujarat, India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7692" y="545524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0" dirty="0" smtClean="0">
                <a:latin typeface="Calibri Light" pitchFamily="34" charset="0"/>
              </a:rPr>
              <a:t>Vehicle Profile</a:t>
            </a:r>
            <a:endParaRPr lang="en-US" sz="3200" b="1" i="0" dirty="0">
              <a:latin typeface="Calibri Light" pitchFamily="34" charset="0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Further Information -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3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25" y="1762016"/>
            <a:ext cx="2903911" cy="22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IN" sz="3200" dirty="0">
                <a:solidFill>
                  <a:schemeClr val="bg1"/>
                </a:solidFill>
                <a:latin typeface="+mj-lt"/>
              </a:rPr>
              <a:t>Centralized Attendance Management of Multiple Locations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47" y="2304299"/>
            <a:ext cx="1033448" cy="103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Solution Offered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450" y="2192215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Centralized Data Monitoring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417" y="2192216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Web Based Management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748" y="2192214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Flexible Time-Attendance Policies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451" y="3411408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Error-free Attendance 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5418" y="3411409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Reports and Charts Generation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749" y="3411407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Holidays and Restricted Holidays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5419" y="4618879"/>
            <a:ext cx="2477140" cy="83233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Leave Management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Centralized Data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Monitoring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Monitoring of </a:t>
            </a:r>
            <a:r>
              <a:rPr lang="en-US" sz="1600" dirty="0" smtClean="0"/>
              <a:t>attendance </a:t>
            </a:r>
            <a:r>
              <a:rPr lang="en-US" sz="1600" dirty="0"/>
              <a:t>d</a:t>
            </a:r>
            <a:r>
              <a:rPr lang="en-US" sz="1600" dirty="0" smtClean="0"/>
              <a:t>ata </a:t>
            </a:r>
            <a:r>
              <a:rPr lang="en-US" sz="1600" dirty="0"/>
              <a:t>of </a:t>
            </a:r>
            <a:r>
              <a:rPr lang="en-US" sz="1600" dirty="0" smtClean="0"/>
              <a:t>multi-locations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Real-time monitoring </a:t>
            </a:r>
            <a:r>
              <a:rPr lang="en-GB" sz="1600" dirty="0"/>
              <a:t>of </a:t>
            </a:r>
            <a:r>
              <a:rPr lang="en-GB" sz="1600" dirty="0" smtClean="0"/>
              <a:t>employee attendance </a:t>
            </a:r>
            <a:r>
              <a:rPr lang="en-GB" sz="1600" dirty="0"/>
              <a:t>data captured </a:t>
            </a:r>
            <a:r>
              <a:rPr lang="en-GB" sz="1600" dirty="0" smtClean="0"/>
              <a:t>from </a:t>
            </a:r>
            <a:r>
              <a:rPr lang="en-GB" sz="1600" dirty="0"/>
              <a:t>multiple branches at </a:t>
            </a:r>
            <a:r>
              <a:rPr lang="en-GB" sz="1600" dirty="0" smtClean="0"/>
              <a:t>a central location using web based software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Reduce time in events download from various locations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Quick Action on exceptions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Increase in productivity</a:t>
            </a:r>
            <a:endParaRPr lang="en-GB" sz="1600" dirty="0"/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Ease in managing complex </a:t>
            </a:r>
            <a:r>
              <a:rPr lang="en-GB" sz="1600" dirty="0" smtClean="0"/>
              <a:t>and </a:t>
            </a:r>
            <a:r>
              <a:rPr lang="en-GB" sz="1600" dirty="0"/>
              <a:t>large number of attendance data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Banks and financial institutes having multiple </a:t>
            </a:r>
            <a:r>
              <a:rPr lang="en-GB" sz="1600" dirty="0"/>
              <a:t>branches</a:t>
            </a:r>
            <a:endParaRPr lang="en-IN" sz="1600" dirty="0" smtClean="0"/>
          </a:p>
        </p:txBody>
      </p:sp>
    </p:spTree>
    <p:extLst>
      <p:ext uri="{BB962C8B-B14F-4D97-AF65-F5344CB8AC3E}">
        <p14:creationId xmlns:p14="http://schemas.microsoft.com/office/powerpoint/2010/main" val="39483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7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6338E76B-5017-4642-BEF7-683B490CD5EA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Calibri Light"/>
              </a:rPr>
              <a:t>Centralized </a:t>
            </a: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Monitoring and Control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1" indent="0" defTabSz="10737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1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Web based Management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Attendance </a:t>
            </a:r>
            <a:r>
              <a:rPr lang="en-US" sz="1600" dirty="0" smtClean="0"/>
              <a:t>management using web from anywhere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Connect all devices to the central server using 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Automatic data </a:t>
            </a:r>
            <a:r>
              <a:rPr lang="en-GB" sz="1600" dirty="0"/>
              <a:t>p</a:t>
            </a:r>
            <a:r>
              <a:rPr lang="en-GB" sz="1600" dirty="0" smtClean="0"/>
              <a:t>ush </a:t>
            </a:r>
            <a:r>
              <a:rPr lang="en-GB" sz="1600" dirty="0"/>
              <a:t>from devices to central server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223838">
              <a:buFont typeface="Arial" panose="020B0604020202020204" pitchFamily="34" charset="0"/>
              <a:buChar char="•"/>
            </a:pPr>
            <a:r>
              <a:rPr lang="en-GB" sz="1600" dirty="0"/>
              <a:t>Reduce manual interventions </a:t>
            </a:r>
            <a:r>
              <a:rPr lang="en-GB" sz="1600" dirty="0" smtClean="0"/>
              <a:t>and error</a:t>
            </a:r>
          </a:p>
          <a:p>
            <a:pPr marL="342900" lvl="3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Increases productivity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</a:t>
            </a:r>
            <a:r>
              <a:rPr lang="en-GB" sz="1600" dirty="0" smtClean="0"/>
              <a:t>multiple </a:t>
            </a:r>
            <a:r>
              <a:rPr lang="en-GB" sz="1600" dirty="0"/>
              <a:t>branches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29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14014</TotalTime>
  <Words>1529</Words>
  <Application>Microsoft Office PowerPoint</Application>
  <PresentationFormat>On-screen Show (4:3)</PresentationFormat>
  <Paragraphs>378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Office Theme</vt:lpstr>
      <vt:lpstr>7_Office Theme</vt:lpstr>
      <vt:lpstr>2_Office Theme</vt:lpstr>
      <vt:lpstr>12_Office Theme</vt:lpstr>
      <vt:lpstr>1_Office Theme</vt:lpstr>
      <vt:lpstr>Matrix Time-Attendance for BFSI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755</cp:revision>
  <dcterms:created xsi:type="dcterms:W3CDTF">2015-06-23T11:01:39Z</dcterms:created>
  <dcterms:modified xsi:type="dcterms:W3CDTF">2016-07-01T05:32:40Z</dcterms:modified>
</cp:coreProperties>
</file>