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96" r:id="rId2"/>
    <p:sldMasterId id="2147483808" r:id="rId3"/>
    <p:sldMasterId id="2147483820" r:id="rId4"/>
    <p:sldMasterId id="2147483832" r:id="rId5"/>
    <p:sldMasterId id="2147483844" r:id="rId6"/>
    <p:sldMasterId id="2147483858" r:id="rId7"/>
    <p:sldMasterId id="2147483870" r:id="rId8"/>
    <p:sldMasterId id="2147483882" r:id="rId9"/>
    <p:sldMasterId id="2147483894" r:id="rId10"/>
    <p:sldMasterId id="2147483906" r:id="rId11"/>
    <p:sldMasterId id="2147483918" r:id="rId12"/>
  </p:sldMasterIdLst>
  <p:notesMasterIdLst>
    <p:notesMasterId r:id="rId60"/>
  </p:notesMasterIdLst>
  <p:sldIdLst>
    <p:sldId id="256" r:id="rId13"/>
    <p:sldId id="504" r:id="rId14"/>
    <p:sldId id="466" r:id="rId15"/>
    <p:sldId id="598" r:id="rId16"/>
    <p:sldId id="599" r:id="rId17"/>
    <p:sldId id="604" r:id="rId18"/>
    <p:sldId id="601" r:id="rId19"/>
    <p:sldId id="636" r:id="rId20"/>
    <p:sldId id="605" r:id="rId21"/>
    <p:sldId id="526" r:id="rId22"/>
    <p:sldId id="596" r:id="rId23"/>
    <p:sldId id="578" r:id="rId24"/>
    <p:sldId id="619" r:id="rId25"/>
    <p:sldId id="620" r:id="rId26"/>
    <p:sldId id="608" r:id="rId27"/>
    <p:sldId id="609" r:id="rId28"/>
    <p:sldId id="610" r:id="rId29"/>
    <p:sldId id="612" r:id="rId30"/>
    <p:sldId id="631" r:id="rId31"/>
    <p:sldId id="632" r:id="rId32"/>
    <p:sldId id="621" r:id="rId33"/>
    <p:sldId id="622" r:id="rId34"/>
    <p:sldId id="633" r:id="rId35"/>
    <p:sldId id="634" r:id="rId36"/>
    <p:sldId id="635" r:id="rId37"/>
    <p:sldId id="613" r:id="rId38"/>
    <p:sldId id="614" r:id="rId39"/>
    <p:sldId id="629" r:id="rId40"/>
    <p:sldId id="616" r:id="rId41"/>
    <p:sldId id="617" r:id="rId42"/>
    <p:sldId id="627" r:id="rId43"/>
    <p:sldId id="637" r:id="rId44"/>
    <p:sldId id="628" r:id="rId45"/>
    <p:sldId id="638" r:id="rId46"/>
    <p:sldId id="586" r:id="rId47"/>
    <p:sldId id="592" r:id="rId48"/>
    <p:sldId id="639" r:id="rId49"/>
    <p:sldId id="630" r:id="rId50"/>
    <p:sldId id="546" r:id="rId51"/>
    <p:sldId id="566" r:id="rId52"/>
    <p:sldId id="565" r:id="rId53"/>
    <p:sldId id="589" r:id="rId54"/>
    <p:sldId id="567" r:id="rId55"/>
    <p:sldId id="563" r:id="rId56"/>
    <p:sldId id="560" r:id="rId57"/>
    <p:sldId id="603" r:id="rId58"/>
    <p:sldId id="310" r:id="rId59"/>
  </p:sldIdLst>
  <p:sldSz cx="9144000" cy="6858000" type="screen4x3"/>
  <p:notesSz cx="6858000" cy="9144000"/>
  <p:defaultTextStyle>
    <a:defPPr>
      <a:defRPr lang="en-US"/>
    </a:defPPr>
    <a:lvl1pPr marL="0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1pPr>
    <a:lvl2pPr marL="263743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2pPr>
    <a:lvl3pPr marL="527486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3pPr>
    <a:lvl4pPr marL="791229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4pPr>
    <a:lvl5pPr marL="1054972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5pPr>
    <a:lvl6pPr marL="1318715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6pPr>
    <a:lvl7pPr marL="1582458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7pPr>
    <a:lvl8pPr marL="1846202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8pPr>
    <a:lvl9pPr marL="2109944" algn="l" defTabSz="527486" rtl="0" eaLnBrk="1" latinLnBrk="0" hangingPunct="1">
      <a:defRPr sz="103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1" initials="u" lastIdx="1" clrIdx="0"/>
  <p:cmAuthor id="1" name="Jatin Desai" initials="JD" lastIdx="2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2B0"/>
    <a:srgbClr val="039097"/>
    <a:srgbClr val="3B9F9D"/>
    <a:srgbClr val="79CDCB"/>
    <a:srgbClr val="96EEDD"/>
    <a:srgbClr val="CCECEB"/>
    <a:srgbClr val="D6B379"/>
    <a:srgbClr val="68E2A2"/>
    <a:srgbClr val="D68645"/>
    <a:srgbClr val="D68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49" autoAdjust="0"/>
    <p:restoredTop sz="98221" autoAdjust="0"/>
  </p:normalViewPr>
  <p:slideViewPr>
    <p:cSldViewPr snapToGrid="0">
      <p:cViewPr>
        <p:scale>
          <a:sx n="80" d="100"/>
          <a:sy n="80" d="100"/>
        </p:scale>
        <p:origin x="-85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227E3-D54F-4AEF-A776-76E113136B8F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39AD9-7FE0-4E07-9227-11E326053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006EDB-42B8-4099-84F5-AA2E1062A4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4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81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8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898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5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268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779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964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78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350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32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679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20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31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987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354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682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65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929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6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2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65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141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688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133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7006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191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323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87398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667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73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1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7370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984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51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794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8045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27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35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90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84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33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1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88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56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07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2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73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04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64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07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5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5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23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44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42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C5794-3D7B-4308-AE0C-4E4CAAB9A3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66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6B3B-EE51-4C4D-A1E6-5D344B5414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67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71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98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68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49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86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53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38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25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39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84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01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642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1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90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282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775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90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683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615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22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61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9A3BF-FE83-450B-921C-8AD0C9691DDF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9B7B5-FDC0-4290-8DB6-03E7A9CF6F4F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05666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8CB9D-E880-492C-B43E-0C3901A9997F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0A0AA-0878-44E2-A4B5-C6EEA4F6C2FF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9682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42135-89FB-46A9-A4A1-D3269D477AB8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8AB9-7312-4D7C-B10C-39032EC77F4A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64357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A882F-182E-4D50-8471-42F05E6445F6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9DA1-EA7F-4F69-8A1C-1018283225FF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4673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54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3D55-56E7-4B0C-BD3E-8DD586C23F05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9CC59-04AC-492F-A479-65931A24CBEC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45371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F1B04-CB0E-4566-B711-7E37B724620C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456B-FAC2-47F9-AB13-1BAD751D5B72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5860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7A54D-D5D2-4C89-9B3F-2641401AB032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22C14-6E44-4301-8A3C-392163992C61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47396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DA667-DB14-41E7-BB5B-9C5110C1CA22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D67E-29C2-4283-BD5C-7500A41FC1B5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4531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0A30-76B7-44E6-B596-0D1E91B21833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D15B-9DF5-4C94-A82A-30E05FDAC47F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56061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6769A-0586-469D-A8B9-B4F70176B904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6A56-D06C-4356-8BE5-03D4DDD36016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3359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D449-F542-4E49-BCFA-5D921FCEBB9F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85951-ED50-47D7-8236-F33AC324C711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03410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4C82-F90D-4D16-85FA-717A2DE572B6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8E7AE-D5A8-4979-97CE-D3E5D871CF82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86551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E8D6E-8B6E-4B4D-B850-A47F626312B6}" type="datetime1">
              <a:rPr lang="en-US" altLang="en-US"/>
              <a:pPr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87EC6-C1A3-4B36-BBD9-E12354C1F3EC}" type="slidenum">
              <a:rPr lang="en-US" altLang="en-US"/>
              <a:pPr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83003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483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125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141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70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592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594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988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396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664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141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0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380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4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339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264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979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014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534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075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076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114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6104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8346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0C82-98D3-4A7C-8914-D43573559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6913-B743-44D9-AEE2-8DF4C32BFD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CEB3-D91E-4D51-A0FD-6B2437C9C1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7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2530-511F-4BC5-AB0A-F332B5B4C9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9295-0A2A-41A0-8662-DB098DF992A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E944D-A7D7-4F0A-B6FC-18D169A26D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7B199-3868-448E-8147-69A189E750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2863-CAED-4329-B5A4-4531FD1E7D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3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6D66-2CC4-4F20-9267-9BDB5193CD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2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5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5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8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5ADE405-AE5A-41FE-BA3A-96293672B5CE}" type="slidenum">
              <a:rPr lang="en-US" i="1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i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2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23B9EE8-5C52-4634-89F7-DB046B00B82A}" type="datetime1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11/8/2016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0580BBE-986A-483E-9E83-10CFC0C99443}" type="slidenum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4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 spd="med">
    <p:fade/>
  </p:transition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0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CC59-810F-4F18-8C70-11C64B510F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082E2-3D5A-45BC-8882-9D2DB1E6EB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i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5ADE405-AE5A-41FE-BA3A-96293672B5CE}" type="slidenum">
              <a:rPr lang="en-US" i="1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i="1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2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wmf"/><Relationship Id="rId3" Type="http://schemas.openxmlformats.org/officeDocument/2006/relationships/image" Target="../media/image27.wmf"/><Relationship Id="rId7" Type="http://schemas.openxmlformats.org/officeDocument/2006/relationships/image" Target="../media/image31.png"/><Relationship Id="rId12" Type="http://schemas.openxmlformats.org/officeDocument/2006/relationships/image" Target="../media/image36.wmf"/><Relationship Id="rId2" Type="http://schemas.openxmlformats.org/officeDocument/2006/relationships/image" Target="../media/image26.pn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2808" y="2168965"/>
            <a:ext cx="6011192" cy="12192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 smtClean="0">
                <a:solidFill>
                  <a:prstClr val="black"/>
                </a:solidFill>
                <a:cs typeface="Calibri" pitchFamily="34" charset="0"/>
              </a:rPr>
              <a:t>Matrix Time-Attendance for Healthcare</a:t>
            </a: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132987" y="3431940"/>
            <a:ext cx="6045200" cy="482600"/>
          </a:xfrm>
        </p:spPr>
        <p:txBody>
          <a:bodyPr>
            <a:normAutofit/>
          </a:bodyPr>
          <a:lstStyle/>
          <a:p>
            <a:pPr algn="l"/>
            <a:r>
              <a:rPr lang="en-IN" sz="2600" i="1" dirty="0" smtClean="0"/>
              <a:t>Right People in Right Place at Right Time</a:t>
            </a:r>
            <a:endParaRPr lang="en-IN" sz="2600" i="1" dirty="0"/>
          </a:p>
        </p:txBody>
      </p:sp>
    </p:spTree>
    <p:extLst>
      <p:ext uri="{BB962C8B-B14F-4D97-AF65-F5344CB8AC3E}">
        <p14:creationId xmlns:p14="http://schemas.microsoft.com/office/powerpoint/2010/main" val="15097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1681623"/>
            <a:ext cx="2905200" cy="22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en-IN" sz="3400" dirty="0" smtClean="0">
                <a:solidFill>
                  <a:schemeClr val="bg1"/>
                </a:solidFill>
                <a:latin typeface="+mj-lt"/>
              </a:rPr>
              <a:t>Managing Attendance with Flexible Timings</a:t>
            </a:r>
            <a:endParaRPr lang="en-IN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19" descr="C:\Users\Deepak\Desktop\png\business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58" y="2405575"/>
            <a:ext cx="850428" cy="85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Deepak\Desktop\png\arr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73" y="2560515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Flexible Time-Attendance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Flexible time-attendance feature allows the admin to frame flexible attendance policy for employees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Offers employees to have flexible working hours, by fulfilling various criteria of minimum working hours per day/ per month, etc.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Increase in morale and productivity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No stringent attendance policies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Ease in salary calculations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Doctors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Nurses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Compounders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Housekeeping staff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Medical store </a:t>
            </a:r>
            <a:r>
              <a:rPr lang="en-GB" sz="1600" dirty="0"/>
              <a:t>s</a:t>
            </a:r>
            <a:r>
              <a:rPr lang="en-GB" sz="1600" dirty="0" smtClean="0"/>
              <a:t>taff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76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11" y="1676281"/>
            <a:ext cx="2905200" cy="22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en-GB" sz="3400" dirty="0" smtClean="0">
                <a:solidFill>
                  <a:schemeClr val="bg1"/>
                </a:solidFill>
                <a:latin typeface="+mj-lt"/>
              </a:rPr>
              <a:t>Attendance Management</a:t>
            </a:r>
            <a:endParaRPr lang="en-US" sz="3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19" descr="C:\Users\Deepak\Desktop\png\business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28" y="2417297"/>
            <a:ext cx="992945" cy="99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6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/>
              </a:rPr>
              <a:t>Solution Offered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234" y="1486483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</a:rPr>
              <a:t>Comprehensive Time-Attendance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Policies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627" y="1486483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</a:rPr>
              <a:t>Centralized Data Monitoring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30991" y="1486484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</a:rPr>
              <a:t>Web based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Management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0512" y="2822906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Error-free Attendance Data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0905" y="2822906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Shifts-Schedules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19269" y="2822907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Leave Management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40904" y="4142924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</a:rPr>
              <a:t>Reports and Charts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Generation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11297" y="4142924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</a:rPr>
              <a:t>COSEC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Scheduler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2234" y="5468820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SMS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and Email Notifications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40903" y="5468819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Attendance on Move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11296" y="5468819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Time-Attendance on Mobile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6668" y="4142924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COSEC Tracker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11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 smtClean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Comprehensive Time-Attendance </a:t>
            </a:r>
            <a:r>
              <a:rPr lang="en-GB" sz="2800" dirty="0">
                <a:solidFill>
                  <a:schemeClr val="bg1"/>
                </a:solidFill>
                <a:latin typeface="Calibri Light"/>
                <a:ea typeface="+mj-ea"/>
                <a:cs typeface="+mj-cs"/>
              </a:rPr>
              <a:t>Policies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Comprehensive &amp; Flexible Time-Attendance Policies, Absenteeism, Overtime, Compensatory Off, Late-In/Early-Out Policies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Facilitates the institutions to meet disparate needs of different branches, functions, departments, and individuals offering flexibility in configuring complex time-attendance policies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Uniform compliance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Meets diverse needs of organizations with multi-level </a:t>
            </a:r>
            <a:r>
              <a:rPr lang="en-GB" sz="1600" dirty="0" smtClean="0"/>
              <a:t>hierarchies</a:t>
            </a:r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535497" y="4615043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 smtClean="0"/>
              <a:t>Units </a:t>
            </a:r>
            <a:r>
              <a:rPr lang="en-US" sz="1600" dirty="0"/>
              <a:t>with higher level of hierarchies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/>
              <a:t>Large organizations having </a:t>
            </a:r>
            <a:r>
              <a:rPr lang="en-US" sz="1600" dirty="0" smtClean="0"/>
              <a:t>varied time-attendance policies</a:t>
            </a:r>
            <a:endParaRPr lang="en-IN" sz="1800" dirty="0" smtClean="0"/>
          </a:p>
        </p:txBody>
      </p:sp>
    </p:spTree>
    <p:extLst>
      <p:ext uri="{BB962C8B-B14F-4D97-AF65-F5344CB8AC3E}">
        <p14:creationId xmlns:p14="http://schemas.microsoft.com/office/powerpoint/2010/main" val="31940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Centralized Data 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Monitoring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Monitoring of </a:t>
            </a:r>
            <a:r>
              <a:rPr lang="en-US" sz="1600" dirty="0" smtClean="0"/>
              <a:t>attendance </a:t>
            </a:r>
            <a:r>
              <a:rPr lang="en-US" sz="1600" dirty="0"/>
              <a:t>d</a:t>
            </a:r>
            <a:r>
              <a:rPr lang="en-US" sz="1600" dirty="0" smtClean="0"/>
              <a:t>ata </a:t>
            </a:r>
            <a:r>
              <a:rPr lang="en-US" sz="1600" dirty="0"/>
              <a:t>of </a:t>
            </a:r>
            <a:r>
              <a:rPr lang="en-US" sz="1600" dirty="0" smtClean="0"/>
              <a:t>multi-locations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Facilitates the monitoring of attendance data captured of various employees from multiple </a:t>
            </a:r>
            <a:r>
              <a:rPr lang="en-GB" sz="1600" dirty="0" smtClean="0"/>
              <a:t>locations </a:t>
            </a:r>
            <a:r>
              <a:rPr lang="en-GB" sz="1600" dirty="0"/>
              <a:t>at central </a:t>
            </a:r>
            <a:r>
              <a:rPr lang="en-GB" sz="1600" dirty="0" smtClean="0"/>
              <a:t>location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Increase in d</a:t>
            </a:r>
            <a:r>
              <a:rPr lang="en-GB" sz="1600" dirty="0" smtClean="0"/>
              <a:t>iscipline</a:t>
            </a:r>
            <a:endParaRPr lang="en-GB" sz="1600" dirty="0"/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Ease in m</a:t>
            </a:r>
            <a:r>
              <a:rPr lang="en-GB" sz="1600" dirty="0" smtClean="0"/>
              <a:t>anaging </a:t>
            </a:r>
            <a:r>
              <a:rPr lang="en-GB" sz="1600" dirty="0"/>
              <a:t>complex </a:t>
            </a:r>
            <a:r>
              <a:rPr lang="en-GB" sz="1600" dirty="0" smtClean="0"/>
              <a:t>and </a:t>
            </a:r>
            <a:r>
              <a:rPr lang="en-GB" sz="1600" dirty="0"/>
              <a:t>large number of attendance data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35497" y="4615043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1600" dirty="0" smtClean="0"/>
              <a:t>Hospital chains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600" dirty="0" smtClean="0"/>
              <a:t>Pharmaceutical organizations</a:t>
            </a:r>
            <a:endParaRPr lang="en-IN" sz="1600" dirty="0" smtClean="0"/>
          </a:p>
        </p:txBody>
      </p:sp>
    </p:spTree>
    <p:extLst>
      <p:ext uri="{BB962C8B-B14F-4D97-AF65-F5344CB8AC3E}">
        <p14:creationId xmlns:p14="http://schemas.microsoft.com/office/powerpoint/2010/main" val="32700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2575"/>
            <a:ext cx="91440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3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/>
                <a:ea typeface="SimSun" pitchFamily="2" charset="-122"/>
              </a:rPr>
              <a:t>Conglomerates Multiple Locations into One</a:t>
            </a:r>
            <a:endParaRPr lang="en-US" sz="2800" dirty="0">
              <a:solidFill>
                <a:prstClr val="white"/>
              </a:solidFill>
              <a:latin typeface="Calibri Light"/>
              <a:ea typeface="SimSun" pitchFamily="2" charset="-122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5565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6338E76B-5017-4642-BEF7-683B490CD5EA}" type="slidenum">
              <a:rPr lang="en-US" altLang="en-US" smtClean="0">
                <a:solidFill>
                  <a:srgbClr val="898989"/>
                </a:solidFill>
              </a:rPr>
              <a:pPr eaLnBrk="1" hangingPunct="1">
                <a:buFont typeface="Arial" charset="0"/>
                <a:buNone/>
              </a:pPr>
              <a:t>16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Web based Management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Attendance management  through </a:t>
            </a:r>
            <a:r>
              <a:rPr lang="en-US" sz="1600" dirty="0" smtClean="0"/>
              <a:t>public IP</a:t>
            </a:r>
            <a:r>
              <a:rPr lang="en-US" sz="1600" dirty="0"/>
              <a:t>, using </a:t>
            </a:r>
            <a:r>
              <a:rPr lang="en-US" sz="1600" dirty="0" smtClean="0"/>
              <a:t>central </a:t>
            </a:r>
            <a:r>
              <a:rPr lang="en-US" sz="1600" dirty="0"/>
              <a:t>server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Real-time </a:t>
            </a:r>
            <a:r>
              <a:rPr lang="en-GB" sz="1600" dirty="0"/>
              <a:t>monitoring </a:t>
            </a:r>
            <a:r>
              <a:rPr lang="en-GB" sz="1600" dirty="0" smtClean="0"/>
              <a:t>and </a:t>
            </a:r>
            <a:r>
              <a:rPr lang="en-GB" sz="1600" dirty="0"/>
              <a:t>control from one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Automatic </a:t>
            </a:r>
            <a:r>
              <a:rPr lang="en-GB" sz="1600" dirty="0" smtClean="0"/>
              <a:t>data </a:t>
            </a:r>
            <a:r>
              <a:rPr lang="en-GB" sz="1600" dirty="0"/>
              <a:t>p</a:t>
            </a:r>
            <a:r>
              <a:rPr lang="en-GB" sz="1600" dirty="0" smtClean="0"/>
              <a:t>ush </a:t>
            </a:r>
            <a:r>
              <a:rPr lang="en-GB" sz="1600" dirty="0"/>
              <a:t>from devices to central server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Reduces </a:t>
            </a:r>
            <a:r>
              <a:rPr lang="en-GB" sz="1600" dirty="0"/>
              <a:t>manual </a:t>
            </a:r>
            <a:r>
              <a:rPr lang="en-GB" sz="1600" dirty="0" smtClean="0"/>
              <a:t>interventions and error</a:t>
            </a:r>
            <a:endParaRPr lang="en-GB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535497" y="4615043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Organizations with </a:t>
            </a:r>
            <a:r>
              <a:rPr lang="en-GB" sz="1600" dirty="0" smtClean="0"/>
              <a:t>multiple units/sections like Labs, Operation theatre, Medical store,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81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Error-free Attendance Data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Managing </a:t>
            </a:r>
            <a:r>
              <a:rPr lang="en-GB" sz="1600" dirty="0" smtClean="0"/>
              <a:t>error-free </a:t>
            </a:r>
            <a:r>
              <a:rPr lang="en-GB" sz="1600" dirty="0"/>
              <a:t>a</a:t>
            </a:r>
            <a:r>
              <a:rPr lang="en-GB" sz="1600" dirty="0" smtClean="0"/>
              <a:t>ttendance </a:t>
            </a:r>
            <a:r>
              <a:rPr lang="en-GB" sz="1600" dirty="0"/>
              <a:t>d</a:t>
            </a:r>
            <a:r>
              <a:rPr lang="en-GB" sz="1600" dirty="0" smtClean="0"/>
              <a:t>ata  </a:t>
            </a:r>
            <a:r>
              <a:rPr lang="en-GB" sz="1600" dirty="0"/>
              <a:t>for s</a:t>
            </a:r>
            <a:r>
              <a:rPr lang="en-GB" sz="1600" dirty="0" smtClean="0"/>
              <a:t>alary </a:t>
            </a:r>
            <a:r>
              <a:rPr lang="en-GB" sz="1600" dirty="0"/>
              <a:t>p</a:t>
            </a:r>
            <a:r>
              <a:rPr lang="en-GB" sz="1600" dirty="0" smtClean="0"/>
              <a:t>rocessing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1600" dirty="0"/>
              <a:t>Offers accurate attendance data for quick </a:t>
            </a:r>
            <a:r>
              <a:rPr lang="en-GB" sz="1600" dirty="0" smtClean="0"/>
              <a:t>and </a:t>
            </a:r>
            <a:r>
              <a:rPr lang="en-GB" sz="1600" dirty="0"/>
              <a:t>smooth salary processing</a:t>
            </a:r>
            <a:endParaRPr lang="en-IN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535497" y="4615043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 smtClean="0"/>
              <a:t>Organizations </a:t>
            </a:r>
            <a:r>
              <a:rPr lang="en-US" sz="1600" dirty="0"/>
              <a:t>with late </a:t>
            </a:r>
            <a:r>
              <a:rPr lang="en-US" sz="1600" dirty="0" smtClean="0"/>
              <a:t>and </a:t>
            </a:r>
            <a:r>
              <a:rPr lang="en-US" sz="1600" dirty="0"/>
              <a:t>inaccurate salary payment issues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407" y="4634755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Quick </a:t>
            </a:r>
            <a:r>
              <a:rPr lang="en-GB" sz="1600" dirty="0" smtClean="0"/>
              <a:t>and </a:t>
            </a:r>
            <a:r>
              <a:rPr lang="en-GB" sz="1600" dirty="0"/>
              <a:t>accurate salary processing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Increased </a:t>
            </a:r>
            <a:r>
              <a:rPr lang="en-GB" sz="1600" dirty="0"/>
              <a:t>employee </a:t>
            </a:r>
            <a:r>
              <a:rPr lang="en-GB" sz="1600" dirty="0" smtClean="0"/>
              <a:t>morale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73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 smtClean="0">
                <a:solidFill>
                  <a:prstClr val="white"/>
                </a:solidFill>
                <a:latin typeface="Calibri Light"/>
              </a:rPr>
              <a:t>Shifts-Schedules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200" dirty="0" smtClean="0">
              <a:solidFill>
                <a:prstClr val="black"/>
              </a:solidFill>
            </a:endParaRPr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What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How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Benefits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Application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Creates </a:t>
            </a:r>
            <a:r>
              <a:rPr lang="en-US" sz="1600" dirty="0" smtClean="0">
                <a:solidFill>
                  <a:prstClr val="black"/>
                </a:solidFill>
              </a:rPr>
              <a:t>unlimited different </a:t>
            </a:r>
            <a:r>
              <a:rPr lang="en-US" sz="1600" dirty="0">
                <a:solidFill>
                  <a:prstClr val="black"/>
                </a:solidFill>
              </a:rPr>
              <a:t>shifts </a:t>
            </a:r>
            <a:r>
              <a:rPr lang="en-US" sz="1600" dirty="0" smtClean="0">
                <a:solidFill>
                  <a:prstClr val="black"/>
                </a:solidFill>
              </a:rPr>
              <a:t>and 999 schedules </a:t>
            </a:r>
            <a:r>
              <a:rPr lang="en-US" sz="1600" dirty="0">
                <a:solidFill>
                  <a:prstClr val="black"/>
                </a:solidFill>
              </a:rPr>
              <a:t>as per requirement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Allows creating multiple shifts </a:t>
            </a:r>
            <a:r>
              <a:rPr lang="en-GB" sz="1600" dirty="0" smtClean="0">
                <a:solidFill>
                  <a:prstClr val="black"/>
                </a:solidFill>
              </a:rPr>
              <a:t>and </a:t>
            </a:r>
            <a:r>
              <a:rPr lang="en-GB" sz="1600" dirty="0">
                <a:solidFill>
                  <a:prstClr val="black"/>
                </a:solidFill>
              </a:rPr>
              <a:t>shift schedules with break time, grace time, off day, repeat days, etc.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>
              <a:solidFill>
                <a:prstClr val="black"/>
              </a:solidFill>
            </a:endParaRPr>
          </a:p>
          <a:p>
            <a:endParaRPr lang="en-IN" sz="1800" dirty="0" smtClean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Smooth </a:t>
            </a:r>
            <a:r>
              <a:rPr lang="en-GB" sz="1600" dirty="0" smtClean="0">
                <a:solidFill>
                  <a:prstClr val="black"/>
                </a:solidFill>
              </a:rPr>
              <a:t>and accurate </a:t>
            </a:r>
            <a:r>
              <a:rPr lang="en-GB" sz="1600" dirty="0">
                <a:solidFill>
                  <a:prstClr val="black"/>
                </a:solidFill>
              </a:rPr>
              <a:t>attendance management in spite of multiple shifts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Enhances morale </a:t>
            </a:r>
            <a:r>
              <a:rPr lang="en-GB" sz="1600" dirty="0" smtClean="0">
                <a:solidFill>
                  <a:prstClr val="black"/>
                </a:solidFill>
              </a:rPr>
              <a:t>and </a:t>
            </a:r>
            <a:r>
              <a:rPr lang="en-GB" sz="1600" dirty="0">
                <a:solidFill>
                  <a:prstClr val="black"/>
                </a:solidFill>
              </a:rPr>
              <a:t>productivity of employees due to transparency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Doctors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Nurses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Housekeeping staff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Pharmaceutical units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Healthcare Challenges</a:t>
            </a:r>
            <a:endParaRPr 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33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621159"/>
            <a:ext cx="85915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 smtClean="0">
                <a:solidFill>
                  <a:prstClr val="white"/>
                </a:solidFill>
                <a:latin typeface="Calibri Light"/>
              </a:rPr>
              <a:t>Shifts-Schedules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Leave Management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Manages leave by offering comprehensive leave policies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flexible options to create various leave types with parameters viz. balance </a:t>
            </a:r>
            <a:r>
              <a:rPr lang="en-GB" sz="1600" dirty="0" smtClean="0"/>
              <a:t>check enable/disable</a:t>
            </a:r>
            <a:r>
              <a:rPr lang="en-GB" sz="1600" dirty="0"/>
              <a:t>, paid/unpaid leave, lay off, accumulation, etc.</a:t>
            </a:r>
          </a:p>
          <a:p>
            <a:r>
              <a:rPr lang="en-IN" sz="1600" dirty="0" smtClean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Reduction in errors caused in salary processing due to unorganized leave </a:t>
            </a:r>
            <a:r>
              <a:rPr lang="en-GB" sz="1600" dirty="0" smtClean="0"/>
              <a:t>data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Enhances productivity</a:t>
            </a:r>
            <a:endParaRPr lang="en-GB" sz="1600" dirty="0"/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Increase in morale due to transparency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Organizations with varied leave </a:t>
            </a:r>
            <a:r>
              <a:rPr lang="en-GB" sz="1600" dirty="0" smtClean="0"/>
              <a:t>policies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70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Pentagon 10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263525" defTabSz="10731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defTabSz="10731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defTabSz="10731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defTabSz="10731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FFFF"/>
                </a:solidFill>
                <a:latin typeface="Calibri Light" pitchFamily="34" charset="0"/>
              </a:rPr>
              <a:t>COSEC Tracker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5139" y="1916724"/>
            <a:ext cx="7971692" cy="4572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Live head count of </a:t>
            </a:r>
            <a:r>
              <a:rPr lang="en-US" altLang="en-US" sz="2400" dirty="0" smtClean="0">
                <a:solidFill>
                  <a:srgbClr val="000000"/>
                </a:solidFill>
              </a:rPr>
              <a:t>employees/doctors </a:t>
            </a:r>
            <a:r>
              <a:rPr lang="en-US" altLang="en-US" sz="2400" dirty="0">
                <a:solidFill>
                  <a:srgbClr val="000000"/>
                </a:solidFill>
              </a:rPr>
              <a:t>in the </a:t>
            </a:r>
            <a:r>
              <a:rPr lang="en-US" altLang="en-US" sz="2400" dirty="0" smtClean="0">
                <a:solidFill>
                  <a:srgbClr val="000000"/>
                </a:solidFill>
              </a:rPr>
              <a:t>premises at any time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6282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D48CF800-352F-4129-B7E4-DDC59856031A}" type="slidenum">
              <a:rPr lang="en-US" altLang="en-US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22</a:t>
            </a:fld>
            <a:endParaRPr lang="en-US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743200"/>
            <a:ext cx="1981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IN" sz="1800" dirty="0">
                <a:solidFill>
                  <a:srgbClr val="000000"/>
                </a:solidFill>
              </a:rPr>
              <a:t>Shift View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95600" y="2743200"/>
            <a:ext cx="1981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IN" sz="1800" dirty="0">
                <a:solidFill>
                  <a:srgbClr val="000000"/>
                </a:solidFill>
              </a:rPr>
              <a:t>Site 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2743200"/>
            <a:ext cx="1981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IN" sz="1800" dirty="0">
                <a:solidFill>
                  <a:srgbClr val="000000"/>
                </a:solidFill>
              </a:rPr>
              <a:t>Who’s IN View</a:t>
            </a:r>
          </a:p>
        </p:txBody>
      </p:sp>
    </p:spTree>
    <p:extLst>
      <p:ext uri="{BB962C8B-B14F-4D97-AF65-F5344CB8AC3E}">
        <p14:creationId xmlns:p14="http://schemas.microsoft.com/office/powerpoint/2010/main" val="258081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Pentagon 10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263525" defTabSz="10731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defTabSz="10731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defTabSz="10731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defTabSz="10731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Calibri Light" pitchFamily="34" charset="0"/>
              </a:rPr>
              <a:t>COSEC Tracker - Shift View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4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07E6B15D-FFFD-4A50-8151-B0274CA67C50}" type="slidenum">
              <a:rPr lang="en-US" altLang="en-US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23</a:t>
            </a:fld>
            <a:endParaRPr lang="en-US" altLang="en-US" sz="18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666875"/>
            <a:ext cx="86772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737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Pentagon 10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263525" defTabSz="10731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defTabSz="10731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defTabSz="10731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defTabSz="10731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Calibri Light" pitchFamily="34" charset="0"/>
              </a:rPr>
              <a:t>COSEC Tracker - Site View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48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445C464A-541B-4C1E-AEAE-29B6A719D239}" type="slidenum">
              <a:rPr lang="en-US" altLang="en-US" smtClean="0">
                <a:solidFill>
                  <a:srgbClr val="898989"/>
                </a:solidFill>
              </a:rPr>
              <a:pPr eaLnBrk="1" hangingPunct="1">
                <a:buFont typeface="Arial" charset="0"/>
                <a:buNone/>
              </a:pPr>
              <a:t>24</a:t>
            </a:fld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5" y="1638300"/>
            <a:ext cx="8839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Pentagon 10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263525" defTabSz="10731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defTabSz="10731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defTabSz="10731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defTabSz="10731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FFFFFF"/>
                </a:solidFill>
                <a:latin typeface="Calibri Light" pitchFamily="34" charset="0"/>
              </a:rPr>
              <a:t>COSEC Tracker - Who’s IN View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589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38CAB134-FE46-44A8-A44B-6CF4BACBF767}" type="slidenum">
              <a:rPr lang="en-US" altLang="en-US" smtClean="0">
                <a:solidFill>
                  <a:srgbClr val="898989"/>
                </a:solidFill>
              </a:rPr>
              <a:pPr eaLnBrk="1" hangingPunct="1">
                <a:buFont typeface="Arial" charset="0"/>
                <a:buNone/>
              </a:pPr>
              <a:t>25</a:t>
            </a:fld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47900"/>
            <a:ext cx="88106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402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Reports </a:t>
            </a: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+mj-lt"/>
              </a:rPr>
              <a:t>Charts Generation 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600" dirty="0"/>
              <a:t>Generation of various </a:t>
            </a:r>
            <a:r>
              <a:rPr lang="en-US" sz="1600" dirty="0" smtClean="0"/>
              <a:t>time- </a:t>
            </a:r>
            <a:r>
              <a:rPr lang="en-US" sz="1600" dirty="0"/>
              <a:t>a</a:t>
            </a:r>
            <a:r>
              <a:rPr lang="en-US" sz="1600" dirty="0" smtClean="0"/>
              <a:t>ttendance </a:t>
            </a:r>
            <a:r>
              <a:rPr lang="en-US" sz="1600" dirty="0"/>
              <a:t>r</a:t>
            </a:r>
            <a:r>
              <a:rPr lang="en-US" sz="1600" dirty="0" smtClean="0"/>
              <a:t>eports </a:t>
            </a:r>
            <a:r>
              <a:rPr lang="en-US" sz="1600" dirty="0"/>
              <a:t>and </a:t>
            </a:r>
            <a:r>
              <a:rPr lang="en-US" sz="1600" dirty="0" smtClean="0"/>
              <a:t>charts </a:t>
            </a:r>
            <a:r>
              <a:rPr lang="en-US" sz="1600" dirty="0"/>
              <a:t>wiz. </a:t>
            </a:r>
            <a:r>
              <a:rPr lang="en-US" sz="1600" dirty="0" smtClean="0"/>
              <a:t>monthly attendance, daily attendance, branch </a:t>
            </a:r>
            <a:r>
              <a:rPr lang="en-US" sz="1600" dirty="0"/>
              <a:t>wise, </a:t>
            </a:r>
            <a:r>
              <a:rPr lang="en-US" sz="1600" dirty="0" smtClean="0"/>
              <a:t>department </a:t>
            </a:r>
            <a:r>
              <a:rPr lang="en-US" sz="1600" dirty="0"/>
              <a:t>wise, etc.</a:t>
            </a:r>
            <a:endParaRPr lang="en-IN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Allows creating 150+ various time-attendance and leave related reports and colorful charts using various filters </a:t>
            </a:r>
            <a:r>
              <a:rPr lang="en-US" sz="1600" dirty="0" smtClean="0"/>
              <a:t>and formats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535497" y="4615043"/>
            <a:ext cx="36178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 smtClean="0"/>
              <a:t>Hospitals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US" sz="1600" dirty="0" smtClean="0"/>
              <a:t>Pharmaceutical units</a:t>
            </a: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67407" y="4634755"/>
            <a:ext cx="36178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Renders easy interpretation 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Helps in decision making</a:t>
            </a: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</p:txBody>
      </p:sp>
    </p:spTree>
    <p:extLst>
      <p:ext uri="{BB962C8B-B14F-4D97-AF65-F5344CB8AC3E}">
        <p14:creationId xmlns:p14="http://schemas.microsoft.com/office/powerpoint/2010/main" val="20002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0163" y="1741488"/>
            <a:ext cx="4546601" cy="51435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800" dirty="0">
                <a:solidFill>
                  <a:prstClr val="black"/>
                </a:solidFill>
              </a:rPr>
              <a:t>Generate up to 150+ Reports &amp; Charts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0638" y="2878138"/>
            <a:ext cx="3041650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800" dirty="0" smtClean="0">
                <a:solidFill>
                  <a:prstClr val="black"/>
                </a:solidFill>
              </a:rPr>
              <a:t>Time - Attendance </a:t>
            </a:r>
            <a:r>
              <a:rPr lang="en-IN" sz="1800" dirty="0">
                <a:solidFill>
                  <a:prstClr val="black"/>
                </a:solidFill>
              </a:rPr>
              <a:t>Reports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0638" y="3776663"/>
            <a:ext cx="3041650" cy="51593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800" dirty="0">
                <a:solidFill>
                  <a:prstClr val="black"/>
                </a:solidFill>
              </a:rPr>
              <a:t>Leave Management Reports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0638" y="4733925"/>
            <a:ext cx="3041650" cy="51435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800" dirty="0" smtClean="0">
                <a:solidFill>
                  <a:prstClr val="black"/>
                </a:solidFill>
              </a:rPr>
              <a:t>Time - Attendance </a:t>
            </a:r>
            <a:r>
              <a:rPr lang="en-IN" sz="1800" dirty="0">
                <a:solidFill>
                  <a:prstClr val="black"/>
                </a:solidFill>
              </a:rPr>
              <a:t>Charts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5563" y="5661025"/>
            <a:ext cx="3006725" cy="51593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sz="1800" dirty="0">
                <a:solidFill>
                  <a:prstClr val="black"/>
                </a:solidFill>
              </a:rPr>
              <a:t>Daily, Monthly, Yearly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47650" y="2255838"/>
            <a:ext cx="0" cy="366395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247650" y="3136900"/>
            <a:ext cx="10429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1"/>
          </p:cNvCxnSpPr>
          <p:nvPr/>
        </p:nvCxnSpPr>
        <p:spPr>
          <a:xfrm>
            <a:off x="247650" y="4033838"/>
            <a:ext cx="10429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1"/>
          </p:cNvCxnSpPr>
          <p:nvPr/>
        </p:nvCxnSpPr>
        <p:spPr>
          <a:xfrm>
            <a:off x="247650" y="4991100"/>
            <a:ext cx="10429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2" idx="1"/>
          </p:cNvCxnSpPr>
          <p:nvPr/>
        </p:nvCxnSpPr>
        <p:spPr>
          <a:xfrm>
            <a:off x="247650" y="5919788"/>
            <a:ext cx="1077913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437188" y="1328738"/>
            <a:ext cx="1106487" cy="1068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64175" y="3098800"/>
            <a:ext cx="1108075" cy="1068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4175" y="4856163"/>
            <a:ext cx="1108075" cy="1069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07238" y="1322388"/>
            <a:ext cx="1108075" cy="10683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07238" y="3098800"/>
            <a:ext cx="1108075" cy="1068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07238" y="4856163"/>
            <a:ext cx="1108075" cy="10699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pic>
        <p:nvPicPr>
          <p:cNvPr id="199698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9388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9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" t="4362" r="7080" b="4704"/>
          <a:stretch>
            <a:fillRect/>
          </a:stretch>
        </p:blipFill>
        <p:spPr bwMode="auto">
          <a:xfrm>
            <a:off x="7323138" y="1500188"/>
            <a:ext cx="676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0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3316288"/>
            <a:ext cx="6921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1" name="Picture 2" descr="C:\Users\administrator\AppData\Local\Microsoft\Windows\Temporary Internet Files\Content.IE5\2MJBKMW4\MC90043981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" b="9074"/>
          <a:stretch>
            <a:fillRect/>
          </a:stretch>
        </p:blipFill>
        <p:spPr bwMode="auto">
          <a:xfrm>
            <a:off x="5716588" y="5075238"/>
            <a:ext cx="68103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2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4991100"/>
            <a:ext cx="7810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703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3257550"/>
            <a:ext cx="769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704" name="TextBox 39"/>
          <p:cNvSpPr txBox="1">
            <a:spLocks noChangeArrowheads="1"/>
          </p:cNvSpPr>
          <p:nvPr/>
        </p:nvSpPr>
        <p:spPr bwMode="auto">
          <a:xfrm>
            <a:off x="5259388" y="2386013"/>
            <a:ext cx="1519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MS-Excel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MS-Excel Data</a:t>
            </a:r>
          </a:p>
        </p:txBody>
      </p:sp>
      <p:sp>
        <p:nvSpPr>
          <p:cNvPr id="199705" name="TextBox 40"/>
          <p:cNvSpPr txBox="1">
            <a:spLocks noChangeArrowheads="1"/>
          </p:cNvSpPr>
          <p:nvPr/>
        </p:nvSpPr>
        <p:spPr bwMode="auto">
          <a:xfrm>
            <a:off x="7434263" y="2376488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800" smtClean="0">
                <a:solidFill>
                  <a:srgbClr val="000000"/>
                </a:solidFill>
              </a:rPr>
              <a:t>PDF</a:t>
            </a:r>
          </a:p>
        </p:txBody>
      </p:sp>
      <p:sp>
        <p:nvSpPr>
          <p:cNvPr id="199706" name="TextBox 41"/>
          <p:cNvSpPr txBox="1">
            <a:spLocks noChangeArrowheads="1"/>
          </p:cNvSpPr>
          <p:nvPr/>
        </p:nvSpPr>
        <p:spPr bwMode="auto">
          <a:xfrm>
            <a:off x="5743575" y="4160838"/>
            <a:ext cx="757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IN" altLang="en-US" sz="1800" smtClean="0">
                <a:solidFill>
                  <a:srgbClr val="000000"/>
                </a:solidFill>
              </a:rPr>
              <a:t>XML</a:t>
            </a:r>
          </a:p>
        </p:txBody>
      </p:sp>
      <p:sp>
        <p:nvSpPr>
          <p:cNvPr id="199707" name="TextBox 42"/>
          <p:cNvSpPr txBox="1">
            <a:spLocks noChangeArrowheads="1"/>
          </p:cNvSpPr>
          <p:nvPr/>
        </p:nvSpPr>
        <p:spPr bwMode="auto">
          <a:xfrm>
            <a:off x="6981825" y="4173538"/>
            <a:ext cx="1306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Rich Text Format</a:t>
            </a:r>
          </a:p>
        </p:txBody>
      </p:sp>
      <p:sp>
        <p:nvSpPr>
          <p:cNvPr id="199708" name="TextBox 43"/>
          <p:cNvSpPr txBox="1">
            <a:spLocks noChangeArrowheads="1"/>
          </p:cNvSpPr>
          <p:nvPr/>
        </p:nvSpPr>
        <p:spPr bwMode="auto">
          <a:xfrm>
            <a:off x="5749925" y="5926138"/>
            <a:ext cx="538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RTP</a:t>
            </a:r>
          </a:p>
        </p:txBody>
      </p:sp>
      <p:sp>
        <p:nvSpPr>
          <p:cNvPr id="199709" name="TextBox 44"/>
          <p:cNvSpPr txBox="1">
            <a:spLocks noChangeArrowheads="1"/>
          </p:cNvSpPr>
          <p:nvPr/>
        </p:nvSpPr>
        <p:spPr bwMode="auto">
          <a:xfrm>
            <a:off x="6710363" y="5919788"/>
            <a:ext cx="1901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MS-Word</a:t>
            </a:r>
          </a:p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MS-Word Editable</a:t>
            </a:r>
          </a:p>
        </p:txBody>
      </p:sp>
      <p:sp>
        <p:nvSpPr>
          <p:cNvPr id="199710" name="TextBox 1"/>
          <p:cNvSpPr txBox="1">
            <a:spLocks noChangeArrowheads="1"/>
          </p:cNvSpPr>
          <p:nvPr/>
        </p:nvSpPr>
        <p:spPr bwMode="auto">
          <a:xfrm>
            <a:off x="247650" y="5461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270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5270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5270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 smtClean="0">
                <a:solidFill>
                  <a:srgbClr val="000000"/>
                </a:solidFill>
                <a:latin typeface="Calibri Light" pitchFamily="34" charset="0"/>
              </a:rPr>
              <a:t>Vehicle Profile</a:t>
            </a:r>
          </a:p>
        </p:txBody>
      </p:sp>
      <p:sp>
        <p:nvSpPr>
          <p:cNvPr id="199711" name="Pentagon 38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263525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defTabSz="107315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defTabSz="10731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smtClean="0">
                <a:solidFill>
                  <a:srgbClr val="FFFFFF"/>
                </a:solidFill>
                <a:latin typeface="Calibri Light" pitchFamily="34" charset="0"/>
              </a:rPr>
              <a:t>Reports and Charts Generation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SimSun" pitchFamily="2" charset="-122"/>
            </a:endParaRPr>
          </a:p>
        </p:txBody>
      </p:sp>
      <p:sp>
        <p:nvSpPr>
          <p:cNvPr id="19971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262B7BE3-CCD4-4326-99CC-BF36093EFC56}" type="slidenum">
              <a:rPr lang="en-US" altLang="en-US" smtClean="0">
                <a:solidFill>
                  <a:srgbClr val="898989"/>
                </a:solidFill>
              </a:rPr>
              <a:pPr eaLnBrk="1" hangingPunct="1">
                <a:buFont typeface="Arial" charset="0"/>
                <a:buNone/>
              </a:pPr>
              <a:t>27</a:t>
            </a:fld>
            <a:endParaRPr lang="en-US" altLang="en-US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Pentagon 10"/>
          <p:cNvSpPr>
            <a:spLocks noChangeArrowheads="1"/>
          </p:cNvSpPr>
          <p:nvPr/>
        </p:nvSpPr>
        <p:spPr bwMode="auto">
          <a:xfrm>
            <a:off x="0" y="584200"/>
            <a:ext cx="7062788" cy="482600"/>
          </a:xfrm>
          <a:prstGeom prst="homePlate">
            <a:avLst>
              <a:gd name="adj" fmla="val 50002"/>
            </a:avLst>
          </a:prstGeom>
          <a:solidFill>
            <a:srgbClr val="02A2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defTabSz="10731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263525" defTabSz="10731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defTabSz="10731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defTabSz="10731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defTabSz="10731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defTabSz="10731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lvl="1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mtClean="0">
                <a:solidFill>
                  <a:srgbClr val="FFFFFF"/>
                </a:solidFill>
                <a:latin typeface="Calibri Light" pitchFamily="34" charset="0"/>
              </a:rPr>
              <a:t>COSEC Scheduler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189038"/>
            <a:ext cx="161448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dministrator\AppData\Local\Microsoft\Windows\Temporary Internet Files\Content.IE5\44LM5OZQ\MC900030044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22" y="1937362"/>
            <a:ext cx="817651" cy="9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8" name="TextBox 6"/>
          <p:cNvSpPr txBox="1">
            <a:spLocks noChangeArrowheads="1"/>
          </p:cNvSpPr>
          <p:nvPr/>
        </p:nvSpPr>
        <p:spPr bwMode="auto">
          <a:xfrm>
            <a:off x="44450" y="4572000"/>
            <a:ext cx="1784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COSEC CENTRA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Server</a:t>
            </a:r>
          </a:p>
        </p:txBody>
      </p:sp>
      <p:pic>
        <p:nvPicPr>
          <p:cNvPr id="166919" name="Picture 2" descr="C:\Users\administrator\AppData\Local\Microsoft\Windows\Temporary Internet Files\Content.IE5\D359EIM5\MC90043484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9337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0" name="TextBox 8"/>
          <p:cNvSpPr txBox="1">
            <a:spLocks noChangeArrowheads="1"/>
          </p:cNvSpPr>
          <p:nvPr/>
        </p:nvSpPr>
        <p:spPr bwMode="auto">
          <a:xfrm>
            <a:off x="6142038" y="2595563"/>
            <a:ext cx="1279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HR/HOD</a:t>
            </a:r>
          </a:p>
        </p:txBody>
      </p:sp>
      <p:pic>
        <p:nvPicPr>
          <p:cNvPr id="166921" name="Picture 2" descr="C:\Users\administrator\AppData\Local\Microsoft\Windows\Temporary Internet Files\Content.IE5\D58B0YXL\MC90044172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828800"/>
            <a:ext cx="139382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administrator\AppData\Local\Microsoft\Windows\Temporary Internet Files\Content.IE5\44LM5OZQ\MC900030044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242" y="1404789"/>
            <a:ext cx="817651" cy="9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3" name="TextBox 11"/>
          <p:cNvSpPr txBox="1">
            <a:spLocks noChangeArrowheads="1"/>
          </p:cNvSpPr>
          <p:nvPr/>
        </p:nvSpPr>
        <p:spPr bwMode="auto">
          <a:xfrm rot="-1031858">
            <a:off x="1866900" y="2957513"/>
            <a:ext cx="1790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400" b="1" smtClean="0">
                <a:solidFill>
                  <a:srgbClr val="17375E"/>
                </a:solidFill>
              </a:rPr>
              <a:t>Attendance Report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400" b="1" smtClean="0">
                <a:solidFill>
                  <a:srgbClr val="17375E"/>
                </a:solidFill>
              </a:rPr>
              <a:t>(Department – 1)</a:t>
            </a:r>
          </a:p>
        </p:txBody>
      </p:sp>
      <p:sp>
        <p:nvSpPr>
          <p:cNvPr id="166924" name="TextBox 12"/>
          <p:cNvSpPr txBox="1">
            <a:spLocks noChangeArrowheads="1"/>
          </p:cNvSpPr>
          <p:nvPr/>
        </p:nvSpPr>
        <p:spPr bwMode="auto">
          <a:xfrm rot="-1013974">
            <a:off x="3743325" y="2373313"/>
            <a:ext cx="1790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400" b="1" smtClean="0">
                <a:solidFill>
                  <a:srgbClr val="17375E"/>
                </a:solidFill>
              </a:rPr>
              <a:t>Attendance Report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400" b="1" smtClean="0">
                <a:solidFill>
                  <a:srgbClr val="17375E"/>
                </a:solidFill>
              </a:rPr>
              <a:t>(Department – 2)</a:t>
            </a:r>
          </a:p>
        </p:txBody>
      </p:sp>
      <p:grpSp>
        <p:nvGrpSpPr>
          <p:cNvPr id="166925" name="Group 14"/>
          <p:cNvGrpSpPr>
            <a:grpSpLocks/>
          </p:cNvGrpSpPr>
          <p:nvPr/>
        </p:nvGrpSpPr>
        <p:grpSpPr bwMode="auto">
          <a:xfrm>
            <a:off x="3059113" y="4568825"/>
            <a:ext cx="403225" cy="490538"/>
            <a:chOff x="2781300" y="5410200"/>
            <a:chExt cx="575765" cy="768936"/>
          </a:xfrm>
        </p:grpSpPr>
        <p:sp>
          <p:nvSpPr>
            <p:cNvPr id="16" name="Flowchart: Magnetic Disk 15"/>
            <p:cNvSpPr/>
            <p:nvPr/>
          </p:nvSpPr>
          <p:spPr>
            <a:xfrm>
              <a:off x="2785834" y="5980059"/>
              <a:ext cx="571231" cy="199077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7" name="Flowchart: Magnetic Disk 16"/>
            <p:cNvSpPr/>
            <p:nvPr/>
          </p:nvSpPr>
          <p:spPr>
            <a:xfrm>
              <a:off x="2781300" y="5840705"/>
              <a:ext cx="571231" cy="20156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2781300" y="5696374"/>
              <a:ext cx="571231" cy="199077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19" name="Flowchart: Magnetic Disk 18"/>
            <p:cNvSpPr/>
            <p:nvPr/>
          </p:nvSpPr>
          <p:spPr>
            <a:xfrm>
              <a:off x="2781300" y="5557020"/>
              <a:ext cx="571231" cy="199077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20" name="Flowchart: Magnetic Disk 19"/>
            <p:cNvSpPr/>
            <p:nvPr/>
          </p:nvSpPr>
          <p:spPr>
            <a:xfrm>
              <a:off x="2781300" y="5410200"/>
              <a:ext cx="571231" cy="199077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66926" name="TextBox 20"/>
          <p:cNvSpPr txBox="1">
            <a:spLocks noChangeArrowheads="1"/>
          </p:cNvSpPr>
          <p:nvPr/>
        </p:nvSpPr>
        <p:spPr bwMode="auto">
          <a:xfrm rot="1810098">
            <a:off x="1979613" y="5073650"/>
            <a:ext cx="2016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800" smtClean="0">
                <a:solidFill>
                  <a:srgbClr val="77933C"/>
                </a:solidFill>
              </a:rPr>
              <a:t>Automated Backup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0" y="4225925"/>
            <a:ext cx="2714625" cy="1565275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928" name="Picture 5" descr="C:\Users\administrator\AppData\Local\Microsoft\Windows\Temporary Internet Files\Content.IE5\44LM5OZQ\MC90041194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3440113"/>
            <a:ext cx="525462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29" name="Picture 6" descr="C:\Users\administrator\AppData\Local\Microsoft\Windows\Temporary Internet Files\Content.IE5\D359EIM5\MC900431601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3295650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0" name="Picture 7" descr="C:\Users\administrator\AppData\Local\Microsoft\Windows\Temporary Internet Files\Content.IE5\1ZUQM1BC\MC900431614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352425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1" name="Picture 8" descr="C:\Users\administrator\AppData\Local\Microsoft\Windows\Temporary Internet Files\Content.IE5\D58B0YXL\MC900432623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3455988"/>
            <a:ext cx="887412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2" name="Picture 9" descr="C:\Users\administrator\AppData\Local\Microsoft\Windows\Temporary Internet Files\Content.IE5\D359EIM5\MC900432609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162425"/>
            <a:ext cx="903288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33" name="Picture 10" descr="C:\Users\administrator\AppData\Local\Microsoft\Windows\Temporary Internet Files\Content.IE5\44LM5OZQ\MC900432611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4062413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34" name="TextBox 28"/>
          <p:cNvSpPr txBox="1">
            <a:spLocks noChangeArrowheads="1"/>
          </p:cNvSpPr>
          <p:nvPr/>
        </p:nvSpPr>
        <p:spPr bwMode="auto">
          <a:xfrm>
            <a:off x="6530840" y="4964113"/>
            <a:ext cx="2570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800" dirty="0" smtClean="0">
                <a:solidFill>
                  <a:srgbClr val="000000"/>
                </a:solidFill>
              </a:rPr>
              <a:t>Doctors/Employees</a:t>
            </a:r>
          </a:p>
        </p:txBody>
      </p:sp>
      <p:pic>
        <p:nvPicPr>
          <p:cNvPr id="166935" name="Picture 12" descr="C:\Users\administrator\AppData\Local\Microsoft\Windows\Temporary Internet Files\Content.IE5\44LM5OZQ\MC90001672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46475"/>
            <a:ext cx="2413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Connector 30"/>
          <p:cNvCxnSpPr>
            <a:endCxn id="166931" idx="2"/>
          </p:cNvCxnSpPr>
          <p:nvPr/>
        </p:nvCxnSpPr>
        <p:spPr>
          <a:xfrm>
            <a:off x="1524000" y="3886200"/>
            <a:ext cx="5602288" cy="457200"/>
          </a:xfrm>
          <a:prstGeom prst="line">
            <a:avLst/>
          </a:prstGeom>
          <a:ln>
            <a:solidFill>
              <a:srgbClr val="BE1299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937" name="TextBox 31"/>
          <p:cNvSpPr txBox="1">
            <a:spLocks noChangeArrowheads="1"/>
          </p:cNvSpPr>
          <p:nvPr/>
        </p:nvSpPr>
        <p:spPr bwMode="auto">
          <a:xfrm rot="273689">
            <a:off x="4445000" y="4189413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400" b="1" smtClean="0">
                <a:solidFill>
                  <a:srgbClr val="BE1299"/>
                </a:solidFill>
              </a:rPr>
              <a:t>Leave Credit</a:t>
            </a:r>
          </a:p>
        </p:txBody>
      </p:sp>
      <p:sp>
        <p:nvSpPr>
          <p:cNvPr id="166938" name="TextBox 32"/>
          <p:cNvSpPr txBox="1">
            <a:spLocks noChangeArrowheads="1"/>
          </p:cNvSpPr>
          <p:nvPr/>
        </p:nvSpPr>
        <p:spPr bwMode="auto">
          <a:xfrm rot="280516">
            <a:off x="3130550" y="4054475"/>
            <a:ext cx="72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400" b="1" smtClean="0">
                <a:solidFill>
                  <a:srgbClr val="0070C0"/>
                </a:solidFill>
              </a:rPr>
              <a:t>Shifts</a:t>
            </a:r>
          </a:p>
        </p:txBody>
      </p:sp>
      <p:pic>
        <p:nvPicPr>
          <p:cNvPr id="166939" name="Picture 2" descr="C:\Users\administrator\AppData\Local\Microsoft\Windows\Temporary Internet Files\Content.IE5\Q7D17SJM\MC90044206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504">
            <a:off x="3343275" y="3341688"/>
            <a:ext cx="68421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40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4814888"/>
            <a:ext cx="111601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41" name="TextBox 35"/>
          <p:cNvSpPr txBox="1">
            <a:spLocks noChangeArrowheads="1"/>
          </p:cNvSpPr>
          <p:nvPr/>
        </p:nvSpPr>
        <p:spPr bwMode="auto">
          <a:xfrm>
            <a:off x="4033838" y="59182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800" smtClean="0">
                <a:solidFill>
                  <a:srgbClr val="000000"/>
                </a:solidFill>
              </a:rPr>
              <a:t>Admin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524000" y="2286000"/>
            <a:ext cx="4241800" cy="1292225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943" name="Picture 37"/>
          <p:cNvPicPr>
            <a:picLocks noChangeAspect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8707">
            <a:off x="2882900" y="1758950"/>
            <a:ext cx="357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1293">
            <a:off x="4612133" y="1220884"/>
            <a:ext cx="356591" cy="356591"/>
          </a:xfrm>
          <a:prstGeom prst="rect">
            <a:avLst/>
          </a:prstGeom>
        </p:spPr>
      </p:pic>
      <p:sp>
        <p:nvSpPr>
          <p:cNvPr id="1669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buFont typeface="Arial" charset="0"/>
              <a:buNone/>
            </a:pPr>
            <a:fld id="{08E6DEB4-1FD2-41DB-BB9C-CBDA8840AF86}" type="slidenum">
              <a:rPr lang="en-US" altLang="en-US" smtClean="0">
                <a:solidFill>
                  <a:srgbClr val="898989"/>
                </a:solidFill>
              </a:rPr>
              <a:pPr eaLnBrk="1" hangingPunct="1">
                <a:buFont typeface="Arial" charset="0"/>
                <a:buNone/>
              </a:pPr>
              <a:t>28</a:t>
            </a:fld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0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SMS and  Email Notifications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Alerts for various </a:t>
            </a:r>
            <a:r>
              <a:rPr lang="en-GB" sz="1600" dirty="0" smtClean="0"/>
              <a:t>events viz. leave-tour-attendance correction application/approval/rejection</a:t>
            </a:r>
            <a:r>
              <a:rPr lang="en-GB" sz="1600" dirty="0"/>
              <a:t>, missing in/out punch, user entry/exit, </a:t>
            </a:r>
            <a:r>
              <a:rPr lang="en-GB" sz="1600" dirty="0" smtClean="0"/>
              <a:t>daily-monthly </a:t>
            </a:r>
            <a:r>
              <a:rPr lang="en-GB" sz="1600" dirty="0"/>
              <a:t>attendance, etc</a:t>
            </a:r>
            <a:r>
              <a:rPr lang="en-GB" sz="1600" dirty="0" smtClean="0"/>
              <a:t>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Sends SMS and Email notifications to employees and reporting managers </a:t>
            </a:r>
            <a:r>
              <a:rPr lang="en-US" sz="1600" dirty="0"/>
              <a:t>for various </a:t>
            </a:r>
            <a:r>
              <a:rPr lang="en-US" sz="1600" dirty="0" smtClean="0"/>
              <a:t>time-attendance, leave, shift related </a:t>
            </a:r>
            <a:r>
              <a:rPr lang="en-GB" sz="1600" dirty="0" smtClean="0"/>
              <a:t>events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Immediate response to exceptional situations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/>
              <a:t>Increase </a:t>
            </a:r>
            <a:r>
              <a:rPr lang="en-GB" sz="1600" dirty="0"/>
              <a:t>in employee </a:t>
            </a:r>
            <a:r>
              <a:rPr lang="en-GB" sz="1600" dirty="0" smtClean="0"/>
              <a:t>morale and productivity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Institutes having numerous employees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95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Challenges Faced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10155" y="1392702"/>
            <a:ext cx="4979962" cy="4853353"/>
          </a:xfrm>
          <a:prstGeom prst="ellipse">
            <a:avLst/>
          </a:prstGeom>
          <a:solidFill>
            <a:srgbClr val="02A2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Connector 5"/>
          <p:cNvCxnSpPr/>
          <p:nvPr/>
        </p:nvCxnSpPr>
        <p:spPr>
          <a:xfrm>
            <a:off x="2783489" y="2118167"/>
            <a:ext cx="3687649" cy="3579248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7"/>
            <a:endCxn id="3" idx="3"/>
          </p:cNvCxnSpPr>
          <p:nvPr/>
        </p:nvCxnSpPr>
        <p:spPr>
          <a:xfrm flipH="1">
            <a:off x="2839454" y="2103459"/>
            <a:ext cx="3521364" cy="3431839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324783" y="1366840"/>
            <a:ext cx="527870" cy="42260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3B9F9D"/>
                </a:solidFill>
              </a:rPr>
              <a:t>1</a:t>
            </a:r>
            <a:endParaRPr lang="en-IN" sz="2000" b="1" dirty="0">
              <a:solidFill>
                <a:srgbClr val="3B9F9D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48127" y="3652165"/>
            <a:ext cx="527870" cy="42260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3B9F9D"/>
                </a:solidFill>
              </a:rPr>
              <a:t>2</a:t>
            </a:r>
            <a:endParaRPr lang="en-IN" sz="2000" b="1" dirty="0">
              <a:solidFill>
                <a:srgbClr val="3B9F9D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01520" y="5833915"/>
            <a:ext cx="527870" cy="42260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3B9F9D"/>
                </a:solidFill>
              </a:rPr>
              <a:t>3</a:t>
            </a:r>
            <a:endParaRPr lang="en-IN" sz="2000" b="1" dirty="0">
              <a:solidFill>
                <a:srgbClr val="3B9F9D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71073" y="3652165"/>
            <a:ext cx="527870" cy="42260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3B9F9D"/>
                </a:solidFill>
              </a:rPr>
              <a:t>4</a:t>
            </a:r>
            <a:endParaRPr lang="en-IN" sz="2000" b="1" dirty="0">
              <a:solidFill>
                <a:srgbClr val="3B9F9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91796" y="1997614"/>
            <a:ext cx="263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Unhygienic Practices in Attendance </a:t>
            </a:r>
            <a:r>
              <a:rPr lang="en-GB" sz="1800" dirty="0" smtClean="0">
                <a:solidFill>
                  <a:schemeClr val="bg1"/>
                </a:solidFill>
              </a:rPr>
              <a:t>Marking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330" y="3207437"/>
            <a:ext cx="1459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bg1"/>
                </a:solidFill>
              </a:rPr>
              <a:t>Managing Attendance with Flexible Timings</a:t>
            </a:r>
            <a:endParaRPr lang="en-IN" sz="18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21981" y="4972436"/>
            <a:ext cx="1506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800" dirty="0" smtClean="0">
                <a:solidFill>
                  <a:schemeClr val="bg1"/>
                </a:solidFill>
              </a:rPr>
              <a:t>Attendance </a:t>
            </a:r>
            <a:r>
              <a:rPr lang="en-IN" sz="1800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588453" y="3484536"/>
            <a:ext cx="1688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bg1"/>
                </a:solidFill>
              </a:rPr>
              <a:t>Inaccurate and Late Payroll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 4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Notifications </a:t>
            </a:r>
            <a:endParaRPr lang="en-US" sz="2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6995" y="1244734"/>
            <a:ext cx="4856952" cy="52789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Real-time </a:t>
            </a:r>
            <a:r>
              <a:rPr lang="en-IN" sz="1800" dirty="0">
                <a:solidFill>
                  <a:schemeClr val="tx1"/>
                </a:solidFill>
              </a:rPr>
              <a:t>n</a:t>
            </a:r>
            <a:r>
              <a:rPr lang="en-IN" sz="1800" dirty="0" smtClean="0">
                <a:solidFill>
                  <a:schemeClr val="tx1"/>
                </a:solidFill>
              </a:rPr>
              <a:t>otifications on exceptional </a:t>
            </a:r>
            <a:r>
              <a:rPr lang="en-IN" sz="1800" dirty="0">
                <a:solidFill>
                  <a:schemeClr val="tx1"/>
                </a:solidFill>
              </a:rPr>
              <a:t>s</a:t>
            </a:r>
            <a:r>
              <a:rPr lang="en-IN" sz="1800" dirty="0" smtClean="0">
                <a:solidFill>
                  <a:schemeClr val="tx1"/>
                </a:solidFill>
              </a:rPr>
              <a:t>ituations</a:t>
            </a: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6011" y="1757746"/>
            <a:ext cx="4856400" cy="52789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SMS and Email notifications </a:t>
            </a: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6011" y="2272906"/>
            <a:ext cx="4856400" cy="58283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Custom alerts on pre-defined </a:t>
            </a:r>
            <a:r>
              <a:rPr lang="en-IN" sz="1800" dirty="0">
                <a:solidFill>
                  <a:schemeClr val="tx1"/>
                </a:solidFill>
              </a:rPr>
              <a:t>c</a:t>
            </a:r>
            <a:r>
              <a:rPr lang="en-IN" sz="1800" dirty="0" smtClean="0">
                <a:solidFill>
                  <a:schemeClr val="tx1"/>
                </a:solidFill>
              </a:rPr>
              <a:t>ontact </a:t>
            </a:r>
            <a:r>
              <a:rPr lang="en-IN" sz="1800" dirty="0">
                <a:solidFill>
                  <a:schemeClr val="tx1"/>
                </a:solidFill>
              </a:rPr>
              <a:t>n</a:t>
            </a:r>
            <a:r>
              <a:rPr lang="en-IN" sz="1800" dirty="0" smtClean="0">
                <a:solidFill>
                  <a:schemeClr val="tx1"/>
                </a:solidFill>
              </a:rPr>
              <a:t>umber or Email Id</a:t>
            </a:r>
            <a:endParaRPr lang="en-IN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667079" y="5327206"/>
            <a:ext cx="1675938" cy="53196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333472">
            <a:off x="1782195" y="4146186"/>
            <a:ext cx="1110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prstClr val="black"/>
                </a:solidFill>
                <a:latin typeface="Calibri"/>
              </a:rPr>
              <a:t>Email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17" y="5358408"/>
            <a:ext cx="841515" cy="8415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1" b="19329"/>
          <a:stretch/>
        </p:blipFill>
        <p:spPr>
          <a:xfrm>
            <a:off x="2949014" y="3827204"/>
            <a:ext cx="1341234" cy="8398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337212">
            <a:off x="1972972" y="5183088"/>
            <a:ext cx="1003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0" dirty="0" smtClean="0">
                <a:solidFill>
                  <a:prstClr val="black"/>
                </a:solidFill>
                <a:latin typeface="Calibri"/>
              </a:rPr>
              <a:t>SMS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67079" y="4247143"/>
            <a:ext cx="1483466" cy="478882"/>
          </a:xfrm>
          <a:prstGeom prst="line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1" y="4433322"/>
            <a:ext cx="1088266" cy="10882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784" y="5505615"/>
            <a:ext cx="238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dirty="0" smtClean="0">
                <a:solidFill>
                  <a:prstClr val="black"/>
                </a:solidFill>
                <a:latin typeface="Calibri"/>
              </a:rPr>
              <a:t>Centralized </a:t>
            </a:r>
          </a:p>
          <a:p>
            <a:pPr algn="ctr"/>
            <a:r>
              <a:rPr lang="en-US" sz="1800" i="0" dirty="0" smtClean="0">
                <a:solidFill>
                  <a:prstClr val="black"/>
                </a:solidFill>
                <a:latin typeface="Calibri"/>
              </a:rPr>
              <a:t>Server</a:t>
            </a:r>
            <a:endParaRPr lang="en-US" sz="1800" i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1839" y="6146702"/>
            <a:ext cx="1191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… and more</a:t>
            </a:r>
            <a:endParaRPr lang="en-IN" sz="1600" dirty="0"/>
          </a:p>
        </p:txBody>
      </p:sp>
      <p:sp>
        <p:nvSpPr>
          <p:cNvPr id="38" name="Rectangle 37"/>
          <p:cNvSpPr/>
          <p:nvPr/>
        </p:nvSpPr>
        <p:spPr>
          <a:xfrm>
            <a:off x="6570991" y="1915350"/>
            <a:ext cx="2286000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Missing Punch</a:t>
            </a: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79955" y="4088513"/>
            <a:ext cx="2286000" cy="57856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Leave Application/Approval</a:t>
            </a: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70991" y="2625187"/>
            <a:ext cx="2286000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Shift Change</a:t>
            </a: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570991" y="3358667"/>
            <a:ext cx="2286000" cy="6010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Daily/Monthly Attendance</a:t>
            </a: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70991" y="4805687"/>
            <a:ext cx="2286000" cy="57745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Tour Application/Approval</a:t>
            </a: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79955" y="5531829"/>
            <a:ext cx="2286000" cy="62011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Attendance Correction Application/Approval</a:t>
            </a:r>
            <a:endParaRPr lang="en-IN" sz="18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997599" y="1248233"/>
            <a:ext cx="2177489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 smtClean="0">
                <a:solidFill>
                  <a:schemeClr val="tx1"/>
                </a:solidFill>
              </a:rPr>
              <a:t>Notifications</a:t>
            </a:r>
            <a:endParaRPr lang="en-IN" sz="1800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>
            <a:stCxn id="38" idx="1"/>
          </p:cNvCxnSpPr>
          <p:nvPr/>
        </p:nvCxnSpPr>
        <p:spPr>
          <a:xfrm flipH="1" flipV="1">
            <a:off x="6065091" y="2172927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065092" y="2882764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065091" y="3616244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6065092" y="4346089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6065091" y="5063264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074055" y="5789406"/>
            <a:ext cx="505900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065091" y="1776835"/>
            <a:ext cx="21253" cy="403849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Attendance on Move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What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How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Benefits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schemeClr val="tx1"/>
                </a:solidFill>
              </a:rPr>
              <a:t>Application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Automatic  </a:t>
            </a:r>
            <a:r>
              <a:rPr lang="en-GB" sz="1600" dirty="0" smtClean="0"/>
              <a:t>attendance marking of employees using mobile</a:t>
            </a:r>
            <a:endParaRPr lang="en-GB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Facilitates automatic attendance marking on entering/exiting a predefined area using smartphone through GPS/Wi-Fi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/>
          </a:p>
          <a:p>
            <a:endParaRPr lang="en-IN" sz="18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Less time spent after trivial tasks such as attendance </a:t>
            </a:r>
            <a:r>
              <a:rPr lang="en-GB" sz="1600" dirty="0" smtClean="0"/>
              <a:t>corrections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Ease in attendance marking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Improves employee </a:t>
            </a:r>
            <a:r>
              <a:rPr lang="en-GB" sz="1600" dirty="0" smtClean="0"/>
              <a:t>morale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Convenient for high designated personnel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5496" y="4577571"/>
            <a:ext cx="3792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Institutes </a:t>
            </a:r>
            <a:r>
              <a:rPr lang="en-GB" sz="1600" dirty="0"/>
              <a:t>facing issue of missed punches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Organization with HR dept. facing numerous attendance correction </a:t>
            </a:r>
            <a:r>
              <a:rPr lang="en-GB" sz="1600" dirty="0" smtClean="0"/>
              <a:t>requests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Doctors, Medical representatives, Ambulance staff, HODs, etc.</a:t>
            </a:r>
          </a:p>
        </p:txBody>
      </p:sp>
    </p:spTree>
    <p:extLst>
      <p:ext uri="{BB962C8B-B14F-4D97-AF65-F5344CB8AC3E}">
        <p14:creationId xmlns:p14="http://schemas.microsoft.com/office/powerpoint/2010/main" val="42605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prstClr val="white"/>
                </a:solidFill>
                <a:latin typeface="Calibri Light"/>
              </a:rPr>
              <a:t>Attendance on Move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5" descr="D:\New folder\Marketing\Tool Kits\Infograph\6_AOM_How it 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5" y="1512277"/>
            <a:ext cx="8160229" cy="44430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Time-Attendance on Mobile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200" dirty="0" smtClean="0">
              <a:solidFill>
                <a:prstClr val="black"/>
              </a:solidFill>
            </a:endParaRPr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What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How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Benefits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Application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View </a:t>
            </a:r>
            <a:r>
              <a:rPr lang="en-GB" sz="1600" dirty="0" smtClean="0"/>
              <a:t>attendance, shift, leave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Apply leave/tour/attendance correction through mobile application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Facilitates employees to view their attendance details through mobile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Employees </a:t>
            </a:r>
            <a:r>
              <a:rPr lang="en-GB" sz="1600" dirty="0"/>
              <a:t>can apply leave/tour that can be approved by his reporting manager through </a:t>
            </a:r>
            <a:r>
              <a:rPr lang="en-GB" sz="1600" dirty="0" smtClean="0"/>
              <a:t>mobile portal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>
              <a:solidFill>
                <a:prstClr val="black"/>
              </a:solidFill>
            </a:endParaRPr>
          </a:p>
          <a:p>
            <a:endParaRPr lang="en-IN" sz="1800" dirty="0" smtClean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Avoid lengthy procedures of applying tour/leave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Ease at monitoring individual’s </a:t>
            </a:r>
            <a:r>
              <a:rPr lang="en-GB" sz="1600" dirty="0" smtClean="0"/>
              <a:t>attendance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/>
              <a:t>Institutes with highly professional personnel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96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prstClr val="white"/>
                </a:solidFill>
                <a:latin typeface="Calibri Light"/>
              </a:rPr>
              <a:t>Time-Attendance on Mobile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575" y="1600200"/>
            <a:ext cx="7561263" cy="452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47" y="1662214"/>
            <a:ext cx="2905200" cy="22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5" name="Pentagon 14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en-GB" sz="3600" dirty="0" smtClean="0">
                <a:solidFill>
                  <a:schemeClr val="bg1"/>
                </a:solidFill>
                <a:latin typeface="+mj-lt"/>
              </a:rPr>
              <a:t>Inaccurate and Late Payroll 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08833" y="1682688"/>
            <a:ext cx="527870" cy="422601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3B9F9D"/>
                </a:solidFill>
              </a:rPr>
              <a:t>4</a:t>
            </a:r>
            <a:endParaRPr lang="en-IN" sz="2000" b="1" dirty="0">
              <a:solidFill>
                <a:srgbClr val="3B9F9D"/>
              </a:solidFill>
            </a:endParaRPr>
          </a:p>
        </p:txBody>
      </p:sp>
      <p:pic>
        <p:nvPicPr>
          <p:cNvPr id="7" name="Picture 2" descr="https://d30y9cdsu7xlg0.cloudfront.net/png/175990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571" y="226841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Deepak\Desktop\png\arr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83" y="2560515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9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schemeClr val="bg1"/>
                </a:solidFill>
                <a:latin typeface="+mj-lt"/>
              </a:rPr>
              <a:t>Integration with ERP/Tally/Payroll software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200" dirty="0" smtClean="0">
              <a:solidFill>
                <a:prstClr val="black"/>
              </a:solidFill>
            </a:endParaRPr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What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How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Benefits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Application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Integration </a:t>
            </a:r>
            <a:r>
              <a:rPr lang="en-US" sz="1600" dirty="0" smtClean="0"/>
              <a:t>of time-attendance </a:t>
            </a:r>
            <a:r>
              <a:rPr lang="en-US" sz="1600" dirty="0"/>
              <a:t>application with ERP/Tally/Payroll software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Offers smooth integration with t</a:t>
            </a:r>
            <a:r>
              <a:rPr lang="en-GB" sz="1600" dirty="0" smtClean="0"/>
              <a:t>hird </a:t>
            </a:r>
            <a:r>
              <a:rPr lang="en-GB" sz="1600" dirty="0"/>
              <a:t>party payroll software for timely salary computation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>
              <a:solidFill>
                <a:prstClr val="black"/>
              </a:solidFill>
            </a:endParaRPr>
          </a:p>
          <a:p>
            <a:endParaRPr lang="en-IN" sz="1800" dirty="0" smtClean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Accurate </a:t>
            </a:r>
            <a:r>
              <a:rPr lang="en-GB" sz="1600" dirty="0" smtClean="0"/>
              <a:t>and </a:t>
            </a:r>
            <a:r>
              <a:rPr lang="en-GB" sz="1600" dirty="0"/>
              <a:t>quick salary payments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Increase in employee morale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/>
              <a:t>Organizations with inaccurate </a:t>
            </a:r>
            <a:r>
              <a:rPr lang="en-GB" sz="1600" dirty="0" smtClean="0"/>
              <a:t>and </a:t>
            </a:r>
            <a:r>
              <a:rPr lang="en-GB" sz="1600" dirty="0"/>
              <a:t>late salary payment issues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08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>
                <a:solidFill>
                  <a:prstClr val="white"/>
                </a:solidFill>
                <a:latin typeface="Calibri Light"/>
              </a:rPr>
              <a:t>Software Integration 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4" y="1312625"/>
            <a:ext cx="8042031" cy="49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2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4F374EAD-4B5E-4A60-8DAF-F39B93EBA416}" type="slidenum">
              <a:rPr lang="en-US" altLang="en-US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38</a:t>
            </a:fld>
            <a:endParaRPr lang="en-US" altLang="en-US" sz="18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0531" name="TextBox 4"/>
          <p:cNvSpPr>
            <a:spLocks noChangeArrowheads="1"/>
          </p:cNvSpPr>
          <p:nvPr/>
        </p:nvSpPr>
        <p:spPr bwMode="auto">
          <a:xfrm>
            <a:off x="990600" y="27432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en-US" altLang="en-US" sz="5400" smtClean="0">
              <a:solidFill>
                <a:srgbClr val="000000"/>
              </a:solidFill>
            </a:endParaRPr>
          </a:p>
        </p:txBody>
      </p:sp>
      <p:pic>
        <p:nvPicPr>
          <p:cNvPr id="150532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463"/>
            <a:ext cx="9144000" cy="40290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entagon 5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Time-Attendance: Process</a:t>
            </a:r>
            <a:endParaRPr lang="en-US" sz="28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64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Healthcare: Customer List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30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/>
              </a:rPr>
              <a:t>Time-Attendance as a Solution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8356" y="2318195"/>
            <a:ext cx="4546242" cy="62145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Automated, Fool-proof Attendance Capturing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15027" y="2936714"/>
            <a:ext cx="4546242" cy="62145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Flexible Time-Attendance </a:t>
            </a:r>
            <a:r>
              <a:rPr lang="en-GB" sz="1800" dirty="0" smtClean="0">
                <a:solidFill>
                  <a:prstClr val="black"/>
                </a:solidFill>
              </a:rPr>
              <a:t>Policies, Shifts</a:t>
            </a:r>
            <a:r>
              <a:rPr lang="en-GB" sz="1800" dirty="0">
                <a:solidFill>
                  <a:prstClr val="black"/>
                </a:solidFill>
              </a:rPr>
              <a:t>, Overtime Policies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15027" y="3569104"/>
            <a:ext cx="4546242" cy="62145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Web based Access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-18356" y="4173729"/>
            <a:ext cx="4546242" cy="62145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prstClr val="black"/>
                </a:solidFill>
              </a:rPr>
              <a:t>Reports and Charts</a:t>
            </a:r>
            <a:endParaRPr lang="en-IN" sz="1800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5027" y="4686741"/>
            <a:ext cx="4546242" cy="62145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SMS </a:t>
            </a:r>
            <a:r>
              <a:rPr lang="en-GB" sz="1800" dirty="0" smtClean="0">
                <a:solidFill>
                  <a:prstClr val="black"/>
                </a:solidFill>
              </a:rPr>
              <a:t>and Email </a:t>
            </a:r>
            <a:r>
              <a:rPr lang="en-GB" sz="1800" dirty="0">
                <a:solidFill>
                  <a:prstClr val="black"/>
                </a:solidFill>
              </a:rPr>
              <a:t>Notifications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10646" y="2316052"/>
            <a:ext cx="4546242" cy="62145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Increase in Productivity and </a:t>
            </a:r>
            <a:r>
              <a:rPr lang="en-GB" sz="1800" dirty="0" smtClean="0">
                <a:solidFill>
                  <a:prstClr val="black"/>
                </a:solidFill>
              </a:rPr>
              <a:t>Minimize Overpayments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08498" y="2934571"/>
            <a:ext cx="4546242" cy="62145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prstClr val="black"/>
                </a:solidFill>
              </a:rPr>
              <a:t>Meets Disparate Needs of Different Functions, Locations, and Individuals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08498" y="3566961"/>
            <a:ext cx="4546242" cy="62145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prstClr val="black"/>
                </a:solidFill>
              </a:rPr>
              <a:t>Saves time, Better Planning of Employees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09482" y="4173757"/>
            <a:ext cx="4546242" cy="62145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Easy Interpretation and Decision Making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09482" y="4686738"/>
            <a:ext cx="4546242" cy="62145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Faster Response to Exceptional Situations</a:t>
            </a:r>
          </a:p>
        </p:txBody>
      </p:sp>
      <p:sp>
        <p:nvSpPr>
          <p:cNvPr id="39" name="Flowchart: Off-page Connector 38"/>
          <p:cNvSpPr/>
          <p:nvPr/>
        </p:nvSpPr>
        <p:spPr>
          <a:xfrm>
            <a:off x="-16011" y="1475799"/>
            <a:ext cx="4547833" cy="616237"/>
          </a:xfrm>
          <a:prstGeom prst="flowChartOffpageConnector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Advantages</a:t>
            </a:r>
            <a:endParaRPr lang="en-IN" sz="2400" b="1" dirty="0">
              <a:solidFill>
                <a:prstClr val="black"/>
              </a:solidFill>
            </a:endParaRPr>
          </a:p>
        </p:txBody>
      </p:sp>
      <p:sp>
        <p:nvSpPr>
          <p:cNvPr id="40" name="Flowchart: Off-page Connector 39"/>
          <p:cNvSpPr/>
          <p:nvPr/>
        </p:nvSpPr>
        <p:spPr>
          <a:xfrm>
            <a:off x="4608490" y="1475576"/>
            <a:ext cx="4546242" cy="616237"/>
          </a:xfrm>
          <a:prstGeom prst="flowChartOffpageConnector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prstClr val="black"/>
                </a:solidFill>
              </a:rPr>
              <a:t>Benefits</a:t>
            </a:r>
            <a:endParaRPr lang="en-IN" sz="2400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9720" y="5204909"/>
            <a:ext cx="4546242" cy="62145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Integration with Third Party Payroll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21202" y="5204906"/>
            <a:ext cx="4546242" cy="62145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GB" sz="1800" dirty="0">
                <a:solidFill>
                  <a:prstClr val="black"/>
                </a:solidFill>
              </a:rPr>
              <a:t>Smooth </a:t>
            </a:r>
            <a:r>
              <a:rPr lang="en-GB" sz="1800" dirty="0" smtClean="0">
                <a:solidFill>
                  <a:prstClr val="black"/>
                </a:solidFill>
              </a:rPr>
              <a:t>and </a:t>
            </a:r>
            <a:r>
              <a:rPr lang="en-GB" sz="1800" dirty="0">
                <a:solidFill>
                  <a:prstClr val="black"/>
                </a:solidFill>
              </a:rPr>
              <a:t>Timely Salary Payments</a:t>
            </a:r>
          </a:p>
        </p:txBody>
      </p:sp>
    </p:spTree>
    <p:extLst>
      <p:ext uri="{BB962C8B-B14F-4D97-AF65-F5344CB8AC3E}">
        <p14:creationId xmlns:p14="http://schemas.microsoft.com/office/powerpoint/2010/main" val="17672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+mj-l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Healthcare: Customer List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6011" y="2036835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Micro Labs </a:t>
            </a:r>
            <a:r>
              <a:rPr lang="en-US" sz="1800" dirty="0" smtClean="0">
                <a:solidFill>
                  <a:schemeClr val="tx1"/>
                </a:solidFill>
              </a:rPr>
              <a:t>Ltd.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5027" y="2549847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n-US" sz="1800" dirty="0" err="1">
                <a:solidFill>
                  <a:schemeClr val="tx1"/>
                </a:solidFill>
              </a:rPr>
              <a:t>Alkem</a:t>
            </a:r>
            <a:r>
              <a:rPr lang="en-US" sz="1800" dirty="0">
                <a:solidFill>
                  <a:schemeClr val="tx1"/>
                </a:solidFill>
              </a:rPr>
              <a:t> Laboratories </a:t>
            </a:r>
            <a:r>
              <a:rPr lang="en-US" sz="1800" dirty="0" smtClean="0">
                <a:solidFill>
                  <a:schemeClr val="tx1"/>
                </a:solidFill>
              </a:rPr>
              <a:t>Ltd.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027" y="3065007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Dr. Reddy’s Foundation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6011" y="3575848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n-US" sz="1800" dirty="0" err="1">
                <a:solidFill>
                  <a:schemeClr val="tx1"/>
                </a:solidFill>
              </a:rPr>
              <a:t>Surien</a:t>
            </a:r>
            <a:r>
              <a:rPr lang="en-US" sz="1800" dirty="0">
                <a:solidFill>
                  <a:schemeClr val="tx1"/>
                </a:solidFill>
              </a:rPr>
              <a:t> Pharmaceuticals </a:t>
            </a:r>
            <a:r>
              <a:rPr lang="en-US" sz="1800" dirty="0" smtClean="0">
                <a:solidFill>
                  <a:schemeClr val="tx1"/>
                </a:solidFill>
              </a:rPr>
              <a:t>Pvt. Ltd.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5027" y="4088860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n-US" sz="1800" dirty="0" err="1">
                <a:solidFill>
                  <a:schemeClr val="tx1"/>
                </a:solidFill>
              </a:rPr>
              <a:t>Rottapharm</a:t>
            </a:r>
            <a:r>
              <a:rPr lang="en-US" sz="1800" dirty="0">
                <a:solidFill>
                  <a:schemeClr val="tx1"/>
                </a:solidFill>
              </a:rPr>
              <a:t> Co. Ltd. (Thailand)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10646" y="2034692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Gold’s Gym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8498" y="2547704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Apollo </a:t>
            </a:r>
            <a:r>
              <a:rPr lang="en-US" sz="1800" dirty="0">
                <a:solidFill>
                  <a:schemeClr val="tx1"/>
                </a:solidFill>
              </a:rPr>
              <a:t>Hospital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08498" y="3062864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Fortis Memorial Research Institute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09482" y="3575876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Viva Gym (South Africa)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09482" y="4088857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</a:rPr>
              <a:t>Al </a:t>
            </a:r>
            <a:r>
              <a:rPr lang="es-ES" sz="1800" dirty="0" err="1">
                <a:solidFill>
                  <a:schemeClr val="tx1"/>
                </a:solidFill>
              </a:rPr>
              <a:t>Kamal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Pharma</a:t>
            </a:r>
            <a:r>
              <a:rPr lang="es-ES" sz="1800" dirty="0">
                <a:solidFill>
                  <a:schemeClr val="tx1"/>
                </a:solidFill>
              </a:rPr>
              <a:t> &amp; Medical </a:t>
            </a:r>
            <a:r>
              <a:rPr lang="es-ES" sz="1800" dirty="0" err="1">
                <a:solidFill>
                  <a:schemeClr val="tx1"/>
                </a:solidFill>
              </a:rPr>
              <a:t>Services</a:t>
            </a:r>
            <a:r>
              <a:rPr lang="es-ES" sz="1800" dirty="0">
                <a:solidFill>
                  <a:schemeClr val="tx1"/>
                </a:solidFill>
              </a:rPr>
              <a:t> (KSA)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4067" y="4589947"/>
            <a:ext cx="4546242" cy="5151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Biotech Vision Care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21202" y="4592957"/>
            <a:ext cx="4546242" cy="51515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>
              <a:lnSpc>
                <a:spcPct val="125000"/>
              </a:lnSpc>
              <a:buFontTx/>
              <a:buNone/>
              <a:defRPr/>
            </a:pPr>
            <a:r>
              <a:rPr lang="en-US" sz="1800" dirty="0" err="1">
                <a:solidFill>
                  <a:schemeClr val="tx1"/>
                </a:solidFill>
              </a:rPr>
              <a:t>Riaz</a:t>
            </a:r>
            <a:r>
              <a:rPr lang="en-US" sz="1800" dirty="0">
                <a:solidFill>
                  <a:schemeClr val="tx1"/>
                </a:solidFill>
              </a:rPr>
              <a:t> Medical Center (</a:t>
            </a:r>
            <a:r>
              <a:rPr lang="en-US" sz="1800" dirty="0" smtClean="0">
                <a:solidFill>
                  <a:schemeClr val="tx1"/>
                </a:solidFill>
              </a:rPr>
              <a:t>Sharjah)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66139" y="5219773"/>
            <a:ext cx="1191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smtClean="0"/>
              <a:t>… and more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382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Case Reference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64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4800" y="1295401"/>
            <a:ext cx="4267200" cy="645942"/>
          </a:xfrm>
          <a:prstGeom prst="rect">
            <a:avLst/>
          </a:prstGeom>
          <a:noFill/>
          <a:ln w="19050">
            <a:solidFill>
              <a:srgbClr val="02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Application: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Time-Attendance</a:t>
            </a:r>
            <a:endParaRPr lang="en-US" sz="1800" b="1" dirty="0">
              <a:solidFill>
                <a:schemeClr val="tx1"/>
              </a:solidFill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1295399"/>
            <a:ext cx="4180449" cy="1222717"/>
          </a:xfrm>
          <a:prstGeom prst="rect">
            <a:avLst/>
          </a:prstGeom>
          <a:noFill/>
          <a:ln w="19050">
            <a:solidFill>
              <a:srgbClr val="02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tx1"/>
                </a:solidFill>
              </a:rPr>
              <a:t>Technology: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Biometric Fingerprint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Wireless </a:t>
            </a:r>
            <a:r>
              <a:rPr lang="en-US" sz="1800" dirty="0">
                <a:solidFill>
                  <a:schemeClr val="tx1"/>
                </a:solidFill>
              </a:rPr>
              <a:t>Connectivity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3557" y="2128424"/>
            <a:ext cx="4234375" cy="1247822"/>
          </a:xfrm>
          <a:prstGeom prst="rect">
            <a:avLst/>
          </a:prstGeom>
          <a:noFill/>
          <a:ln w="19050">
            <a:solidFill>
              <a:srgbClr val="02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tx1"/>
                </a:solidFill>
              </a:rPr>
              <a:t>Matrix Offering: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Users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</a:rPr>
              <a:t>900+ 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Locations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 smtClean="0">
                <a:solidFill>
                  <a:schemeClr val="tx1"/>
                </a:solidFill>
              </a:rPr>
              <a:t>Three (in Himachal Pradesh)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Devices: 150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6745" y="2662996"/>
            <a:ext cx="4164038" cy="3667465"/>
          </a:xfrm>
          <a:prstGeom prst="rect">
            <a:avLst/>
          </a:prstGeom>
          <a:noFill/>
          <a:ln w="19050">
            <a:solidFill>
              <a:srgbClr val="02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tx1"/>
                </a:solidFill>
              </a:rPr>
              <a:t>Solutions Offered:</a:t>
            </a:r>
            <a:endParaRPr lang="en-US" sz="18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Web based time </a:t>
            </a:r>
            <a:r>
              <a:rPr lang="en-US" sz="1800" dirty="0" smtClean="0">
                <a:solidFill>
                  <a:schemeClr val="tx1"/>
                </a:solidFill>
              </a:rPr>
              <a:t>attendance solution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Fingerprint based device for attendance capturing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Centralized </a:t>
            </a:r>
            <a:r>
              <a:rPr lang="en-US" sz="1800" dirty="0" smtClean="0">
                <a:solidFill>
                  <a:schemeClr val="tx1"/>
                </a:solidFill>
              </a:rPr>
              <a:t>attendance </a:t>
            </a:r>
            <a:r>
              <a:rPr lang="en-US" sz="1800" dirty="0">
                <a:solidFill>
                  <a:schemeClr val="tx1"/>
                </a:solidFill>
              </a:rPr>
              <a:t>management of all the </a:t>
            </a:r>
            <a:r>
              <a:rPr lang="en-US" sz="1800" dirty="0" smtClean="0">
                <a:solidFill>
                  <a:schemeClr val="tx1"/>
                </a:solidFill>
              </a:rPr>
              <a:t>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Customized reports and charts for easy interpretation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Notifications for responding to exceptional situations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213" y="3552261"/>
            <a:ext cx="4236719" cy="2792269"/>
          </a:xfrm>
          <a:prstGeom prst="rect">
            <a:avLst/>
          </a:prstGeom>
          <a:noFill/>
          <a:ln w="19050">
            <a:solidFill>
              <a:srgbClr val="02A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800" b="1" dirty="0">
                <a:solidFill>
                  <a:schemeClr val="tx1"/>
                </a:solidFill>
              </a:rPr>
              <a:t>Benefits:</a:t>
            </a:r>
            <a:endParaRPr lang="en-US" sz="1800" dirty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Accurate </a:t>
            </a:r>
            <a:r>
              <a:rPr lang="en-US" sz="1800" dirty="0" smtClean="0">
                <a:solidFill>
                  <a:schemeClr val="tx1"/>
                </a:solidFill>
              </a:rPr>
              <a:t>attendance data capturing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Smooth &amp; quick salary payments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Ease </a:t>
            </a:r>
            <a:r>
              <a:rPr lang="en-US" sz="1800" dirty="0">
                <a:solidFill>
                  <a:schemeClr val="tx1"/>
                </a:solidFill>
              </a:rPr>
              <a:t>in decision making process on the basis of customized reports </a:t>
            </a:r>
            <a:r>
              <a:rPr lang="en-US" sz="1800" dirty="0" smtClean="0">
                <a:solidFill>
                  <a:schemeClr val="tx1"/>
                </a:solidFill>
              </a:rPr>
              <a:t>generated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Increase in productivity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+mj-cs"/>
              </a:rPr>
              <a:t>Micro Labs (Himachal Pradesh)</a:t>
            </a:r>
            <a:endParaRPr lang="en-US" sz="28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2309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Matrix Hardware 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66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 4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Door Controllers 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90371" y="1530451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D:\Backup_jitmanyashaatri\My Document\COSEC PICS\COSEC DOOR F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6" y="2102222"/>
            <a:ext cx="1762661" cy="365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74838" y="5988422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DOOR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1855" y="5987390"/>
            <a:ext cx="120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NGT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1188" y="6000090"/>
            <a:ext cx="127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PATH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  <p:pic>
        <p:nvPicPr>
          <p:cNvPr id="2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6478225" y="1354043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306" y="1932490"/>
            <a:ext cx="1905000" cy="38395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54" y="2689856"/>
            <a:ext cx="1163997" cy="3063854"/>
          </a:xfrm>
          <a:prstGeom prst="rect">
            <a:avLst/>
          </a:prstGeom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6339">
            <a:off x="4337133" y="1903785"/>
            <a:ext cx="695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t="4373" r="19120" b="8468"/>
          <a:stretch/>
        </p:blipFill>
        <p:spPr>
          <a:xfrm>
            <a:off x="4803815" y="2483222"/>
            <a:ext cx="1552161" cy="327048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77123" y="6000090"/>
            <a:ext cx="13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prstClr val="black"/>
                </a:solidFill>
              </a:rPr>
              <a:t>VEGA Series</a:t>
            </a:r>
            <a:endParaRPr lang="en-US" sz="1800" i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Matrix Software</a:t>
            </a:r>
            <a:endParaRPr lang="en-US" sz="3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51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entagon 4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Software</a:t>
            </a:r>
            <a:endParaRPr 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 eaLnBrk="1" hangingPunct="1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p:blipFill rotWithShape="1">
          <a:blip r:embed="rId2"/>
          <a:srcRect l="15593" t="18277" r="39751" b="8094"/>
          <a:stretch/>
        </p:blipFill>
        <p:spPr>
          <a:xfrm>
            <a:off x="276327" y="1634194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2987" t="16586" r="42468" b="9760"/>
          <a:stretch/>
        </p:blipFill>
        <p:spPr>
          <a:xfrm>
            <a:off x="2063534" y="1633454"/>
            <a:ext cx="1355404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4"/>
          <a:srcRect l="19881" t="19396" r="35386" b="7192"/>
          <a:stretch/>
        </p:blipFill>
        <p:spPr>
          <a:xfrm>
            <a:off x="3843034" y="1640178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5"/>
          <a:srcRect l="23451" t="19270" r="32528" b="8855"/>
          <a:stretch/>
        </p:blipFill>
        <p:spPr>
          <a:xfrm>
            <a:off x="5629768" y="1640178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6"/>
          <a:srcRect l="19059" t="18229" r="36237" b="8855"/>
          <a:stretch/>
        </p:blipFill>
        <p:spPr>
          <a:xfrm>
            <a:off x="7430300" y="1646902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2" name="Picture 21"/>
          <p:cNvPicPr>
            <a:picLocks/>
          </p:cNvPicPr>
          <p:nvPr/>
        </p:nvPicPr>
        <p:blipFill rotWithShape="1">
          <a:blip r:embed="rId7"/>
          <a:srcRect l="51904" t="16927" r="3294" b="10417"/>
          <a:stretch/>
        </p:blipFill>
        <p:spPr>
          <a:xfrm>
            <a:off x="6574414" y="4068962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 rotWithShape="1">
          <a:blip r:embed="rId7"/>
          <a:srcRect l="5491" t="16927" r="50146" b="10417"/>
          <a:stretch/>
        </p:blipFill>
        <p:spPr>
          <a:xfrm>
            <a:off x="2982736" y="4067183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84" y="4068630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 rotWithShape="1">
          <a:blip r:embed="rId9"/>
          <a:srcRect l="26281" t="17708" r="28770" b="8594"/>
          <a:stretch/>
        </p:blipFill>
        <p:spPr>
          <a:xfrm>
            <a:off x="1165112" y="4067183"/>
            <a:ext cx="1357200" cy="12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33374" y="3029768"/>
            <a:ext cx="1532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Time -Attendance</a:t>
            </a:r>
            <a:endParaRPr lang="en-IN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150776" y="3031325"/>
            <a:ext cx="1822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Access Control</a:t>
            </a:r>
            <a:endParaRPr lang="en-IN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610076" y="3031324"/>
            <a:ext cx="1822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Visitor </a:t>
            </a:r>
          </a:p>
          <a:p>
            <a:pPr algn="ctr"/>
            <a:r>
              <a:rPr lang="en-IN" sz="1400" dirty="0" smtClean="0"/>
              <a:t>Management</a:t>
            </a:r>
            <a:endParaRPr lang="en-IN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45937" y="3029008"/>
            <a:ext cx="196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Cafeteria </a:t>
            </a:r>
          </a:p>
          <a:p>
            <a:pPr algn="ctr"/>
            <a:r>
              <a:rPr lang="en-IN" sz="1400" dirty="0" smtClean="0"/>
              <a:t>Management</a:t>
            </a:r>
            <a:endParaRPr lang="en-IN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7130975" y="3028529"/>
            <a:ext cx="1962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Job Processing and Costing</a:t>
            </a:r>
            <a:endParaRPr lang="en-IN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077337" y="5510334"/>
            <a:ext cx="153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Employee</a:t>
            </a:r>
          </a:p>
          <a:p>
            <a:pPr algn="ctr"/>
            <a:r>
              <a:rPr lang="en-IN" sz="1400" dirty="0" smtClean="0"/>
              <a:t>Self - Service</a:t>
            </a:r>
            <a:endParaRPr lang="en-IN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2911002" y="5505548"/>
            <a:ext cx="153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Roster Management</a:t>
            </a:r>
            <a:endParaRPr lang="en-IN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2010" y="5505548"/>
            <a:ext cx="153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Vehicle Access Management</a:t>
            </a:r>
            <a:endParaRPr lang="en-IN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90323" y="5505548"/>
            <a:ext cx="153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 smtClean="0"/>
              <a:t>Contract Workers Management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31272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11" y="1676281"/>
            <a:ext cx="2905200" cy="227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954" y="2576382"/>
            <a:ext cx="239226" cy="135924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400" dirty="0">
              <a:solidFill>
                <a:prstClr val="white"/>
              </a:solidFill>
              <a:ea typeface="+mj-ea"/>
              <a:cs typeface="+mj-cs"/>
            </a:endParaRPr>
          </a:p>
        </p:txBody>
      </p:sp>
      <p:sp>
        <p:nvSpPr>
          <p:cNvPr id="7" name="Pentagon 6"/>
          <p:cNvSpPr/>
          <p:nvPr/>
        </p:nvSpPr>
        <p:spPr bwMode="auto">
          <a:xfrm>
            <a:off x="197707" y="2576382"/>
            <a:ext cx="6215450" cy="1359243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r>
              <a:rPr lang="en-GB" sz="3600" dirty="0">
                <a:solidFill>
                  <a:schemeClr val="bg1"/>
                </a:solidFill>
                <a:latin typeface="+mj-lt"/>
              </a:rPr>
              <a:t>Unhygienic Practices in Attendance Marking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3302" y="1734896"/>
            <a:ext cx="350852" cy="32446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rgbClr val="3B9F9D"/>
                </a:solidFill>
              </a:rPr>
              <a:t>1</a:t>
            </a:r>
            <a:endParaRPr lang="en-IN" sz="2000" b="1" dirty="0">
              <a:solidFill>
                <a:srgbClr val="3B9F9D"/>
              </a:solidFill>
            </a:endParaRPr>
          </a:p>
        </p:txBody>
      </p:sp>
      <p:pic>
        <p:nvPicPr>
          <p:cNvPr id="10" name="Picture 2" descr="C:\Users\Deepak\Downloads\1d01cd575a5de73190b61bb70861a5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968" y="2321167"/>
            <a:ext cx="852124" cy="110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US" sz="2800" dirty="0" smtClean="0">
                <a:solidFill>
                  <a:prstClr val="white"/>
                </a:solidFill>
                <a:latin typeface="Calibri Light"/>
              </a:rPr>
              <a:t>Solution Offered</a:t>
            </a:r>
            <a:endParaRPr lang="en-US" sz="280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92904" y="2907314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Contactless Palm Vein Reader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3297" y="2907314"/>
            <a:ext cx="2477079" cy="94956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High Quality Sensor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90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800" dirty="0" smtClean="0">
                <a:solidFill>
                  <a:prstClr val="white"/>
                </a:solidFill>
                <a:latin typeface="+mj-lt"/>
              </a:rPr>
              <a:t>Contactless Palm Vein Reader</a:t>
            </a:r>
            <a:endParaRPr lang="en-US" sz="28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200" dirty="0" smtClean="0">
              <a:solidFill>
                <a:prstClr val="black"/>
              </a:solidFill>
            </a:endParaRPr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What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How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Benefits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Application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Palm vein reader for user identification and attendance marking 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Palm vein reader reads the vascular pattern of user’s palm from a distance using IR technology; thus offering contactless biometric recognition solution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>
              <a:solidFill>
                <a:prstClr val="black"/>
              </a:solidFill>
            </a:endParaRPr>
          </a:p>
          <a:p>
            <a:endParaRPr lang="en-IN" sz="1800" dirty="0" smtClean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Contactless reader maintains proper hygiene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Smooth and quick attendance capturing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ICUs/Neo-natal ICUs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Maternity wards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Special wards</a:t>
            </a:r>
          </a:p>
          <a:p>
            <a:pPr marL="342900" indent="-223838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Pharmaceuticals labs</a:t>
            </a:r>
          </a:p>
        </p:txBody>
      </p:sp>
    </p:spTree>
    <p:extLst>
      <p:ext uri="{BB962C8B-B14F-4D97-AF65-F5344CB8AC3E}">
        <p14:creationId xmlns:p14="http://schemas.microsoft.com/office/powerpoint/2010/main" val="38263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28600" y="55626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COSEC DOOR PVR</a:t>
            </a: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6221" r="14080" b="16268"/>
          <a:stretch/>
        </p:blipFill>
        <p:spPr>
          <a:xfrm>
            <a:off x="3124200" y="2058158"/>
            <a:ext cx="2213549" cy="2758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85" y="1828457"/>
            <a:ext cx="1961689" cy="3657600"/>
          </a:xfrm>
          <a:prstGeom prst="rect">
            <a:avLst/>
          </a:prstGeom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7964" r="17005" b="15558"/>
          <a:stretch/>
        </p:blipFill>
        <p:spPr bwMode="auto">
          <a:xfrm rot="1396339">
            <a:off x="156728" y="1511884"/>
            <a:ext cx="426413" cy="49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t="18996" r="12756" b="10934"/>
          <a:stretch>
            <a:fillRect/>
          </a:stretch>
        </p:blipFill>
        <p:spPr bwMode="auto">
          <a:xfrm>
            <a:off x="3505200" y="5334000"/>
            <a:ext cx="14478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>
                        <a:alpha val="14998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entagon 9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550" dirty="0">
                <a:solidFill>
                  <a:prstClr val="white"/>
                </a:solidFill>
                <a:latin typeface="Calibri Light"/>
              </a:rPr>
              <a:t>Contactless Palm Vein Reader</a:t>
            </a:r>
            <a:endParaRPr lang="en-US" sz="2550" dirty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marL="457200"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75" y="2057400"/>
            <a:ext cx="3124260" cy="2819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0" y="5562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Arial" charset="0"/>
              </a:rPr>
              <a:t>COSEC DOOR PVR ES</a:t>
            </a:r>
            <a:endParaRPr lang="en-US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t="7964" r="17005" b="15558"/>
          <a:stretch/>
        </p:blipFill>
        <p:spPr bwMode="auto">
          <a:xfrm rot="1396339">
            <a:off x="5589059" y="1580735"/>
            <a:ext cx="426413" cy="49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7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58824" y="545525"/>
            <a:ext cx="632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IN" sz="3200" b="1" i="0" dirty="0" smtClean="0">
                <a:solidFill>
                  <a:prstClr val="black"/>
                </a:solidFill>
                <a:latin typeface="Calibri Light"/>
                <a:ea typeface="+mj-ea"/>
                <a:cs typeface="Arial" pitchFamily="34" charset="0"/>
              </a:rPr>
              <a:t>WHY VAM in Corporates?</a:t>
            </a:r>
            <a:endParaRPr lang="en-US" sz="3200" b="1" i="0" dirty="0">
              <a:solidFill>
                <a:prstClr val="black"/>
              </a:solidFill>
              <a:latin typeface="Calibri Light"/>
              <a:cs typeface="Arial" pitchFamily="34" charset="0"/>
            </a:endParaRPr>
          </a:p>
        </p:txBody>
      </p:sp>
      <p:sp>
        <p:nvSpPr>
          <p:cNvPr id="18" name="Pentagon 17"/>
          <p:cNvSpPr/>
          <p:nvPr/>
        </p:nvSpPr>
        <p:spPr bwMode="auto">
          <a:xfrm>
            <a:off x="0" y="584200"/>
            <a:ext cx="7062788" cy="482600"/>
          </a:xfrm>
          <a:prstGeom prst="homePlate">
            <a:avLst/>
          </a:prstGeom>
          <a:solidFill>
            <a:srgbClr val="02A2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r>
              <a:rPr lang="en-GB" sz="2550" dirty="0">
                <a:solidFill>
                  <a:prstClr val="white"/>
                </a:solidFill>
                <a:latin typeface="Calibri Light"/>
              </a:rPr>
              <a:t>High </a:t>
            </a:r>
            <a:r>
              <a:rPr lang="en-GB" sz="2550" dirty="0" smtClean="0">
                <a:solidFill>
                  <a:prstClr val="white"/>
                </a:solidFill>
                <a:latin typeface="Calibri Light"/>
              </a:rPr>
              <a:t>Quality Sensor</a:t>
            </a:r>
            <a:endParaRPr lang="en-US" sz="2550" dirty="0">
              <a:solidFill>
                <a:prstClr val="white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" y="584200"/>
            <a:ext cx="188913" cy="4826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lvl="1" defTabSz="1073780">
              <a:lnSpc>
                <a:spcPct val="90000"/>
              </a:lnSpc>
              <a:defRPr/>
            </a:pPr>
            <a:endParaRPr lang="en-US" sz="2000" dirty="0">
              <a:solidFill>
                <a:prstClr val="white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9845" y="1364974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35497" y="1364973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845" y="3935896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  <a:p>
            <a:endParaRPr lang="en-US" sz="2200" dirty="0" smtClean="0">
              <a:solidFill>
                <a:prstClr val="black"/>
              </a:solidFill>
            </a:endParaRPr>
          </a:p>
          <a:p>
            <a:pPr marL="342900" indent="-223838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5497" y="3935895"/>
            <a:ext cx="3617844" cy="22263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200" dirty="0" smtClean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3082" y="1515101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What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61171" y="1519850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How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519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Benefits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61171" y="4083155"/>
            <a:ext cx="3766495" cy="4500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>
                <a:solidFill>
                  <a:prstClr val="black"/>
                </a:solidFill>
              </a:rPr>
              <a:t>Application</a:t>
            </a:r>
            <a:endParaRPr lang="en-IN" sz="2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5" y="2047169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High quality sensor </a:t>
            </a:r>
            <a:r>
              <a:rPr lang="en-US" sz="1600" dirty="0" smtClean="0">
                <a:solidFill>
                  <a:prstClr val="black"/>
                </a:solidFill>
              </a:rPr>
              <a:t>offers quick and accurate </a:t>
            </a:r>
            <a:r>
              <a:rPr lang="en-US" sz="1600" dirty="0">
                <a:solidFill>
                  <a:prstClr val="black"/>
                </a:solidFill>
              </a:rPr>
              <a:t>attendance marking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497" y="2047169"/>
            <a:ext cx="3617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User can mark their attendance accurately in less </a:t>
            </a:r>
            <a:r>
              <a:rPr lang="en-GB" sz="1600" dirty="0" smtClean="0">
                <a:solidFill>
                  <a:prstClr val="black"/>
                </a:solidFill>
              </a:rPr>
              <a:t>than a </a:t>
            </a:r>
            <a:r>
              <a:rPr lang="en-GB" sz="1600" dirty="0">
                <a:solidFill>
                  <a:prstClr val="black"/>
                </a:solidFill>
              </a:rPr>
              <a:t>second without investing in multiple devices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9844" y="4617322"/>
            <a:ext cx="361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IN" sz="1800" dirty="0" smtClean="0">
              <a:solidFill>
                <a:prstClr val="black"/>
              </a:solidFill>
            </a:endParaRPr>
          </a:p>
          <a:p>
            <a:endParaRPr lang="en-IN" sz="1800" dirty="0" smtClean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7407" y="4643995"/>
            <a:ext cx="361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</a:rPr>
              <a:t>Reduces overall punching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Increases </a:t>
            </a:r>
            <a:r>
              <a:rPr lang="en-GB" sz="1600" dirty="0">
                <a:solidFill>
                  <a:prstClr val="black"/>
                </a:solidFill>
              </a:rPr>
              <a:t>employee </a:t>
            </a:r>
            <a:r>
              <a:rPr lang="en-GB" sz="1600" dirty="0" smtClean="0">
                <a:solidFill>
                  <a:prstClr val="black"/>
                </a:solidFill>
              </a:rPr>
              <a:t>satisfaction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35497" y="4647911"/>
            <a:ext cx="3617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Hospitals or such institutes </a:t>
            </a:r>
            <a:r>
              <a:rPr lang="en-GB" sz="1600" dirty="0">
                <a:solidFill>
                  <a:prstClr val="black"/>
                </a:solidFill>
              </a:rPr>
              <a:t>with </a:t>
            </a:r>
            <a:r>
              <a:rPr lang="en-GB" sz="1600" dirty="0" smtClean="0">
                <a:solidFill>
                  <a:prstClr val="black"/>
                </a:solidFill>
              </a:rPr>
              <a:t>numerous staff personnel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prstClr val="black"/>
                </a:solidFill>
              </a:rPr>
              <a:t>Professionals like Doctors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15139</TotalTime>
  <Words>1482</Words>
  <Application>Microsoft Office PowerPoint</Application>
  <PresentationFormat>On-screen Show (4:3)</PresentationFormat>
  <Paragraphs>405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Office Theme</vt:lpstr>
      <vt:lpstr>3_Office Theme</vt:lpstr>
      <vt:lpstr>4_Office Theme</vt:lpstr>
      <vt:lpstr>2_Office Theme</vt:lpstr>
      <vt:lpstr>5_Office Theme</vt:lpstr>
      <vt:lpstr>1_Office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Matrix Time-Attendance for Healthcare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Saif</cp:lastModifiedBy>
  <cp:revision>777</cp:revision>
  <dcterms:created xsi:type="dcterms:W3CDTF">2015-06-23T11:01:39Z</dcterms:created>
  <dcterms:modified xsi:type="dcterms:W3CDTF">2016-11-08T09:26:56Z</dcterms:modified>
</cp:coreProperties>
</file>