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</p:sldMasterIdLst>
  <p:notesMasterIdLst>
    <p:notesMasterId r:id="rId45"/>
  </p:notesMasterIdLst>
  <p:sldIdLst>
    <p:sldId id="257" r:id="rId3"/>
    <p:sldId id="258" r:id="rId4"/>
    <p:sldId id="259" r:id="rId5"/>
    <p:sldId id="334" r:id="rId6"/>
    <p:sldId id="350" r:id="rId7"/>
    <p:sldId id="351" r:id="rId8"/>
    <p:sldId id="317" r:id="rId9"/>
    <p:sldId id="286" r:id="rId10"/>
    <p:sldId id="363" r:id="rId11"/>
    <p:sldId id="364" r:id="rId12"/>
    <p:sldId id="365" r:id="rId13"/>
    <p:sldId id="366" r:id="rId14"/>
    <p:sldId id="356" r:id="rId15"/>
    <p:sldId id="367" r:id="rId16"/>
    <p:sldId id="368" r:id="rId17"/>
    <p:sldId id="339" r:id="rId18"/>
    <p:sldId id="369" r:id="rId19"/>
    <p:sldId id="370" r:id="rId20"/>
    <p:sldId id="371" r:id="rId21"/>
    <p:sldId id="372" r:id="rId22"/>
    <p:sldId id="373" r:id="rId23"/>
    <p:sldId id="374" r:id="rId24"/>
    <p:sldId id="357" r:id="rId25"/>
    <p:sldId id="375" r:id="rId26"/>
    <p:sldId id="376" r:id="rId27"/>
    <p:sldId id="377" r:id="rId28"/>
    <p:sldId id="378" r:id="rId29"/>
    <p:sldId id="336" r:id="rId30"/>
    <p:sldId id="379" r:id="rId31"/>
    <p:sldId id="380" r:id="rId32"/>
    <p:sldId id="358" r:id="rId33"/>
    <p:sldId id="335" r:id="rId34"/>
    <p:sldId id="361" r:id="rId35"/>
    <p:sldId id="381" r:id="rId36"/>
    <p:sldId id="333" r:id="rId37"/>
    <p:sldId id="346" r:id="rId38"/>
    <p:sldId id="343" r:id="rId39"/>
    <p:sldId id="344" r:id="rId40"/>
    <p:sldId id="383" r:id="rId41"/>
    <p:sldId id="347" r:id="rId42"/>
    <p:sldId id="382" r:id="rId43"/>
    <p:sldId id="352" r:id="rId4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egha Goswami" initials="MG" lastIdx="13" clrIdx="0">
    <p:extLst>
      <p:ext uri="{19B8F6BF-5375-455C-9EA6-DF929625EA0E}">
        <p15:presenceInfo xmlns:p15="http://schemas.microsoft.com/office/powerpoint/2012/main" userId="Megha Goswami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5757"/>
    <a:srgbClr val="00A6B8"/>
    <a:srgbClr val="008492"/>
    <a:srgbClr val="008E9F"/>
    <a:srgbClr val="CDCDCD"/>
    <a:srgbClr val="B0C6E1"/>
    <a:srgbClr val="BFBFBF"/>
    <a:srgbClr val="F8F7F2"/>
    <a:srgbClr val="FEFE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9" autoAdjust="0"/>
    <p:restoredTop sz="94660"/>
  </p:normalViewPr>
  <p:slideViewPr>
    <p:cSldViewPr snapToGrid="0">
      <p:cViewPr varScale="1">
        <p:scale>
          <a:sx n="72" d="100"/>
          <a:sy n="72" d="100"/>
        </p:scale>
        <p:origin x="6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commentAuthors" Target="commentAuthor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6189BD-0546-428A-A797-DB9E1141F8CA}" type="datetimeFigureOut">
              <a:rPr lang="en-US" smtClean="0"/>
              <a:t>2/1/2017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E21162-76DA-4D9F-AE5D-DB24223607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11420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A9A3D1-952E-46D0-A99F-593ECE580E9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115091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A9A3D1-952E-46D0-A99F-593ECE580E9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3088540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A9A3D1-952E-46D0-A99F-593ECE580E9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0105651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A9A3D1-952E-46D0-A99F-593ECE580E9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6094796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A9A3D1-952E-46D0-A99F-593ECE580E9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3833192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A9A3D1-952E-46D0-A99F-593ECE580E9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3812795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A9A3D1-952E-46D0-A99F-593ECE580E9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9262665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A9A3D1-952E-46D0-A99F-593ECE580E9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6862542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A9A3D1-952E-46D0-A99F-593ECE580E9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83406448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A9A3D1-952E-46D0-A99F-593ECE580E9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76706809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A9A3D1-952E-46D0-A99F-593ECE580E9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9426185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A9A3D1-952E-46D0-A99F-593ECE580E9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97119022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A9A3D1-952E-46D0-A99F-593ECE580E9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99655172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A9A3D1-952E-46D0-A99F-593ECE580E9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99018619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A9A3D1-952E-46D0-A99F-593ECE580E9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41629226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A9A3D1-952E-46D0-A99F-593ECE580E9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53758646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A9A3D1-952E-46D0-A99F-593ECE580E9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63125303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A9A3D1-952E-46D0-A99F-593ECE580E9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36851117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A9A3D1-952E-46D0-A99F-593ECE580E9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25550192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A9A3D1-952E-46D0-A99F-593ECE580E9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12306626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A9A3D1-952E-46D0-A99F-593ECE580E9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71488673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A9A3D1-952E-46D0-A99F-593ECE580E9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9094545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A9A3D1-952E-46D0-A99F-593ECE580E9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29781487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A9A3D1-952E-46D0-A99F-593ECE580E9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95172204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A9A3D1-952E-46D0-A99F-593ECE580E9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84815453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A9A3D1-952E-46D0-A99F-593ECE580E9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5413775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A9A3D1-952E-46D0-A99F-593ECE580E9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4096791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A9A3D1-952E-46D0-A99F-593ECE580E9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1871247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A9A3D1-952E-46D0-A99F-593ECE580E9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5839850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A9A3D1-952E-46D0-A99F-593ECE580E9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9812877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A9A3D1-952E-46D0-A99F-593ECE580E9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8418985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A9A3D1-952E-46D0-A99F-593ECE580E9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5717852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ECC59-810F-4F18-8C70-11C64B510F13}" type="datetimeFigureOut">
              <a:rPr lang="en-US" smtClean="0"/>
              <a:t>2/1/2017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082E2-3D5A-45BC-8882-9D2DB1E6EB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40021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ECC59-810F-4F18-8C70-11C64B510F13}" type="datetimeFigureOut">
              <a:rPr lang="en-US" smtClean="0"/>
              <a:t>2/1/2017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082E2-3D5A-45BC-8882-9D2DB1E6EB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07973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ECC59-810F-4F18-8C70-11C64B510F13}" type="datetimeFigureOut">
              <a:rPr lang="en-US" smtClean="0"/>
              <a:t>2/1/2017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082E2-3D5A-45BC-8882-9D2DB1E6EB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66720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1F0C82-98D3-4A7C-8914-D43573559D7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546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1B6913-B743-44D9-AEE2-8DF4C32BFDB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8435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96CEB3-D91E-4D51-A0FD-6B2437C9C1C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7602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952530-511F-4BC5-AB0A-F332B5B4C97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7318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2A9295-0A2A-41A0-8662-DB098DF992A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5606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7E944D-A7D7-4F0A-B6FC-18D169A26D8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5714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17B199-3868-448E-8147-69A189E7505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9769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D02863-CAED-4329-B5A4-4531FD1E7DC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0392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ECC59-810F-4F18-8C70-11C64B510F13}" type="datetimeFigureOut">
              <a:rPr lang="en-US" smtClean="0"/>
              <a:t>2/1/2017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082E2-3D5A-45BC-8882-9D2DB1E6EB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28398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EC6D66-2CC4-4F20-9267-9BDB5193CDA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6805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CC5794-3D7B-4308-AE0C-4E4CAAB9A34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6416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1E6B3B-EE51-4C4D-A1E6-5D344B5414B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5640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ECC59-810F-4F18-8C70-11C64B510F13}" type="datetimeFigureOut">
              <a:rPr lang="en-US" smtClean="0"/>
              <a:t>2/1/2017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082E2-3D5A-45BC-8882-9D2DB1E6EB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42665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ECC59-810F-4F18-8C70-11C64B510F13}" type="datetimeFigureOut">
              <a:rPr lang="en-US" smtClean="0"/>
              <a:t>2/1/2017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082E2-3D5A-45BC-8882-9D2DB1E6EB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29880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ECC59-810F-4F18-8C70-11C64B510F13}" type="datetimeFigureOut">
              <a:rPr lang="en-US" smtClean="0"/>
              <a:t>2/1/2017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082E2-3D5A-45BC-8882-9D2DB1E6EB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0912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ECC59-810F-4F18-8C70-11C64B510F13}" type="datetimeFigureOut">
              <a:rPr lang="en-US" smtClean="0"/>
              <a:t>2/1/2017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082E2-3D5A-45BC-8882-9D2DB1E6EB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80741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ECC59-810F-4F18-8C70-11C64B510F13}" type="datetimeFigureOut">
              <a:rPr lang="en-US" smtClean="0"/>
              <a:t>2/1/2017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082E2-3D5A-45BC-8882-9D2DB1E6EB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85500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ECC59-810F-4F18-8C70-11C64B510F13}" type="datetimeFigureOut">
              <a:rPr lang="en-US" smtClean="0"/>
              <a:t>2/1/2017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082E2-3D5A-45BC-8882-9D2DB1E6EB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22470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ECC59-810F-4F18-8C70-11C64B510F13}" type="datetimeFigureOut">
              <a:rPr lang="en-US" smtClean="0"/>
              <a:t>2/1/2017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082E2-3D5A-45BC-8882-9D2DB1E6EB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10798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6ECC59-810F-4F18-8C70-11C64B510F13}" type="datetimeFigureOut">
              <a:rPr lang="en-US" smtClean="0"/>
              <a:t>2/1/2017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2082E2-3D5A-45BC-8882-9D2DB1E6EB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1815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Pr>
        <a:blipFill dpi="0" rotWithShape="0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fld id="{F5ADE405-AE5A-41FE-BA3A-96293672B5C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1429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26.png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jpeg"/><Relationship Id="rId7" Type="http://schemas.openxmlformats.org/officeDocument/2006/relationships/image" Target="../media/image5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g"/><Relationship Id="rId5" Type="http://schemas.openxmlformats.org/officeDocument/2006/relationships/image" Target="../media/image49.png"/><Relationship Id="rId4" Type="http://schemas.openxmlformats.org/officeDocument/2006/relationships/image" Target="../media/image48.jpeg"/><Relationship Id="rId9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6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jpg"/><Relationship Id="rId4" Type="http://schemas.openxmlformats.org/officeDocument/2006/relationships/image" Target="../media/image73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10" Type="http://schemas.openxmlformats.org/officeDocument/2006/relationships/image" Target="../media/image84.png"/><Relationship Id="rId4" Type="http://schemas.openxmlformats.org/officeDocument/2006/relationships/image" Target="../media/image78.png"/><Relationship Id="rId9" Type="http://schemas.openxmlformats.org/officeDocument/2006/relationships/image" Target="../media/image8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g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89.png"/><Relationship Id="rId7" Type="http://schemas.openxmlformats.org/officeDocument/2006/relationships/image" Target="../media/image9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11" Type="http://schemas.openxmlformats.org/officeDocument/2006/relationships/image" Target="../media/image97.png"/><Relationship Id="rId5" Type="http://schemas.openxmlformats.org/officeDocument/2006/relationships/image" Target="../media/image91.png"/><Relationship Id="rId10" Type="http://schemas.openxmlformats.org/officeDocument/2006/relationships/image" Target="../media/image96.png"/><Relationship Id="rId4" Type="http://schemas.openxmlformats.org/officeDocument/2006/relationships/image" Target="../media/image90.png"/><Relationship Id="rId9" Type="http://schemas.openxmlformats.org/officeDocument/2006/relationships/image" Target="../media/image9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13200" y="2197101"/>
            <a:ext cx="7464402" cy="1219200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br>
              <a:rPr lang="en-US" sz="2800" b="1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800" b="1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     Matrix People Mobility Solution for Transportation and Logistics</a:t>
            </a:r>
            <a:endParaRPr lang="en-US" sz="2800" b="1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4504587" y="3333464"/>
            <a:ext cx="6045200" cy="482600"/>
          </a:xfrm>
        </p:spPr>
        <p:txBody>
          <a:bodyPr>
            <a:normAutofit/>
          </a:bodyPr>
          <a:lstStyle/>
          <a:p>
            <a:pPr algn="l"/>
            <a:r>
              <a:rPr lang="en-IN" sz="2600" i="1" dirty="0"/>
              <a:t>Right People in Right Place at Right Time</a:t>
            </a:r>
          </a:p>
        </p:txBody>
      </p:sp>
    </p:spTree>
    <p:extLst>
      <p:ext uri="{BB962C8B-B14F-4D97-AF65-F5344CB8AC3E}">
        <p14:creationId xmlns:p14="http://schemas.microsoft.com/office/powerpoint/2010/main" val="1316115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0407" y="1982722"/>
            <a:ext cx="5010104" cy="36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Pentagon 29"/>
          <p:cNvSpPr/>
          <p:nvPr/>
        </p:nvSpPr>
        <p:spPr bwMode="auto">
          <a:xfrm>
            <a:off x="188912" y="584200"/>
            <a:ext cx="9140826" cy="482600"/>
          </a:xfrm>
          <a:prstGeom prst="homePlate">
            <a:avLst/>
          </a:prstGeom>
          <a:solidFill>
            <a:srgbClr val="02A2B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r>
              <a:rPr lang="en-US" sz="2800" b="1" dirty="0">
                <a:solidFill>
                  <a:schemeClr val="bg1"/>
                </a:solidFill>
                <a:latin typeface="+mj-lt"/>
              </a:rPr>
              <a:t>Occupancy Control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0" y="584200"/>
            <a:ext cx="188913" cy="4826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endParaRPr lang="en-US" sz="2000" kern="0" dirty="0">
              <a:solidFill>
                <a:schemeClr val="bg1"/>
              </a:solidFill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14968" y="6098534"/>
            <a:ext cx="71845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dirty="0"/>
              <a:t>Controls number of users in a particular area</a:t>
            </a:r>
            <a:endParaRPr lang="en-IN" sz="2000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14" y="1983485"/>
            <a:ext cx="4817409" cy="36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01746" y="1329478"/>
            <a:ext cx="60186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 dirty="0"/>
              <a:t>Occupancy: 6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00704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entagon 29"/>
          <p:cNvSpPr/>
          <p:nvPr/>
        </p:nvSpPr>
        <p:spPr bwMode="auto">
          <a:xfrm>
            <a:off x="188912" y="584200"/>
            <a:ext cx="9140826" cy="482600"/>
          </a:xfrm>
          <a:prstGeom prst="homePlate">
            <a:avLst/>
          </a:prstGeom>
          <a:solidFill>
            <a:srgbClr val="02A2B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r>
              <a:rPr lang="en-US" sz="2800" b="1" dirty="0">
                <a:solidFill>
                  <a:schemeClr val="bg1"/>
                </a:solidFill>
                <a:latin typeface="+mj-lt"/>
              </a:rPr>
              <a:t>Duress Detection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0" y="584200"/>
            <a:ext cx="188913" cy="4826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endParaRPr lang="en-US" sz="2000" kern="0" dirty="0">
              <a:solidFill>
                <a:schemeClr val="bg1"/>
              </a:solidFill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2" name="AutoShape 2" descr="Image result for mining and person ic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 dirty="0"/>
          </a:p>
        </p:txBody>
      </p:sp>
      <p:sp>
        <p:nvSpPr>
          <p:cNvPr id="3" name="AutoShape 4" descr="Image result for mining and person ico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 dirty="0"/>
          </a:p>
        </p:txBody>
      </p:sp>
      <p:sp>
        <p:nvSpPr>
          <p:cNvPr id="12" name="TextBox 11"/>
          <p:cNvSpPr txBox="1"/>
          <p:nvPr/>
        </p:nvSpPr>
        <p:spPr>
          <a:xfrm>
            <a:off x="460375" y="6082756"/>
            <a:ext cx="112611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 dirty="0"/>
              <a:t>System opens the door and at the same time notifies concerned person without giving any local alarm</a:t>
            </a:r>
            <a:endParaRPr lang="en-IN" dirty="0"/>
          </a:p>
        </p:txBody>
      </p:sp>
      <p:pic>
        <p:nvPicPr>
          <p:cNvPr id="6146" name="Picture 2" descr="Image result for threaten ic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9037" y="1281397"/>
            <a:ext cx="4298487" cy="4298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9212" y="2085286"/>
            <a:ext cx="289678" cy="615300"/>
          </a:xfrm>
          <a:prstGeom prst="rect">
            <a:avLst/>
          </a:prstGeom>
        </p:spPr>
      </p:pic>
      <p:sp>
        <p:nvSpPr>
          <p:cNvPr id="8" name="Rounded Rectangular Callout 7"/>
          <p:cNvSpPr/>
          <p:nvPr/>
        </p:nvSpPr>
        <p:spPr>
          <a:xfrm>
            <a:off x="743710" y="2294245"/>
            <a:ext cx="2191924" cy="1111539"/>
          </a:xfrm>
          <a:prstGeom prst="wedgeRoundRectCallout">
            <a:avLst>
              <a:gd name="adj1" fmla="val 67782"/>
              <a:gd name="adj2" fmla="val -46412"/>
              <a:gd name="adj3" fmla="val 1666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>
                <a:solidFill>
                  <a:schemeClr val="tx1"/>
                </a:solidFill>
              </a:rPr>
              <a:t>Dials with Access Code Followed by a Secret Code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9308655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entagon 29"/>
          <p:cNvSpPr/>
          <p:nvPr/>
        </p:nvSpPr>
        <p:spPr bwMode="auto">
          <a:xfrm>
            <a:off x="188912" y="584200"/>
            <a:ext cx="9140826" cy="482600"/>
          </a:xfrm>
          <a:prstGeom prst="homePlate">
            <a:avLst/>
          </a:prstGeom>
          <a:solidFill>
            <a:srgbClr val="02A2B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r>
              <a:rPr lang="en-US" sz="2800" b="1" dirty="0">
                <a:solidFill>
                  <a:schemeClr val="bg1"/>
                </a:solidFill>
                <a:latin typeface="+mj-lt"/>
              </a:rPr>
              <a:t>Biometric Access Control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0" y="584200"/>
            <a:ext cx="188913" cy="4826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endParaRPr lang="en-US" sz="2000" kern="0" dirty="0">
              <a:solidFill>
                <a:schemeClr val="bg1"/>
              </a:solidFill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2" name="AutoShape 2" descr="Image result for mining and person ic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 dirty="0"/>
          </a:p>
        </p:txBody>
      </p:sp>
      <p:sp>
        <p:nvSpPr>
          <p:cNvPr id="3" name="AutoShape 4" descr="Image result for mining and person ico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 dirty="0"/>
          </a:p>
        </p:txBody>
      </p:sp>
      <p:sp>
        <p:nvSpPr>
          <p:cNvPr id="12" name="TextBox 11"/>
          <p:cNvSpPr txBox="1"/>
          <p:nvPr/>
        </p:nvSpPr>
        <p:spPr>
          <a:xfrm>
            <a:off x="612775" y="6069504"/>
            <a:ext cx="112611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dirty="0"/>
              <a:t>Use biometric credentials like fingerprint and palm-vein print </a:t>
            </a:r>
            <a:endParaRPr lang="en-IN" sz="2000" dirty="0"/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499" y="1412399"/>
            <a:ext cx="1920851" cy="4072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 descr="C:\Users\user1\Google Drive\COSEC\PRODUCT PHOTOS\DOOR Series\COSEC DOOR PVR with Palm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5713" y="1412399"/>
            <a:ext cx="3204770" cy="4072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77138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2487" y="3268286"/>
            <a:ext cx="1162050" cy="1162050"/>
          </a:xfrm>
          <a:prstGeom prst="rect">
            <a:avLst/>
          </a:prstGeom>
        </p:spPr>
      </p:pic>
      <p:sp>
        <p:nvSpPr>
          <p:cNvPr id="4" name="Hexagon 3"/>
          <p:cNvSpPr/>
          <p:nvPr/>
        </p:nvSpPr>
        <p:spPr bwMode="auto">
          <a:xfrm rot="5400000">
            <a:off x="576655" y="2701589"/>
            <a:ext cx="2178982" cy="2365856"/>
          </a:xfrm>
          <a:prstGeom prst="hexagon">
            <a:avLst/>
          </a:prstGeom>
          <a:solidFill>
            <a:schemeClr val="bg1"/>
          </a:solidFill>
          <a:ln w="28575" cap="flat" cmpd="sng" algn="ctr">
            <a:solidFill>
              <a:srgbClr val="00A6B8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7" name="Hexagon 6"/>
          <p:cNvSpPr/>
          <p:nvPr/>
        </p:nvSpPr>
        <p:spPr bwMode="auto">
          <a:xfrm rot="5400000">
            <a:off x="3085543" y="3001580"/>
            <a:ext cx="1661175" cy="1695462"/>
          </a:xfrm>
          <a:prstGeom prst="hexagon">
            <a:avLst/>
          </a:prstGeom>
          <a:noFill/>
          <a:ln w="28575" cap="flat" cmpd="sng" algn="ctr">
            <a:solidFill>
              <a:srgbClr val="00A6B8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99069" y="3283141"/>
            <a:ext cx="17341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Security of Assets and Manpower </a:t>
            </a:r>
          </a:p>
        </p:txBody>
      </p:sp>
      <p:sp>
        <p:nvSpPr>
          <p:cNvPr id="9" name="Rectangle 8"/>
          <p:cNvSpPr/>
          <p:nvPr/>
        </p:nvSpPr>
        <p:spPr bwMode="auto">
          <a:xfrm>
            <a:off x="4763862" y="3423140"/>
            <a:ext cx="5108599" cy="846483"/>
          </a:xfrm>
          <a:prstGeom prst="rect">
            <a:avLst/>
          </a:prstGeom>
          <a:noFill/>
          <a:ln w="9525" cap="flat" cmpd="sng" algn="ctr">
            <a:solidFill>
              <a:srgbClr val="00A6B8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763862" y="3698640"/>
            <a:ext cx="41528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Monitor each Movement in Secured Areas</a:t>
            </a:r>
          </a:p>
        </p:txBody>
      </p:sp>
    </p:spTree>
    <p:extLst>
      <p:ext uri="{BB962C8B-B14F-4D97-AF65-F5344CB8AC3E}">
        <p14:creationId xmlns:p14="http://schemas.microsoft.com/office/powerpoint/2010/main" val="31314431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entagon 29"/>
          <p:cNvSpPr/>
          <p:nvPr/>
        </p:nvSpPr>
        <p:spPr bwMode="auto">
          <a:xfrm>
            <a:off x="188912" y="584200"/>
            <a:ext cx="9140826" cy="482600"/>
          </a:xfrm>
          <a:prstGeom prst="homePlate">
            <a:avLst/>
          </a:prstGeom>
          <a:solidFill>
            <a:srgbClr val="02A2B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r>
              <a:rPr lang="en-US" sz="2800" dirty="0">
                <a:solidFill>
                  <a:schemeClr val="bg1"/>
                </a:solidFill>
              </a:rPr>
              <a:t>Time Stamping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0" y="584200"/>
            <a:ext cx="188913" cy="4826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endParaRPr lang="en-US" sz="2000" kern="0" dirty="0">
              <a:solidFill>
                <a:schemeClr val="bg1"/>
              </a:solidFill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83069" y="6087388"/>
            <a:ext cx="100678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User events noted and sent to server through auto push technology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616765" y="2054087"/>
            <a:ext cx="74874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051" y="1402081"/>
            <a:ext cx="10332891" cy="4350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9641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entagon 29"/>
          <p:cNvSpPr/>
          <p:nvPr/>
        </p:nvSpPr>
        <p:spPr bwMode="auto">
          <a:xfrm>
            <a:off x="188912" y="584200"/>
            <a:ext cx="9140826" cy="482600"/>
          </a:xfrm>
          <a:prstGeom prst="homePlate">
            <a:avLst/>
          </a:prstGeom>
          <a:solidFill>
            <a:srgbClr val="02A2B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r>
              <a:rPr lang="en-US" sz="2800" dirty="0">
                <a:solidFill>
                  <a:schemeClr val="bg1"/>
                </a:solidFill>
              </a:rPr>
              <a:t>Centralized Monitoring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0" y="584200"/>
            <a:ext cx="188913" cy="4826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endParaRPr lang="en-US" sz="2000" kern="0" dirty="0">
              <a:solidFill>
                <a:schemeClr val="bg1"/>
              </a:solidFill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83068" y="6087388"/>
            <a:ext cx="107077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Keep a track of every event occurring across every branch from one place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616765" y="2054087"/>
            <a:ext cx="74874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174" y="1243754"/>
            <a:ext cx="10091060" cy="4843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9034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Content Placeholder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00"/>
          <a:stretch/>
        </p:blipFill>
        <p:spPr bwMode="auto">
          <a:xfrm>
            <a:off x="5360656" y="1595748"/>
            <a:ext cx="428625" cy="848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Pentagon 29"/>
          <p:cNvSpPr/>
          <p:nvPr/>
        </p:nvSpPr>
        <p:spPr bwMode="auto">
          <a:xfrm>
            <a:off x="188912" y="584200"/>
            <a:ext cx="9140826" cy="482600"/>
          </a:xfrm>
          <a:prstGeom prst="homePlate">
            <a:avLst/>
          </a:prstGeom>
          <a:solidFill>
            <a:srgbClr val="02A2B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r>
              <a:rPr lang="en-US" sz="2800" dirty="0">
                <a:solidFill>
                  <a:schemeClr val="bg1"/>
                </a:solidFill>
              </a:rPr>
              <a:t>Guard Touring 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0" y="584200"/>
            <a:ext cx="188913" cy="4826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endParaRPr lang="en-US" sz="2000" kern="0" dirty="0">
              <a:solidFill>
                <a:schemeClr val="bg1"/>
              </a:solidFill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63597" y="6075193"/>
            <a:ext cx="86566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Guards keeps punching on regular interval </a:t>
            </a:r>
            <a:endParaRPr lang="en-US" sz="3600" b="1" dirty="0"/>
          </a:p>
        </p:txBody>
      </p:sp>
      <p:sp>
        <p:nvSpPr>
          <p:cNvPr id="7" name="Oval 6"/>
          <p:cNvSpPr/>
          <p:nvPr/>
        </p:nvSpPr>
        <p:spPr>
          <a:xfrm>
            <a:off x="1316538" y="1595748"/>
            <a:ext cx="8713287" cy="4426182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8620263" y="3747951"/>
            <a:ext cx="450574" cy="401887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8620263" y="3292801"/>
            <a:ext cx="450574" cy="401887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8136075" y="3747951"/>
            <a:ext cx="450574" cy="401887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7651887" y="3747951"/>
            <a:ext cx="450574" cy="401887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8136075" y="3305010"/>
            <a:ext cx="450574" cy="401887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7651887" y="3292801"/>
            <a:ext cx="450574" cy="401887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7151552" y="3733683"/>
            <a:ext cx="450574" cy="401887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/>
          <p:cNvSpPr/>
          <p:nvPr/>
        </p:nvSpPr>
        <p:spPr>
          <a:xfrm>
            <a:off x="6668509" y="4167481"/>
            <a:ext cx="450574" cy="401887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/>
          <p:cNvSpPr/>
          <p:nvPr/>
        </p:nvSpPr>
        <p:spPr>
          <a:xfrm>
            <a:off x="8136075" y="4173897"/>
            <a:ext cx="450574" cy="401887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7651887" y="4175945"/>
            <a:ext cx="450574" cy="401887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7160198" y="4165534"/>
            <a:ext cx="450574" cy="408045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8618496" y="4168614"/>
            <a:ext cx="450574" cy="401887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" name="Content Placeholder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00"/>
          <a:stretch/>
        </p:blipFill>
        <p:spPr bwMode="auto">
          <a:xfrm>
            <a:off x="1628775" y="3219539"/>
            <a:ext cx="428625" cy="848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0" name="Content Placeholder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00"/>
          <a:stretch/>
        </p:blipFill>
        <p:spPr bwMode="auto">
          <a:xfrm>
            <a:off x="5644800" y="5098316"/>
            <a:ext cx="428625" cy="848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5" name="Content Placeholder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00"/>
          <a:stretch/>
        </p:blipFill>
        <p:spPr bwMode="auto">
          <a:xfrm>
            <a:off x="9436401" y="3432464"/>
            <a:ext cx="428625" cy="848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cxnSp>
        <p:nvCxnSpPr>
          <p:cNvPr id="3" name="Straight Connector 2"/>
          <p:cNvCxnSpPr>
            <a:endCxn id="40" idx="1"/>
          </p:cNvCxnSpPr>
          <p:nvPr/>
        </p:nvCxnSpPr>
        <p:spPr>
          <a:xfrm>
            <a:off x="1828627" y="4037917"/>
            <a:ext cx="3816173" cy="1484496"/>
          </a:xfrm>
          <a:prstGeom prst="line">
            <a:avLst/>
          </a:prstGeom>
          <a:ln w="952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6" name="Straight Connector 45"/>
          <p:cNvCxnSpPr>
            <a:stCxn id="40" idx="3"/>
            <a:endCxn id="45" idx="2"/>
          </p:cNvCxnSpPr>
          <p:nvPr/>
        </p:nvCxnSpPr>
        <p:spPr>
          <a:xfrm flipV="1">
            <a:off x="6073425" y="4280657"/>
            <a:ext cx="3577289" cy="1241756"/>
          </a:xfrm>
          <a:prstGeom prst="line">
            <a:avLst/>
          </a:prstGeom>
          <a:ln w="952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7" name="Straight Connector 46"/>
          <p:cNvCxnSpPr>
            <a:stCxn id="44" idx="0"/>
            <a:endCxn id="39" idx="1"/>
          </p:cNvCxnSpPr>
          <p:nvPr/>
        </p:nvCxnSpPr>
        <p:spPr>
          <a:xfrm flipV="1">
            <a:off x="1843088" y="2019845"/>
            <a:ext cx="3517568" cy="1199694"/>
          </a:xfrm>
          <a:prstGeom prst="line">
            <a:avLst/>
          </a:prstGeom>
          <a:ln w="952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8" name="Straight Connector 47"/>
          <p:cNvCxnSpPr>
            <a:stCxn id="39" idx="3"/>
            <a:endCxn id="45" idx="0"/>
          </p:cNvCxnSpPr>
          <p:nvPr/>
        </p:nvCxnSpPr>
        <p:spPr>
          <a:xfrm>
            <a:off x="5789281" y="2019845"/>
            <a:ext cx="3861433" cy="1412619"/>
          </a:xfrm>
          <a:prstGeom prst="line">
            <a:avLst/>
          </a:prstGeom>
          <a:ln w="952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1034" name="Picture 10" descr="Image result for watchman icon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00" r="28409"/>
          <a:stretch/>
        </p:blipFill>
        <p:spPr bwMode="auto">
          <a:xfrm>
            <a:off x="2435479" y="2866733"/>
            <a:ext cx="851182" cy="1733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56393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Image result for person opening door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3866" y="1918787"/>
            <a:ext cx="3719920" cy="2603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entagon 29"/>
          <p:cNvSpPr/>
          <p:nvPr/>
        </p:nvSpPr>
        <p:spPr bwMode="auto">
          <a:xfrm>
            <a:off x="188912" y="584200"/>
            <a:ext cx="9140826" cy="482600"/>
          </a:xfrm>
          <a:prstGeom prst="homePlate">
            <a:avLst/>
          </a:prstGeom>
          <a:solidFill>
            <a:srgbClr val="02A2B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r>
              <a:rPr lang="en-US" sz="2800" b="1" dirty="0">
                <a:solidFill>
                  <a:schemeClr val="bg1"/>
                </a:solidFill>
                <a:latin typeface="+mj-lt"/>
              </a:rPr>
              <a:t>Real-Time SMS and Email Notifications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0" y="584200"/>
            <a:ext cx="188913" cy="4826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endParaRPr lang="en-US" sz="2000" kern="0" dirty="0">
              <a:solidFill>
                <a:schemeClr val="bg1"/>
              </a:solidFill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6715" y="6069295"/>
            <a:ext cx="80704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dirty="0"/>
              <a:t>SMS and email alerts to respond quickly on situations</a:t>
            </a:r>
            <a:endParaRPr lang="en-IN" sz="2000" dirty="0"/>
          </a:p>
        </p:txBody>
      </p:sp>
      <p:pic>
        <p:nvPicPr>
          <p:cNvPr id="2050" name="Picture 2" descr="Image result for open door 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1941889"/>
            <a:ext cx="1514900" cy="2603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Image result for threaten ic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9845" y="1964992"/>
            <a:ext cx="2557739" cy="2557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8" descr="Image result for sms ic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 dirty="0"/>
          </a:p>
        </p:txBody>
      </p:sp>
      <p:sp>
        <p:nvSpPr>
          <p:cNvPr id="3" name="AutoShape 10" descr="Image result for sms ico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 dirty="0"/>
          </a:p>
        </p:txBody>
      </p:sp>
      <p:sp>
        <p:nvSpPr>
          <p:cNvPr id="4" name="AutoShape 12" descr="Image result for sms icon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 dirty="0"/>
          </a:p>
        </p:txBody>
      </p:sp>
      <p:pic>
        <p:nvPicPr>
          <p:cNvPr id="2064" name="Picture 16" descr="Image result for sms icon"/>
          <p:cNvPicPr>
            <a:picLocks noChangeAspect="1" noChangeArrowheads="1"/>
          </p:cNvPicPr>
          <p:nvPr/>
        </p:nvPicPr>
        <p:blipFill>
          <a:blip r:embed="rId6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7645" y="1400740"/>
            <a:ext cx="1036093" cy="1036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0" y="4699262"/>
            <a:ext cx="27669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000" dirty="0"/>
              <a:t>Door Kept Open For More than Normal Time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712391" y="4699262"/>
            <a:ext cx="23236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000" dirty="0"/>
              <a:t>Door Forcefully Opened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673950" y="4699262"/>
            <a:ext cx="23236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000" dirty="0"/>
              <a:t>Threats and Casualties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992705" y="4699262"/>
            <a:ext cx="23236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000" dirty="0"/>
              <a:t>Dead Man Zone Violation</a:t>
            </a:r>
          </a:p>
        </p:txBody>
      </p:sp>
      <p:pic>
        <p:nvPicPr>
          <p:cNvPr id="12290" name="Picture 2" descr="Related imag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7207" y="2436833"/>
            <a:ext cx="28575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46125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exagon 3"/>
          <p:cNvSpPr/>
          <p:nvPr/>
        </p:nvSpPr>
        <p:spPr bwMode="auto">
          <a:xfrm rot="5400000">
            <a:off x="576655" y="2701589"/>
            <a:ext cx="2178982" cy="2365856"/>
          </a:xfrm>
          <a:prstGeom prst="hexagon">
            <a:avLst/>
          </a:prstGeom>
          <a:solidFill>
            <a:schemeClr val="bg1"/>
          </a:solidFill>
          <a:ln w="28575" cap="flat" cmpd="sng" algn="ctr">
            <a:solidFill>
              <a:srgbClr val="00A6B8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7" name="Hexagon 6"/>
          <p:cNvSpPr/>
          <p:nvPr/>
        </p:nvSpPr>
        <p:spPr bwMode="auto">
          <a:xfrm rot="5400000">
            <a:off x="3085543" y="3001580"/>
            <a:ext cx="1661175" cy="1695462"/>
          </a:xfrm>
          <a:prstGeom prst="hexagon">
            <a:avLst/>
          </a:prstGeom>
          <a:noFill/>
          <a:ln w="28575" cap="flat" cmpd="sng" algn="ctr">
            <a:solidFill>
              <a:srgbClr val="00A6B8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4763862" y="3423140"/>
            <a:ext cx="5108599" cy="846483"/>
          </a:xfrm>
          <a:prstGeom prst="rect">
            <a:avLst/>
          </a:prstGeom>
          <a:noFill/>
          <a:ln w="9525" cap="flat" cmpd="sng" algn="ctr">
            <a:solidFill>
              <a:srgbClr val="00A6B8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99795" y="3213029"/>
            <a:ext cx="1932702" cy="12603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Security of Assets and Manpower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760651" y="3658534"/>
            <a:ext cx="435661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/>
              <a:t>Integration of Third Party Hardware</a:t>
            </a:r>
          </a:p>
        </p:txBody>
      </p:sp>
      <p:pic>
        <p:nvPicPr>
          <p:cNvPr id="13" name="Picture 2" descr="Image result for integrated solution ico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" t="5061" r="3537" b="4783"/>
          <a:stretch/>
        </p:blipFill>
        <p:spPr bwMode="auto">
          <a:xfrm>
            <a:off x="3187320" y="3126090"/>
            <a:ext cx="1454410" cy="1434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09158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entagon 29"/>
          <p:cNvSpPr/>
          <p:nvPr/>
        </p:nvSpPr>
        <p:spPr bwMode="auto">
          <a:xfrm>
            <a:off x="188912" y="584200"/>
            <a:ext cx="9140826" cy="482600"/>
          </a:xfrm>
          <a:prstGeom prst="homePlate">
            <a:avLst/>
          </a:prstGeom>
          <a:solidFill>
            <a:srgbClr val="02A2B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0" y="584200"/>
            <a:ext cx="188913" cy="4826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endParaRPr lang="en-US" sz="2000" kern="0" dirty="0">
              <a:solidFill>
                <a:schemeClr val="bg1"/>
              </a:solidFill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9" name="Pentagon 29"/>
          <p:cNvSpPr/>
          <p:nvPr/>
        </p:nvSpPr>
        <p:spPr bwMode="auto">
          <a:xfrm>
            <a:off x="188912" y="584200"/>
            <a:ext cx="9140826" cy="482600"/>
          </a:xfrm>
          <a:prstGeom prst="homePlate">
            <a:avLst/>
          </a:prstGeom>
          <a:solidFill>
            <a:srgbClr val="02A2B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r>
              <a:rPr lang="en-US" sz="2800" b="1" dirty="0">
                <a:solidFill>
                  <a:schemeClr val="bg1"/>
                </a:solidFill>
                <a:latin typeface="+mj-lt"/>
              </a:rPr>
              <a:t>Integration with Fire Alarm</a:t>
            </a:r>
          </a:p>
        </p:txBody>
      </p:sp>
      <p:sp>
        <p:nvSpPr>
          <p:cNvPr id="20" name="Rectangle 19"/>
          <p:cNvSpPr/>
          <p:nvPr/>
        </p:nvSpPr>
        <p:spPr bwMode="auto">
          <a:xfrm>
            <a:off x="0" y="584200"/>
            <a:ext cx="188913" cy="4826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endParaRPr lang="en-US" sz="2000" kern="0" dirty="0">
              <a:solidFill>
                <a:schemeClr val="bg1"/>
              </a:solidFill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21" name="Picture 4" descr="Image result for fire clipar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352" y="2957246"/>
            <a:ext cx="1098455" cy="1353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0" descr="Image result for smoke detecto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5140" y="1899313"/>
            <a:ext cx="943495" cy="721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3051" y="3013584"/>
            <a:ext cx="1641475" cy="1578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4660" y="3013584"/>
            <a:ext cx="716074" cy="1521000"/>
          </a:xfrm>
          <a:prstGeom prst="rect">
            <a:avLst/>
          </a:prstGeom>
        </p:spPr>
      </p:pic>
      <p:pic>
        <p:nvPicPr>
          <p:cNvPr id="35" name="Picture 1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5348" y="2218901"/>
            <a:ext cx="2457450" cy="3838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6" name="Straight Connector 35"/>
          <p:cNvCxnSpPr/>
          <p:nvPr/>
        </p:nvCxnSpPr>
        <p:spPr>
          <a:xfrm flipV="1">
            <a:off x="2165887" y="2259841"/>
            <a:ext cx="2515154" cy="1"/>
          </a:xfrm>
          <a:prstGeom prst="line">
            <a:avLst/>
          </a:prstGeom>
          <a:ln w="25400">
            <a:solidFill>
              <a:srgbClr val="00849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endCxn id="33" idx="0"/>
          </p:cNvCxnSpPr>
          <p:nvPr/>
        </p:nvCxnSpPr>
        <p:spPr>
          <a:xfrm>
            <a:off x="4663789" y="2259842"/>
            <a:ext cx="0" cy="753742"/>
          </a:xfrm>
          <a:prstGeom prst="straightConnector1">
            <a:avLst/>
          </a:prstGeom>
          <a:ln w="25400">
            <a:solidFill>
              <a:srgbClr val="00849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>
            <a:stCxn id="34" idx="0"/>
          </p:cNvCxnSpPr>
          <p:nvPr/>
        </p:nvCxnSpPr>
        <p:spPr>
          <a:xfrm flipV="1">
            <a:off x="7052697" y="1555846"/>
            <a:ext cx="0" cy="1457738"/>
          </a:xfrm>
          <a:prstGeom prst="line">
            <a:avLst/>
          </a:prstGeom>
          <a:ln w="25400">
            <a:solidFill>
              <a:srgbClr val="00849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7052697" y="1564472"/>
            <a:ext cx="3606203" cy="0"/>
          </a:xfrm>
          <a:prstGeom prst="line">
            <a:avLst/>
          </a:prstGeom>
          <a:ln w="25400">
            <a:solidFill>
              <a:srgbClr val="00849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>
            <a:off x="10658900" y="1555846"/>
            <a:ext cx="0" cy="663055"/>
          </a:xfrm>
          <a:prstGeom prst="straightConnector1">
            <a:avLst/>
          </a:prstGeom>
          <a:ln w="25400">
            <a:solidFill>
              <a:srgbClr val="00849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847233" y="1540815"/>
            <a:ext cx="167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000" i="0" dirty="0">
                <a:latin typeface="+mn-lt"/>
              </a:rPr>
              <a:t>Detector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3251521" y="2294258"/>
            <a:ext cx="167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000" i="0" dirty="0">
                <a:latin typeface="+mn-lt"/>
              </a:rPr>
              <a:t>Fire Event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591468" y="4591925"/>
            <a:ext cx="21446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000" i="0" dirty="0">
                <a:latin typeface="+mn-lt"/>
              </a:rPr>
              <a:t>Fire Alarm Panel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5980376" y="4578541"/>
            <a:ext cx="21446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000" dirty="0"/>
              <a:t>Matrix COSEC Door Controller</a:t>
            </a:r>
            <a:endParaRPr lang="en-IN" sz="2000" i="0" dirty="0">
              <a:latin typeface="+mn-lt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8671752" y="1583142"/>
            <a:ext cx="21446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000" i="0" dirty="0">
                <a:latin typeface="+mn-lt"/>
              </a:rPr>
              <a:t>Door Lock Open</a:t>
            </a:r>
          </a:p>
        </p:txBody>
      </p:sp>
      <p:cxnSp>
        <p:nvCxnSpPr>
          <p:cNvPr id="46" name="Straight Connector 45"/>
          <p:cNvCxnSpPr>
            <a:stCxn id="43" idx="2"/>
          </p:cNvCxnSpPr>
          <p:nvPr/>
        </p:nvCxnSpPr>
        <p:spPr>
          <a:xfrm flipH="1">
            <a:off x="4663788" y="4992035"/>
            <a:ext cx="1" cy="780969"/>
          </a:xfrm>
          <a:prstGeom prst="line">
            <a:avLst/>
          </a:prstGeom>
          <a:ln w="25400">
            <a:solidFill>
              <a:srgbClr val="00849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4663788" y="5764378"/>
            <a:ext cx="2388909" cy="0"/>
          </a:xfrm>
          <a:prstGeom prst="line">
            <a:avLst/>
          </a:prstGeom>
          <a:ln w="25400">
            <a:solidFill>
              <a:srgbClr val="00849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flipV="1">
            <a:off x="7044071" y="5286427"/>
            <a:ext cx="0" cy="486577"/>
          </a:xfrm>
          <a:prstGeom prst="straightConnector1">
            <a:avLst/>
          </a:prstGeom>
          <a:ln w="25400">
            <a:solidFill>
              <a:srgbClr val="00849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4785921" y="5773004"/>
            <a:ext cx="21446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000" i="0" dirty="0">
                <a:latin typeface="+mn-lt"/>
              </a:rPr>
              <a:t>Fire Event Trigger</a:t>
            </a:r>
          </a:p>
        </p:txBody>
      </p:sp>
    </p:spTree>
    <p:extLst>
      <p:ext uri="{BB962C8B-B14F-4D97-AF65-F5344CB8AC3E}">
        <p14:creationId xmlns:p14="http://schemas.microsoft.com/office/powerpoint/2010/main" val="9204916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0" y="625519"/>
            <a:ext cx="12192000" cy="461665"/>
          </a:xfrm>
          <a:prstGeom prst="rect">
            <a:avLst/>
          </a:prstGeom>
          <a:solidFill>
            <a:schemeClr val="tx1">
              <a:alpha val="36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9pPr>
          </a:lstStyle>
          <a:p>
            <a:pPr algn="ctr" defTabSz="914400">
              <a:defRPr/>
            </a:pPr>
            <a:r>
              <a:rPr lang="en-US" sz="2400" b="1" kern="0" dirty="0">
                <a:solidFill>
                  <a:schemeClr val="bg1"/>
                </a:solidFill>
                <a:latin typeface="Swis721 Cn BT" pitchFamily="34" charset="0"/>
              </a:rPr>
              <a:t>MATRIX PEOPLE MOBILITY SOLUTION FOR  TRANSPORTATION &amp; LOGISTICS </a:t>
            </a:r>
          </a:p>
        </p:txBody>
      </p:sp>
    </p:spTree>
    <p:extLst>
      <p:ext uri="{BB962C8B-B14F-4D97-AF65-F5344CB8AC3E}">
        <p14:creationId xmlns:p14="http://schemas.microsoft.com/office/powerpoint/2010/main" val="14536033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entagon 29"/>
          <p:cNvSpPr/>
          <p:nvPr/>
        </p:nvSpPr>
        <p:spPr bwMode="auto">
          <a:xfrm>
            <a:off x="188912" y="584200"/>
            <a:ext cx="9140826" cy="482600"/>
          </a:xfrm>
          <a:prstGeom prst="homePlate">
            <a:avLst/>
          </a:prstGeom>
          <a:solidFill>
            <a:srgbClr val="02A2B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r>
              <a:rPr lang="en-US" sz="2800" b="1" dirty="0">
                <a:solidFill>
                  <a:schemeClr val="bg1"/>
                </a:solidFill>
                <a:latin typeface="+mj-lt"/>
              </a:rPr>
              <a:t>Get Count of Members Present during Hazardous Situations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0" y="584200"/>
            <a:ext cx="188913" cy="4826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endParaRPr lang="en-US" sz="2000" kern="0" dirty="0">
              <a:solidFill>
                <a:schemeClr val="bg1"/>
              </a:solidFill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07758" y="6114120"/>
            <a:ext cx="91849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dirty="0"/>
              <a:t>Presents live head count of users according to shift, site or who’s in</a:t>
            </a:r>
          </a:p>
        </p:txBody>
      </p:sp>
      <p:sp>
        <p:nvSpPr>
          <p:cNvPr id="4" name="Rectangle 3"/>
          <p:cNvSpPr/>
          <p:nvPr/>
        </p:nvSpPr>
        <p:spPr>
          <a:xfrm>
            <a:off x="341195" y="1269238"/>
            <a:ext cx="3207223" cy="4244454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4" name="Oval 13"/>
          <p:cNvSpPr/>
          <p:nvPr/>
        </p:nvSpPr>
        <p:spPr>
          <a:xfrm>
            <a:off x="6919412" y="2772085"/>
            <a:ext cx="491319" cy="300251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9560" y="1269238"/>
            <a:ext cx="2959803" cy="180309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23897" y="1269238"/>
            <a:ext cx="29245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b="1" dirty="0"/>
              <a:t>Manufacturing Unit</a:t>
            </a:r>
          </a:p>
        </p:txBody>
      </p:sp>
      <p:sp>
        <p:nvSpPr>
          <p:cNvPr id="7" name="Rectangle 6"/>
          <p:cNvSpPr/>
          <p:nvPr/>
        </p:nvSpPr>
        <p:spPr>
          <a:xfrm>
            <a:off x="460124" y="1730903"/>
            <a:ext cx="2965464" cy="1699693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b="1" dirty="0">
              <a:solidFill>
                <a:schemeClr val="tx1"/>
              </a:solidFill>
            </a:endParaRPr>
          </a:p>
          <a:p>
            <a:pPr algn="ctr"/>
            <a:endParaRPr lang="en-IN" b="1" dirty="0">
              <a:solidFill>
                <a:schemeClr val="tx1"/>
              </a:solidFill>
            </a:endParaRPr>
          </a:p>
          <a:p>
            <a:pPr algn="ctr"/>
            <a:endParaRPr lang="en-IN" b="1" dirty="0">
              <a:solidFill>
                <a:schemeClr val="tx1"/>
              </a:solidFill>
            </a:endParaRPr>
          </a:p>
          <a:p>
            <a:pPr algn="ctr"/>
            <a:endParaRPr lang="en-IN" b="1" dirty="0">
              <a:solidFill>
                <a:schemeClr val="tx1"/>
              </a:solidFill>
            </a:endParaRPr>
          </a:p>
          <a:p>
            <a:pPr algn="ctr"/>
            <a:endParaRPr lang="en-IN" b="1" dirty="0">
              <a:solidFill>
                <a:schemeClr val="tx1"/>
              </a:solidFill>
            </a:endParaRPr>
          </a:p>
          <a:p>
            <a:pPr algn="ctr"/>
            <a:r>
              <a:rPr lang="en-IN" b="1" dirty="0">
                <a:solidFill>
                  <a:schemeClr val="tx1"/>
                </a:solidFill>
              </a:rPr>
              <a:t>				Site-1</a:t>
            </a:r>
          </a:p>
        </p:txBody>
      </p:sp>
      <p:sp>
        <p:nvSpPr>
          <p:cNvPr id="8" name="Rectangle 7"/>
          <p:cNvSpPr/>
          <p:nvPr/>
        </p:nvSpPr>
        <p:spPr>
          <a:xfrm>
            <a:off x="460124" y="3581709"/>
            <a:ext cx="1484682" cy="175896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b="1" dirty="0">
                <a:solidFill>
                  <a:schemeClr val="tx1"/>
                </a:solidFill>
              </a:rPr>
              <a:t>                   HO</a:t>
            </a:r>
          </a:p>
        </p:txBody>
      </p:sp>
      <p:sp>
        <p:nvSpPr>
          <p:cNvPr id="10" name="Rectangle 9"/>
          <p:cNvSpPr/>
          <p:nvPr/>
        </p:nvSpPr>
        <p:spPr>
          <a:xfrm>
            <a:off x="2086157" y="3581709"/>
            <a:ext cx="1339431" cy="175896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b="1" dirty="0">
                <a:solidFill>
                  <a:schemeClr val="tx1"/>
                </a:solidFill>
              </a:rPr>
              <a:t>              R&amp;D</a:t>
            </a:r>
          </a:p>
        </p:txBody>
      </p:sp>
      <p:pic>
        <p:nvPicPr>
          <p:cNvPr id="16" name="Picture 4" descr="Image result for fire clipar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5" y="4836844"/>
            <a:ext cx="549227" cy="676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Image result for fire clipar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017" y="4836844"/>
            <a:ext cx="549227" cy="676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Image result for fire clipar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5244" y="4836844"/>
            <a:ext cx="549227" cy="676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Image result for fire clipar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7030" y="4813949"/>
            <a:ext cx="549227" cy="676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Image result for fire clipar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5281" y="4813949"/>
            <a:ext cx="549227" cy="676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Image result for fire clipar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9191" y="4813949"/>
            <a:ext cx="549227" cy="676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Image result for person icon black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000" y="2459014"/>
            <a:ext cx="870301" cy="926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Image result for person icon black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479" y="2480311"/>
            <a:ext cx="870301" cy="926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Image result for person icon black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093" y="3609414"/>
            <a:ext cx="870301" cy="926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Image result for person icon black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7367" y="3576119"/>
            <a:ext cx="870301" cy="926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Oval 10"/>
          <p:cNvSpPr/>
          <p:nvPr/>
        </p:nvSpPr>
        <p:spPr>
          <a:xfrm>
            <a:off x="6960356" y="2772085"/>
            <a:ext cx="351330" cy="339605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7237" y="3394392"/>
            <a:ext cx="1019175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2698" y="3795234"/>
            <a:ext cx="608153" cy="1273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9461" y="3574493"/>
            <a:ext cx="685271" cy="1434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2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1407" y="4199148"/>
            <a:ext cx="609227" cy="1275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3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9363" y="3207075"/>
            <a:ext cx="1019175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ounded Rectangular Callout 12"/>
          <p:cNvSpPr/>
          <p:nvPr/>
        </p:nvSpPr>
        <p:spPr>
          <a:xfrm>
            <a:off x="9157645" y="2732980"/>
            <a:ext cx="2442952" cy="1395231"/>
          </a:xfrm>
          <a:prstGeom prst="wedgeRoundRectCallout">
            <a:avLst>
              <a:gd name="adj1" fmla="val -76161"/>
              <a:gd name="adj2" fmla="val -641"/>
              <a:gd name="adj3" fmla="val 1666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>
                <a:solidFill>
                  <a:schemeClr val="tx1"/>
                </a:solidFill>
              </a:rPr>
              <a:t>There’s a Fire. We need to save </a:t>
            </a:r>
            <a:r>
              <a:rPr lang="en-IN" b="1" dirty="0">
                <a:solidFill>
                  <a:schemeClr val="tx1"/>
                </a:solidFill>
              </a:rPr>
              <a:t>4 Members </a:t>
            </a:r>
            <a:r>
              <a:rPr lang="en-IN" dirty="0">
                <a:solidFill>
                  <a:schemeClr val="tx1"/>
                </a:solidFill>
              </a:rPr>
              <a:t>who are inside the premises</a:t>
            </a:r>
          </a:p>
        </p:txBody>
      </p:sp>
    </p:spTree>
    <p:extLst>
      <p:ext uri="{BB962C8B-B14F-4D97-AF65-F5344CB8AC3E}">
        <p14:creationId xmlns:p14="http://schemas.microsoft.com/office/powerpoint/2010/main" val="30022267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entagon 29"/>
          <p:cNvSpPr/>
          <p:nvPr/>
        </p:nvSpPr>
        <p:spPr bwMode="auto">
          <a:xfrm>
            <a:off x="188912" y="584200"/>
            <a:ext cx="9140826" cy="482600"/>
          </a:xfrm>
          <a:prstGeom prst="homePlate">
            <a:avLst/>
          </a:prstGeom>
          <a:solidFill>
            <a:srgbClr val="02A2B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r>
              <a:rPr lang="en-US" sz="2800" dirty="0">
                <a:solidFill>
                  <a:prstClr val="white"/>
                </a:solidFill>
              </a:rPr>
              <a:t>Integration with Video Surveillance System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0" y="584200"/>
            <a:ext cx="188913" cy="4826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endParaRPr lang="en-US" sz="2000" kern="0" dirty="0">
              <a:solidFill>
                <a:schemeClr val="bg1"/>
              </a:solidFill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8" name="Picture 2" descr="D:\Backup_jitmanyashaatri\Desktop\Integration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7116" y="1560835"/>
            <a:ext cx="6900379" cy="4073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78116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Image result for boom barrie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5" t="13040" r="1801" b="9102"/>
          <a:stretch/>
        </p:blipFill>
        <p:spPr bwMode="auto">
          <a:xfrm flipH="1">
            <a:off x="3186596" y="3550426"/>
            <a:ext cx="1403749" cy="901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Image result for tripod access control system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5" t="4660" r="23394" b="5462"/>
          <a:stretch/>
        </p:blipFill>
        <p:spPr bwMode="auto">
          <a:xfrm>
            <a:off x="4157088" y="4779690"/>
            <a:ext cx="946995" cy="1248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entagon 29"/>
          <p:cNvSpPr/>
          <p:nvPr/>
        </p:nvSpPr>
        <p:spPr bwMode="auto">
          <a:xfrm>
            <a:off x="188912" y="584200"/>
            <a:ext cx="9140826" cy="482600"/>
          </a:xfrm>
          <a:prstGeom prst="homePlate">
            <a:avLst/>
          </a:prstGeom>
          <a:solidFill>
            <a:srgbClr val="02A2B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r>
              <a:rPr lang="en-US" sz="2800" dirty="0">
                <a:solidFill>
                  <a:schemeClr val="bg1"/>
                </a:solidFill>
              </a:rPr>
              <a:t>Integration with Other Hardware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0" y="584200"/>
            <a:ext cx="188913" cy="4826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endParaRPr lang="en-US" sz="2000" kern="0" dirty="0">
              <a:solidFill>
                <a:schemeClr val="bg1"/>
              </a:solidFill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8062" y="2098781"/>
            <a:ext cx="1583635" cy="108479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9050" y="3262061"/>
            <a:ext cx="1094990" cy="1319604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6853" y="4901937"/>
            <a:ext cx="1208958" cy="1140921"/>
          </a:xfrm>
          <a:prstGeom prst="rect">
            <a:avLst/>
          </a:prstGeom>
        </p:spPr>
      </p:pic>
      <p:pic>
        <p:nvPicPr>
          <p:cNvPr id="1026" name="Picture 2" descr="Image result for magnetic lock icon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8180" y="2143746"/>
            <a:ext cx="1567621" cy="909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 flipV="1">
            <a:off x="7434074" y="2081262"/>
            <a:ext cx="1319995" cy="8621"/>
          </a:xfrm>
          <a:prstGeom prst="line">
            <a:avLst/>
          </a:prstGeom>
          <a:ln>
            <a:solidFill>
              <a:srgbClr val="00A6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8367305" y="3516352"/>
            <a:ext cx="1319995" cy="8621"/>
          </a:xfrm>
          <a:prstGeom prst="line">
            <a:avLst/>
          </a:prstGeom>
          <a:ln>
            <a:solidFill>
              <a:srgbClr val="00A6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>
            <a:stCxn id="55" idx="5"/>
            <a:endCxn id="46" idx="1"/>
          </p:cNvCxnSpPr>
          <p:nvPr/>
        </p:nvCxnSpPr>
        <p:spPr>
          <a:xfrm flipV="1">
            <a:off x="7434074" y="5835126"/>
            <a:ext cx="1400716" cy="5874"/>
          </a:xfrm>
          <a:prstGeom prst="line">
            <a:avLst/>
          </a:prstGeom>
          <a:ln>
            <a:solidFill>
              <a:srgbClr val="00A6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V="1">
            <a:off x="2472510" y="2098781"/>
            <a:ext cx="1319995" cy="8621"/>
          </a:xfrm>
          <a:prstGeom prst="line">
            <a:avLst/>
          </a:prstGeom>
          <a:ln>
            <a:solidFill>
              <a:srgbClr val="00A6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V="1">
            <a:off x="1564888" y="3529736"/>
            <a:ext cx="1319995" cy="8621"/>
          </a:xfrm>
          <a:prstGeom prst="line">
            <a:avLst/>
          </a:prstGeom>
          <a:ln>
            <a:solidFill>
              <a:srgbClr val="00A6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8754069" y="1869226"/>
            <a:ext cx="18404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Smoke Detector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9687300" y="3269699"/>
            <a:ext cx="18404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Alarm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8834790" y="5650460"/>
            <a:ext cx="22572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Video Surveillance 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92765" y="3336449"/>
            <a:ext cx="17118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Boom Barriers 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437323" y="1935136"/>
            <a:ext cx="2280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Electronic Door Lock</a:t>
            </a:r>
          </a:p>
        </p:txBody>
      </p:sp>
      <p:sp>
        <p:nvSpPr>
          <p:cNvPr id="9" name="Hexagon 8"/>
          <p:cNvSpPr/>
          <p:nvPr/>
        </p:nvSpPr>
        <p:spPr>
          <a:xfrm rot="5400000">
            <a:off x="4749153" y="3095691"/>
            <a:ext cx="1761862" cy="1741519"/>
          </a:xfrm>
          <a:prstGeom prst="hexagon">
            <a:avLst/>
          </a:prstGeom>
          <a:noFill/>
          <a:ln w="38100">
            <a:solidFill>
              <a:srgbClr val="00A6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Hexagon 48"/>
          <p:cNvSpPr/>
          <p:nvPr/>
        </p:nvSpPr>
        <p:spPr>
          <a:xfrm rot="5400000">
            <a:off x="3821060" y="4524689"/>
            <a:ext cx="1761862" cy="1741519"/>
          </a:xfrm>
          <a:prstGeom prst="hexagon">
            <a:avLst/>
          </a:prstGeom>
          <a:noFill/>
          <a:ln w="38100">
            <a:solidFill>
              <a:srgbClr val="00A6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0" name="Hexagon 49"/>
          <p:cNvSpPr/>
          <p:nvPr/>
        </p:nvSpPr>
        <p:spPr>
          <a:xfrm rot="5400000">
            <a:off x="5682384" y="1666694"/>
            <a:ext cx="1761862" cy="1741519"/>
          </a:xfrm>
          <a:prstGeom prst="hexagon">
            <a:avLst/>
          </a:prstGeom>
          <a:noFill/>
          <a:ln w="38100">
            <a:solidFill>
              <a:srgbClr val="00A6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5" name="Hexagon 54"/>
          <p:cNvSpPr/>
          <p:nvPr/>
        </p:nvSpPr>
        <p:spPr>
          <a:xfrm rot="5400000">
            <a:off x="5682383" y="4524689"/>
            <a:ext cx="1761862" cy="1741519"/>
          </a:xfrm>
          <a:prstGeom prst="hexagon">
            <a:avLst/>
          </a:prstGeom>
          <a:noFill/>
          <a:ln w="38100">
            <a:solidFill>
              <a:srgbClr val="00A6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6" name="Hexagon 55"/>
          <p:cNvSpPr/>
          <p:nvPr/>
        </p:nvSpPr>
        <p:spPr>
          <a:xfrm rot="5400000">
            <a:off x="6615614" y="3104312"/>
            <a:ext cx="1761862" cy="1741519"/>
          </a:xfrm>
          <a:prstGeom prst="hexagon">
            <a:avLst/>
          </a:prstGeom>
          <a:noFill/>
          <a:ln w="38100">
            <a:solidFill>
              <a:srgbClr val="00A6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Hexagon 56"/>
          <p:cNvSpPr/>
          <p:nvPr/>
        </p:nvSpPr>
        <p:spPr>
          <a:xfrm rot="5400000">
            <a:off x="3807942" y="1666695"/>
            <a:ext cx="1761862" cy="1741519"/>
          </a:xfrm>
          <a:prstGeom prst="hexagon">
            <a:avLst/>
          </a:prstGeom>
          <a:noFill/>
          <a:ln w="38100">
            <a:solidFill>
              <a:srgbClr val="00A6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8" name="Hexagon 57"/>
          <p:cNvSpPr/>
          <p:nvPr/>
        </p:nvSpPr>
        <p:spPr>
          <a:xfrm rot="5400000">
            <a:off x="2887921" y="3104312"/>
            <a:ext cx="1761862" cy="1741519"/>
          </a:xfrm>
          <a:prstGeom prst="hexagon">
            <a:avLst/>
          </a:prstGeom>
          <a:noFill/>
          <a:ln w="38100">
            <a:solidFill>
              <a:srgbClr val="00A6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61" name="Straight Connector 60"/>
          <p:cNvCxnSpPr/>
          <p:nvPr/>
        </p:nvCxnSpPr>
        <p:spPr>
          <a:xfrm flipV="1">
            <a:off x="2417397" y="5847075"/>
            <a:ext cx="1400716" cy="5874"/>
          </a:xfrm>
          <a:prstGeom prst="line">
            <a:avLst/>
          </a:prstGeom>
          <a:ln>
            <a:solidFill>
              <a:srgbClr val="00A6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/>
          <p:cNvSpPr txBox="1"/>
          <p:nvPr/>
        </p:nvSpPr>
        <p:spPr>
          <a:xfrm>
            <a:off x="1692587" y="5641030"/>
            <a:ext cx="14050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Tripod 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04" r="22954"/>
          <a:stretch/>
        </p:blipFill>
        <p:spPr>
          <a:xfrm>
            <a:off x="5238910" y="3319331"/>
            <a:ext cx="761249" cy="1292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2516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exagon 3"/>
          <p:cNvSpPr/>
          <p:nvPr/>
        </p:nvSpPr>
        <p:spPr bwMode="auto">
          <a:xfrm rot="5400000">
            <a:off x="576655" y="2701589"/>
            <a:ext cx="2178982" cy="2365856"/>
          </a:xfrm>
          <a:prstGeom prst="hexagon">
            <a:avLst/>
          </a:prstGeom>
          <a:solidFill>
            <a:schemeClr val="bg1"/>
          </a:solidFill>
          <a:ln w="28575" cap="flat" cmpd="sng" algn="ctr">
            <a:solidFill>
              <a:srgbClr val="00A6B8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7" name="Hexagon 6"/>
          <p:cNvSpPr/>
          <p:nvPr/>
        </p:nvSpPr>
        <p:spPr bwMode="auto">
          <a:xfrm rot="5400000">
            <a:off x="3085543" y="3001580"/>
            <a:ext cx="1661175" cy="1695462"/>
          </a:xfrm>
          <a:prstGeom prst="hexagon">
            <a:avLst/>
          </a:prstGeom>
          <a:solidFill>
            <a:schemeClr val="bg1"/>
          </a:solidFill>
          <a:ln w="28575" cap="flat" cmpd="sng" algn="ctr">
            <a:solidFill>
              <a:srgbClr val="00A6B8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97693" y="3284352"/>
            <a:ext cx="19369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Productivity and Customer Service</a:t>
            </a:r>
          </a:p>
        </p:txBody>
      </p:sp>
      <p:sp>
        <p:nvSpPr>
          <p:cNvPr id="9" name="Rectangle 8"/>
          <p:cNvSpPr/>
          <p:nvPr/>
        </p:nvSpPr>
        <p:spPr bwMode="auto">
          <a:xfrm>
            <a:off x="4763862" y="3423140"/>
            <a:ext cx="5108599" cy="846483"/>
          </a:xfrm>
          <a:prstGeom prst="rect">
            <a:avLst/>
          </a:prstGeom>
          <a:noFill/>
          <a:ln w="9525" cap="flat" cmpd="sng" algn="ctr">
            <a:solidFill>
              <a:srgbClr val="00A6B8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23" b="13965"/>
          <a:stretch/>
        </p:blipFill>
        <p:spPr>
          <a:xfrm>
            <a:off x="3319981" y="3454009"/>
            <a:ext cx="1224556" cy="86101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789198" y="3661715"/>
            <a:ext cx="3263991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/>
              <a:t>Timely Employee Management</a:t>
            </a:r>
          </a:p>
        </p:txBody>
      </p:sp>
    </p:spTree>
    <p:extLst>
      <p:ext uri="{BB962C8B-B14F-4D97-AF65-F5344CB8AC3E}">
        <p14:creationId xmlns:p14="http://schemas.microsoft.com/office/powerpoint/2010/main" val="24004174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entagon 29"/>
          <p:cNvSpPr/>
          <p:nvPr/>
        </p:nvSpPr>
        <p:spPr bwMode="auto">
          <a:xfrm>
            <a:off x="188912" y="584200"/>
            <a:ext cx="9140826" cy="482600"/>
          </a:xfrm>
          <a:prstGeom prst="homePlate">
            <a:avLst/>
          </a:prstGeom>
          <a:solidFill>
            <a:srgbClr val="02A2B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endParaRPr lang="en-US" sz="5400" b="1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0" y="584200"/>
            <a:ext cx="188913" cy="4826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endParaRPr lang="en-US" sz="2000" kern="0" dirty="0">
              <a:solidFill>
                <a:schemeClr val="bg1"/>
              </a:solidFill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8" name="Pentagon 29"/>
          <p:cNvSpPr/>
          <p:nvPr/>
        </p:nvSpPr>
        <p:spPr bwMode="auto">
          <a:xfrm>
            <a:off x="188912" y="584200"/>
            <a:ext cx="9140826" cy="482600"/>
          </a:xfrm>
          <a:prstGeom prst="homePlate">
            <a:avLst/>
          </a:prstGeom>
          <a:solidFill>
            <a:srgbClr val="02A2B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0" y="584200"/>
            <a:ext cx="188913" cy="4826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endParaRPr lang="en-US" sz="2000" kern="0" dirty="0">
              <a:solidFill>
                <a:schemeClr val="bg1"/>
              </a:solidFill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0" name="Pentagon 29"/>
          <p:cNvSpPr/>
          <p:nvPr/>
        </p:nvSpPr>
        <p:spPr bwMode="auto">
          <a:xfrm>
            <a:off x="188912" y="584200"/>
            <a:ext cx="9140826" cy="482600"/>
          </a:xfrm>
          <a:prstGeom prst="homePlate">
            <a:avLst/>
          </a:prstGeom>
          <a:solidFill>
            <a:srgbClr val="02A2B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r>
              <a:rPr lang="en-US" sz="2800" b="1" dirty="0">
                <a:solidFill>
                  <a:schemeClr val="bg1"/>
                </a:solidFill>
                <a:latin typeface="+mj-lt"/>
              </a:rPr>
              <a:t>Flexible Attendance Policies</a:t>
            </a:r>
          </a:p>
        </p:txBody>
      </p:sp>
      <p:sp>
        <p:nvSpPr>
          <p:cNvPr id="11" name="Rectangle 10"/>
          <p:cNvSpPr/>
          <p:nvPr/>
        </p:nvSpPr>
        <p:spPr bwMode="auto">
          <a:xfrm>
            <a:off x="0" y="584200"/>
            <a:ext cx="188913" cy="4826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endParaRPr lang="en-US" sz="2000" kern="0" dirty="0">
              <a:solidFill>
                <a:schemeClr val="bg1"/>
              </a:solidFill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07325" y="4628500"/>
            <a:ext cx="20335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000" dirty="0"/>
              <a:t>Late IN/OUT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435254" y="4631982"/>
            <a:ext cx="20335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Early IN/OUT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540126" y="4631982"/>
            <a:ext cx="20335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Overtime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139449" y="4630971"/>
            <a:ext cx="20335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C-OFF Policies</a:t>
            </a:r>
          </a:p>
        </p:txBody>
      </p:sp>
      <p:pic>
        <p:nvPicPr>
          <p:cNvPr id="16" name="Picture 2" descr="Image result for late in ic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842" y="2723500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Image result for late ic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5503" y="2472079"/>
            <a:ext cx="2016016" cy="2016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Image result for overtime ico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4462" y="2768784"/>
            <a:ext cx="1719311" cy="1719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Image result for leave management ico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3789" y="2472079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607325" y="6041071"/>
            <a:ext cx="11811176" cy="46166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/>
              <a:t>Consistent and transparent attendance policies without manual intervention</a:t>
            </a:r>
          </a:p>
        </p:txBody>
      </p:sp>
    </p:spTree>
    <p:extLst>
      <p:ext uri="{BB962C8B-B14F-4D97-AF65-F5344CB8AC3E}">
        <p14:creationId xmlns:p14="http://schemas.microsoft.com/office/powerpoint/2010/main" val="20000190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entagon 29"/>
          <p:cNvSpPr/>
          <p:nvPr/>
        </p:nvSpPr>
        <p:spPr bwMode="auto">
          <a:xfrm>
            <a:off x="188912" y="584200"/>
            <a:ext cx="9140826" cy="482600"/>
          </a:xfrm>
          <a:prstGeom prst="homePlate">
            <a:avLst/>
          </a:prstGeom>
          <a:solidFill>
            <a:srgbClr val="02A2B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r>
              <a:rPr lang="en-US" sz="2800" b="1" dirty="0">
                <a:solidFill>
                  <a:schemeClr val="bg1"/>
                </a:solidFill>
                <a:latin typeface="+mj-lt"/>
              </a:rPr>
              <a:t>Cafeteria Management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0" y="584200"/>
            <a:ext cx="188913" cy="4826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endParaRPr lang="en-US" sz="2000" kern="0" dirty="0">
              <a:solidFill>
                <a:schemeClr val="bg1"/>
              </a:solidFill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4" name="AutoShape 6" descr="Displaying 10_ItemList_search.pn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 dirty="0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00" y="1996857"/>
            <a:ext cx="3815662" cy="2861746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3481" y="1996857"/>
            <a:ext cx="3815661" cy="2861746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434576" y="5111006"/>
            <a:ext cx="35426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000" dirty="0"/>
              <a:t>Select Item quantity from COSEC Device</a:t>
            </a:r>
            <a:endParaRPr lang="en-IN" dirty="0"/>
          </a:p>
        </p:txBody>
      </p:sp>
      <p:sp>
        <p:nvSpPr>
          <p:cNvPr id="33" name="TextBox 32"/>
          <p:cNvSpPr txBox="1"/>
          <p:nvPr/>
        </p:nvSpPr>
        <p:spPr>
          <a:xfrm>
            <a:off x="5097480" y="5104578"/>
            <a:ext cx="30229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000" dirty="0"/>
              <a:t>Show Credentials on COSEC Device</a:t>
            </a:r>
            <a:endParaRPr lang="en-IN" dirty="0"/>
          </a:p>
        </p:txBody>
      </p:sp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89" t="19791" r="42972" b="6250"/>
          <a:stretch>
            <a:fillRect/>
          </a:stretch>
        </p:blipFill>
        <p:spPr bwMode="auto">
          <a:xfrm>
            <a:off x="9105368" y="2115403"/>
            <a:ext cx="2589212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TextBox 34"/>
          <p:cNvSpPr txBox="1"/>
          <p:nvPr/>
        </p:nvSpPr>
        <p:spPr>
          <a:xfrm>
            <a:off x="8888502" y="5104578"/>
            <a:ext cx="30229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000" dirty="0"/>
              <a:t>Directly Print Receipt for Ordered Food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1061965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entagon 29"/>
          <p:cNvSpPr/>
          <p:nvPr/>
        </p:nvSpPr>
        <p:spPr bwMode="auto">
          <a:xfrm>
            <a:off x="188912" y="584200"/>
            <a:ext cx="9140826" cy="482600"/>
          </a:xfrm>
          <a:prstGeom prst="homePlate">
            <a:avLst/>
          </a:prstGeom>
          <a:solidFill>
            <a:srgbClr val="02A2B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r>
              <a:rPr lang="en-US" sz="2800" b="1" dirty="0">
                <a:solidFill>
                  <a:schemeClr val="bg1"/>
                </a:solidFill>
                <a:latin typeface="+mj-lt"/>
              </a:rPr>
              <a:t>Cafeteria Management: Cashless Transactions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0" y="584200"/>
            <a:ext cx="188913" cy="4826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endParaRPr lang="en-US" sz="2000" kern="0" dirty="0">
              <a:solidFill>
                <a:schemeClr val="bg1"/>
              </a:solidFill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4" name="AutoShape 6" descr="Displaying 10_ItemList_search.pn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 dirty="0"/>
          </a:p>
        </p:txBody>
      </p:sp>
      <p:sp>
        <p:nvSpPr>
          <p:cNvPr id="11" name="Rectangle 10"/>
          <p:cNvSpPr/>
          <p:nvPr/>
        </p:nvSpPr>
        <p:spPr>
          <a:xfrm>
            <a:off x="1093107" y="1771360"/>
            <a:ext cx="3888333" cy="3988000"/>
          </a:xfrm>
          <a:prstGeom prst="rect">
            <a:avLst/>
          </a:prstGeom>
          <a:noFill/>
          <a:ln w="19050">
            <a:solidFill>
              <a:srgbClr val="00A6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b="1" kern="0" dirty="0">
                <a:solidFill>
                  <a:srgbClr val="000000"/>
                </a:solidFill>
              </a:rPr>
              <a:t>Pre-paid Transactions:</a:t>
            </a:r>
          </a:p>
          <a:p>
            <a:endParaRPr lang="en-US" sz="2000" b="1" kern="0" dirty="0">
              <a:solidFill>
                <a:srgbClr val="000000"/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sz="2000" kern="0" dirty="0">
                <a:solidFill>
                  <a:srgbClr val="000000"/>
                </a:solidFill>
              </a:rPr>
              <a:t>Smart Card to Store Balance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000" kern="0" dirty="0">
                <a:solidFill>
                  <a:srgbClr val="000000"/>
                </a:solidFill>
              </a:rPr>
              <a:t>Recharge As and When Needed</a:t>
            </a:r>
          </a:p>
          <a:p>
            <a:pPr marL="342900" indent="-342900">
              <a:buFont typeface="Arial" pitchFamily="34" charset="0"/>
              <a:buChar char="•"/>
            </a:pPr>
            <a:endParaRPr lang="en-US" sz="2000" kern="0" dirty="0">
              <a:solidFill>
                <a:srgbClr val="00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505949" y="1771360"/>
            <a:ext cx="4289449" cy="3988000"/>
          </a:xfrm>
          <a:prstGeom prst="rect">
            <a:avLst/>
          </a:prstGeom>
          <a:noFill/>
          <a:ln w="19050">
            <a:solidFill>
              <a:srgbClr val="00A6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b="1" kern="0" dirty="0">
                <a:solidFill>
                  <a:srgbClr val="000000"/>
                </a:solidFill>
              </a:rPr>
              <a:t>Post-paid Transactions:</a:t>
            </a:r>
          </a:p>
          <a:p>
            <a:endParaRPr lang="en-US" sz="2000" b="1" kern="0" dirty="0">
              <a:solidFill>
                <a:srgbClr val="000000"/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sz="2000" kern="0" dirty="0">
                <a:solidFill>
                  <a:srgbClr val="000000"/>
                </a:solidFill>
              </a:rPr>
              <a:t>Through Fingerprint, RFID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000" kern="0" dirty="0">
                <a:solidFill>
                  <a:srgbClr val="000000"/>
                </a:solidFill>
              </a:rPr>
              <a:t>Define Maximum Credit Permitted per User per Month</a:t>
            </a:r>
          </a:p>
          <a:p>
            <a:pPr marL="342900" indent="-342900">
              <a:buFont typeface="Arial" pitchFamily="34" charset="0"/>
              <a:buChar char="•"/>
            </a:pPr>
            <a:endParaRPr lang="en-US" sz="2000" kern="0" dirty="0">
              <a:solidFill>
                <a:srgbClr val="000000"/>
              </a:solidFill>
            </a:endParaRPr>
          </a:p>
        </p:txBody>
      </p:sp>
      <p:pic>
        <p:nvPicPr>
          <p:cNvPr id="10242" name="Picture 2" descr="Image result for prepaid icon"/>
          <p:cNvPicPr>
            <a:picLocks noChangeAspect="1" noChangeArrowheads="1"/>
          </p:cNvPicPr>
          <p:nvPr/>
        </p:nvPicPr>
        <p:blipFill>
          <a:blip r:embed="rId3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4006" y="3444950"/>
            <a:ext cx="2790825" cy="1933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Image result for postpaid transaction icon"/>
          <p:cNvPicPr>
            <a:picLocks noChangeAspect="1" noChangeArrowheads="1"/>
          </p:cNvPicPr>
          <p:nvPr/>
        </p:nvPicPr>
        <p:blipFill>
          <a:blip r:embed="rId4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7160" y="3118518"/>
            <a:ext cx="2867025" cy="2867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1123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entagon 29"/>
          <p:cNvSpPr/>
          <p:nvPr/>
        </p:nvSpPr>
        <p:spPr bwMode="auto">
          <a:xfrm>
            <a:off x="188912" y="584200"/>
            <a:ext cx="9140826" cy="482600"/>
          </a:xfrm>
          <a:prstGeom prst="homePlate">
            <a:avLst/>
          </a:prstGeom>
          <a:solidFill>
            <a:srgbClr val="02A2B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r>
              <a:rPr lang="en-US" sz="2800" dirty="0">
                <a:solidFill>
                  <a:schemeClr val="bg1"/>
                </a:solidFill>
              </a:rPr>
              <a:t>Field Staff Management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0" y="584200"/>
            <a:ext cx="188913" cy="4826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endParaRPr lang="en-US" sz="2000" kern="0" dirty="0">
              <a:solidFill>
                <a:schemeClr val="bg1"/>
              </a:solidFill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4" name="object 8"/>
          <p:cNvSpPr>
            <a:spLocks noChangeArrowheads="1"/>
          </p:cNvSpPr>
          <p:nvPr/>
        </p:nvSpPr>
        <p:spPr bwMode="auto">
          <a:xfrm>
            <a:off x="188912" y="1624776"/>
            <a:ext cx="6171893" cy="4143233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IN" dirty="0"/>
          </a:p>
        </p:txBody>
      </p:sp>
      <p:sp>
        <p:nvSpPr>
          <p:cNvPr id="7" name="Rectangle 6"/>
          <p:cNvSpPr/>
          <p:nvPr/>
        </p:nvSpPr>
        <p:spPr>
          <a:xfrm>
            <a:off x="540813" y="5905426"/>
            <a:ext cx="8788926" cy="515155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2400" dirty="0">
                <a:solidFill>
                  <a:schemeClr val="tx1"/>
                </a:solidFill>
              </a:rPr>
              <a:t>Schedule visits of field employees and attendance marking from mobile application and keep a track through GPS location</a:t>
            </a:r>
            <a:endParaRPr lang="en-IN" sz="2400" i="0" dirty="0">
              <a:solidFill>
                <a:schemeClr val="tx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9583" y="1624776"/>
            <a:ext cx="5287617" cy="4143233"/>
          </a:xfrm>
          <a:prstGeom prst="rect">
            <a:avLst/>
          </a:prstGeom>
        </p:spPr>
      </p:pic>
      <p:pic>
        <p:nvPicPr>
          <p:cNvPr id="1026" name="Picture 2" descr="Image result for apta matrix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4" r="19824"/>
          <a:stretch/>
        </p:blipFill>
        <p:spPr bwMode="auto">
          <a:xfrm>
            <a:off x="8958469" y="4598504"/>
            <a:ext cx="3021735" cy="194624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88074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entagon 29"/>
          <p:cNvSpPr/>
          <p:nvPr/>
        </p:nvSpPr>
        <p:spPr bwMode="auto">
          <a:xfrm>
            <a:off x="188912" y="584200"/>
            <a:ext cx="9140826" cy="482600"/>
          </a:xfrm>
          <a:prstGeom prst="homePlate">
            <a:avLst/>
          </a:prstGeom>
          <a:solidFill>
            <a:srgbClr val="02A2B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r>
              <a:rPr lang="en-US" sz="2800" dirty="0">
                <a:solidFill>
                  <a:schemeClr val="bg1"/>
                </a:solidFill>
              </a:rPr>
              <a:t>Attendance of Field Employees 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0" y="584200"/>
            <a:ext cx="188913" cy="4826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endParaRPr lang="en-US" sz="2000" kern="0" dirty="0">
              <a:solidFill>
                <a:schemeClr val="bg1"/>
              </a:solidFill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7" name="Picture 2" descr="Image result for transport truck ico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12"/>
          <a:stretch/>
        </p:blipFill>
        <p:spPr bwMode="auto">
          <a:xfrm>
            <a:off x="643716" y="2906363"/>
            <a:ext cx="1431235" cy="1064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Freeform: Shape 8"/>
          <p:cNvSpPr/>
          <p:nvPr/>
        </p:nvSpPr>
        <p:spPr>
          <a:xfrm>
            <a:off x="2160105" y="1765720"/>
            <a:ext cx="8110330" cy="1994119"/>
          </a:xfrm>
          <a:custGeom>
            <a:avLst/>
            <a:gdLst>
              <a:gd name="connsiteX0" fmla="*/ 0 w 8122757"/>
              <a:gd name="connsiteY0" fmla="*/ 1639513 h 2050331"/>
              <a:gd name="connsiteX1" fmla="*/ 2213113 w 8122757"/>
              <a:gd name="connsiteY1" fmla="*/ 36000 h 2050331"/>
              <a:gd name="connsiteX2" fmla="*/ 3246783 w 8122757"/>
              <a:gd name="connsiteY2" fmla="*/ 1878052 h 2050331"/>
              <a:gd name="connsiteX3" fmla="*/ 4492487 w 8122757"/>
              <a:gd name="connsiteY3" fmla="*/ 9496 h 2050331"/>
              <a:gd name="connsiteX4" fmla="*/ 5512904 w 8122757"/>
              <a:gd name="connsiteY4" fmla="*/ 1122678 h 2050331"/>
              <a:gd name="connsiteX5" fmla="*/ 6387548 w 8122757"/>
              <a:gd name="connsiteY5" fmla="*/ 446818 h 2050331"/>
              <a:gd name="connsiteX6" fmla="*/ 7341704 w 8122757"/>
              <a:gd name="connsiteY6" fmla="*/ 1096174 h 2050331"/>
              <a:gd name="connsiteX7" fmla="*/ 8044069 w 8122757"/>
              <a:gd name="connsiteY7" fmla="*/ 1917809 h 2050331"/>
              <a:gd name="connsiteX8" fmla="*/ 8110330 w 8122757"/>
              <a:gd name="connsiteY8" fmla="*/ 2023826 h 2050331"/>
              <a:gd name="connsiteX9" fmla="*/ 8083826 w 8122757"/>
              <a:gd name="connsiteY9" fmla="*/ 2050331 h 2050331"/>
              <a:gd name="connsiteX10" fmla="*/ 8097078 w 8122757"/>
              <a:gd name="connsiteY10" fmla="*/ 2023826 h 2050331"/>
              <a:gd name="connsiteX11" fmla="*/ 8097078 w 8122757"/>
              <a:gd name="connsiteY11" fmla="*/ 2023826 h 2050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122757" h="2050331">
                <a:moveTo>
                  <a:pt x="0" y="1639513"/>
                </a:moveTo>
                <a:cubicBezTo>
                  <a:pt x="835991" y="817878"/>
                  <a:pt x="1671982" y="-3757"/>
                  <a:pt x="2213113" y="36000"/>
                </a:cubicBezTo>
                <a:cubicBezTo>
                  <a:pt x="2754244" y="75757"/>
                  <a:pt x="2866887" y="1882469"/>
                  <a:pt x="3246783" y="1878052"/>
                </a:cubicBezTo>
                <a:cubicBezTo>
                  <a:pt x="3626679" y="1873635"/>
                  <a:pt x="4114800" y="135392"/>
                  <a:pt x="4492487" y="9496"/>
                </a:cubicBezTo>
                <a:cubicBezTo>
                  <a:pt x="4870174" y="-116400"/>
                  <a:pt x="5197061" y="1049791"/>
                  <a:pt x="5512904" y="1122678"/>
                </a:cubicBezTo>
                <a:cubicBezTo>
                  <a:pt x="5828747" y="1195565"/>
                  <a:pt x="6082748" y="451235"/>
                  <a:pt x="6387548" y="446818"/>
                </a:cubicBezTo>
                <a:cubicBezTo>
                  <a:pt x="6692348" y="442401"/>
                  <a:pt x="7065617" y="851009"/>
                  <a:pt x="7341704" y="1096174"/>
                </a:cubicBezTo>
                <a:cubicBezTo>
                  <a:pt x="7617791" y="1341339"/>
                  <a:pt x="7915965" y="1763200"/>
                  <a:pt x="8044069" y="1917809"/>
                </a:cubicBezTo>
                <a:cubicBezTo>
                  <a:pt x="8172173" y="2072418"/>
                  <a:pt x="8103704" y="2001739"/>
                  <a:pt x="8110330" y="2023826"/>
                </a:cubicBezTo>
                <a:cubicBezTo>
                  <a:pt x="8116956" y="2045913"/>
                  <a:pt x="8086035" y="2050331"/>
                  <a:pt x="8083826" y="2050331"/>
                </a:cubicBezTo>
                <a:cubicBezTo>
                  <a:pt x="8081617" y="2050331"/>
                  <a:pt x="8097078" y="2023826"/>
                  <a:pt x="8097078" y="2023826"/>
                </a:cubicBezTo>
                <a:lnTo>
                  <a:pt x="8097078" y="2023826"/>
                </a:lnTo>
              </a:path>
            </a:pathLst>
          </a:custGeom>
          <a:noFill/>
          <a:ln>
            <a:solidFill>
              <a:schemeClr val="accent6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6" descr="Image result for location logo vecto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92369" flipH="1">
            <a:off x="10027060" y="2901291"/>
            <a:ext cx="468010" cy="885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Image result for location logo vecto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9785" y="1203802"/>
            <a:ext cx="453473" cy="625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Image result for location logo vecto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9888" y="2906363"/>
            <a:ext cx="453473" cy="625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Image result for location logo vecto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9543" y="1635912"/>
            <a:ext cx="453473" cy="625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77107" y="6096639"/>
            <a:ext cx="96839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Mobile application attendance punching will send location coordinates </a:t>
            </a:r>
          </a:p>
        </p:txBody>
      </p:sp>
      <p:pic>
        <p:nvPicPr>
          <p:cNvPr id="14" name="Picture 2" descr="Image result for apta matrix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4" r="19824"/>
          <a:stretch/>
        </p:blipFill>
        <p:spPr bwMode="auto">
          <a:xfrm>
            <a:off x="8673488" y="3971039"/>
            <a:ext cx="3347586" cy="215611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4172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entagon 29"/>
          <p:cNvSpPr/>
          <p:nvPr/>
        </p:nvSpPr>
        <p:spPr bwMode="auto">
          <a:xfrm>
            <a:off x="188912" y="584200"/>
            <a:ext cx="9140826" cy="482600"/>
          </a:xfrm>
          <a:prstGeom prst="homePlate">
            <a:avLst/>
          </a:prstGeom>
          <a:solidFill>
            <a:srgbClr val="02A2B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r>
              <a:rPr lang="en-US" sz="2800" dirty="0">
                <a:solidFill>
                  <a:schemeClr val="bg1"/>
                </a:solidFill>
              </a:rPr>
              <a:t>Break Management</a:t>
            </a:r>
            <a:endParaRPr lang="en-US" sz="5400" b="1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0" y="584200"/>
            <a:ext cx="188913" cy="4826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endParaRPr lang="en-US" sz="2000" kern="0" dirty="0">
              <a:solidFill>
                <a:schemeClr val="bg1"/>
              </a:solidFill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27560" y="6042844"/>
            <a:ext cx="9358561" cy="515155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2400" dirty="0">
                <a:solidFill>
                  <a:schemeClr val="tx1"/>
                </a:solidFill>
              </a:rPr>
              <a:t>Through N-punch feature, decide break time for employees </a:t>
            </a:r>
            <a:endParaRPr lang="en-IN" sz="2400" i="0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7026" y="2049882"/>
            <a:ext cx="4858513" cy="2742435"/>
          </a:xfrm>
          <a:prstGeom prst="rect">
            <a:avLst/>
          </a:prstGeom>
        </p:spPr>
      </p:pic>
      <p:pic>
        <p:nvPicPr>
          <p:cNvPr id="9" name="Picture 8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1" y="2625643"/>
            <a:ext cx="685501" cy="1541100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10" name="Content Placeholder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00"/>
          <a:stretch/>
        </p:blipFill>
        <p:spPr bwMode="auto">
          <a:xfrm>
            <a:off x="2338179" y="2769703"/>
            <a:ext cx="405022" cy="801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70128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entagon 2"/>
          <p:cNvSpPr/>
          <p:nvPr/>
        </p:nvSpPr>
        <p:spPr bwMode="auto">
          <a:xfrm>
            <a:off x="197706" y="2576382"/>
            <a:ext cx="6215450" cy="1360800"/>
          </a:xfrm>
          <a:prstGeom prst="homePlate">
            <a:avLst/>
          </a:prstGeom>
          <a:solidFill>
            <a:srgbClr val="02A2B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r>
              <a:rPr lang="en-US" sz="4000" b="1" kern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Pain Areas</a:t>
            </a:r>
            <a:r>
              <a:rPr lang="en-US" sz="4000" kern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 </a:t>
            </a:r>
          </a:p>
        </p:txBody>
      </p:sp>
      <p:sp>
        <p:nvSpPr>
          <p:cNvPr id="5" name="Rectangle 4"/>
          <p:cNvSpPr/>
          <p:nvPr/>
        </p:nvSpPr>
        <p:spPr bwMode="auto">
          <a:xfrm>
            <a:off x="0" y="2576383"/>
            <a:ext cx="197707" cy="1359243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endParaRPr lang="en-US" sz="2400" kern="0" dirty="0">
              <a:solidFill>
                <a:schemeClr val="bg1"/>
              </a:solidFill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31257454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entagon 29"/>
          <p:cNvSpPr/>
          <p:nvPr/>
        </p:nvSpPr>
        <p:spPr bwMode="auto">
          <a:xfrm>
            <a:off x="188912" y="584200"/>
            <a:ext cx="9140826" cy="482600"/>
          </a:xfrm>
          <a:prstGeom prst="homePlate">
            <a:avLst/>
          </a:prstGeom>
          <a:solidFill>
            <a:srgbClr val="02A2B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r>
              <a:rPr lang="en-US" sz="2800" dirty="0">
                <a:solidFill>
                  <a:schemeClr val="bg1"/>
                </a:solidFill>
              </a:rPr>
              <a:t>Actual Work Hours Calculation</a:t>
            </a:r>
            <a:endParaRPr lang="en-US" sz="5400" b="1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0" y="584200"/>
            <a:ext cx="188913" cy="4826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endParaRPr lang="en-US" sz="2000" kern="0" dirty="0">
              <a:solidFill>
                <a:schemeClr val="bg1"/>
              </a:solidFill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27560" y="6042844"/>
            <a:ext cx="9358561" cy="515155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2400" dirty="0">
                <a:solidFill>
                  <a:schemeClr val="tx1"/>
                </a:solidFill>
              </a:rPr>
              <a:t>Configure and calculate exact work hours to maintain transparency    </a:t>
            </a:r>
            <a:endParaRPr lang="en-IN" sz="2400" i="0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321" y="1499226"/>
            <a:ext cx="8364726" cy="4111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31478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exagon 3"/>
          <p:cNvSpPr/>
          <p:nvPr/>
        </p:nvSpPr>
        <p:spPr bwMode="auto">
          <a:xfrm rot="5400000">
            <a:off x="576655" y="2701589"/>
            <a:ext cx="2178982" cy="2365856"/>
          </a:xfrm>
          <a:prstGeom prst="hexagon">
            <a:avLst/>
          </a:prstGeom>
          <a:solidFill>
            <a:schemeClr val="bg1"/>
          </a:solidFill>
          <a:ln w="28575" cap="flat" cmpd="sng" algn="ctr">
            <a:solidFill>
              <a:srgbClr val="00A6B8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7" name="Hexagon 6"/>
          <p:cNvSpPr/>
          <p:nvPr/>
        </p:nvSpPr>
        <p:spPr bwMode="auto">
          <a:xfrm rot="5400000">
            <a:off x="3085543" y="3001580"/>
            <a:ext cx="1661175" cy="1695462"/>
          </a:xfrm>
          <a:prstGeom prst="hexagon">
            <a:avLst/>
          </a:prstGeom>
          <a:solidFill>
            <a:schemeClr val="bg1"/>
          </a:solidFill>
          <a:ln w="28575" cap="flat" cmpd="sng" algn="ctr">
            <a:solidFill>
              <a:srgbClr val="00A6B8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4763862" y="3423140"/>
            <a:ext cx="5108599" cy="846483"/>
          </a:xfrm>
          <a:prstGeom prst="rect">
            <a:avLst/>
          </a:prstGeom>
          <a:noFill/>
          <a:ln w="9525" cap="flat" cmpd="sng" algn="ctr">
            <a:solidFill>
              <a:srgbClr val="00A6B8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983187" y="3699849"/>
            <a:ext cx="3263991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/>
              <a:t>Timely Delivery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10772" y="3469017"/>
            <a:ext cx="19369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Customer Service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5986" y="3236236"/>
            <a:ext cx="1220290" cy="1220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09064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/>
          <p:cNvSpPr/>
          <p:nvPr/>
        </p:nvSpPr>
        <p:spPr>
          <a:xfrm>
            <a:off x="9771626" y="3843291"/>
            <a:ext cx="1316467" cy="1019956"/>
          </a:xfrm>
          <a:prstGeom prst="ellipse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entagon 29"/>
          <p:cNvSpPr/>
          <p:nvPr/>
        </p:nvSpPr>
        <p:spPr bwMode="auto">
          <a:xfrm>
            <a:off x="188912" y="584200"/>
            <a:ext cx="9140826" cy="482600"/>
          </a:xfrm>
          <a:prstGeom prst="homePlate">
            <a:avLst/>
          </a:prstGeom>
          <a:solidFill>
            <a:srgbClr val="02A2B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r>
              <a:rPr lang="en-US" sz="2800" dirty="0">
                <a:solidFill>
                  <a:schemeClr val="bg1"/>
                </a:solidFill>
              </a:rPr>
              <a:t>Define Route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0" y="584200"/>
            <a:ext cx="188913" cy="4826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endParaRPr lang="en-US" sz="2000" kern="0" dirty="0">
              <a:solidFill>
                <a:schemeClr val="bg1"/>
              </a:solidFill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0086" y="6083518"/>
            <a:ext cx="86566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Decide what route the driver should take</a:t>
            </a:r>
          </a:p>
        </p:txBody>
      </p:sp>
      <p:pic>
        <p:nvPicPr>
          <p:cNvPr id="6146" name="Picture 2" descr="Image result for transport truck ico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12"/>
          <a:stretch/>
        </p:blipFill>
        <p:spPr bwMode="auto">
          <a:xfrm>
            <a:off x="530086" y="3265470"/>
            <a:ext cx="1431235" cy="1064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Image result for location logo vecto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9055" y="1933247"/>
            <a:ext cx="453473" cy="625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reeform: Shape 1"/>
          <p:cNvSpPr/>
          <p:nvPr/>
        </p:nvSpPr>
        <p:spPr>
          <a:xfrm>
            <a:off x="2279374" y="2495165"/>
            <a:ext cx="8122757" cy="2050331"/>
          </a:xfrm>
          <a:custGeom>
            <a:avLst/>
            <a:gdLst>
              <a:gd name="connsiteX0" fmla="*/ 0 w 8122757"/>
              <a:gd name="connsiteY0" fmla="*/ 1639513 h 2050331"/>
              <a:gd name="connsiteX1" fmla="*/ 2213113 w 8122757"/>
              <a:gd name="connsiteY1" fmla="*/ 36000 h 2050331"/>
              <a:gd name="connsiteX2" fmla="*/ 3246783 w 8122757"/>
              <a:gd name="connsiteY2" fmla="*/ 1878052 h 2050331"/>
              <a:gd name="connsiteX3" fmla="*/ 4492487 w 8122757"/>
              <a:gd name="connsiteY3" fmla="*/ 9496 h 2050331"/>
              <a:gd name="connsiteX4" fmla="*/ 5512904 w 8122757"/>
              <a:gd name="connsiteY4" fmla="*/ 1122678 h 2050331"/>
              <a:gd name="connsiteX5" fmla="*/ 6387548 w 8122757"/>
              <a:gd name="connsiteY5" fmla="*/ 446818 h 2050331"/>
              <a:gd name="connsiteX6" fmla="*/ 7341704 w 8122757"/>
              <a:gd name="connsiteY6" fmla="*/ 1096174 h 2050331"/>
              <a:gd name="connsiteX7" fmla="*/ 8044069 w 8122757"/>
              <a:gd name="connsiteY7" fmla="*/ 1917809 h 2050331"/>
              <a:gd name="connsiteX8" fmla="*/ 8110330 w 8122757"/>
              <a:gd name="connsiteY8" fmla="*/ 2023826 h 2050331"/>
              <a:gd name="connsiteX9" fmla="*/ 8083826 w 8122757"/>
              <a:gd name="connsiteY9" fmla="*/ 2050331 h 2050331"/>
              <a:gd name="connsiteX10" fmla="*/ 8097078 w 8122757"/>
              <a:gd name="connsiteY10" fmla="*/ 2023826 h 2050331"/>
              <a:gd name="connsiteX11" fmla="*/ 8097078 w 8122757"/>
              <a:gd name="connsiteY11" fmla="*/ 2023826 h 2050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122757" h="2050331">
                <a:moveTo>
                  <a:pt x="0" y="1639513"/>
                </a:moveTo>
                <a:cubicBezTo>
                  <a:pt x="835991" y="817878"/>
                  <a:pt x="1671982" y="-3757"/>
                  <a:pt x="2213113" y="36000"/>
                </a:cubicBezTo>
                <a:cubicBezTo>
                  <a:pt x="2754244" y="75757"/>
                  <a:pt x="2866887" y="1882469"/>
                  <a:pt x="3246783" y="1878052"/>
                </a:cubicBezTo>
                <a:cubicBezTo>
                  <a:pt x="3626679" y="1873635"/>
                  <a:pt x="4114800" y="135392"/>
                  <a:pt x="4492487" y="9496"/>
                </a:cubicBezTo>
                <a:cubicBezTo>
                  <a:pt x="4870174" y="-116400"/>
                  <a:pt x="5197061" y="1049791"/>
                  <a:pt x="5512904" y="1122678"/>
                </a:cubicBezTo>
                <a:cubicBezTo>
                  <a:pt x="5828747" y="1195565"/>
                  <a:pt x="6082748" y="451235"/>
                  <a:pt x="6387548" y="446818"/>
                </a:cubicBezTo>
                <a:cubicBezTo>
                  <a:pt x="6692348" y="442401"/>
                  <a:pt x="7065617" y="851009"/>
                  <a:pt x="7341704" y="1096174"/>
                </a:cubicBezTo>
                <a:cubicBezTo>
                  <a:pt x="7617791" y="1341339"/>
                  <a:pt x="7915965" y="1763200"/>
                  <a:pt x="8044069" y="1917809"/>
                </a:cubicBezTo>
                <a:cubicBezTo>
                  <a:pt x="8172173" y="2072418"/>
                  <a:pt x="8103704" y="2001739"/>
                  <a:pt x="8110330" y="2023826"/>
                </a:cubicBezTo>
                <a:cubicBezTo>
                  <a:pt x="8116956" y="2045913"/>
                  <a:pt x="8086035" y="2050331"/>
                  <a:pt x="8083826" y="2050331"/>
                </a:cubicBezTo>
                <a:cubicBezTo>
                  <a:pt x="8081617" y="2050331"/>
                  <a:pt x="8097078" y="2023826"/>
                  <a:pt x="8097078" y="2023826"/>
                </a:cubicBezTo>
                <a:lnTo>
                  <a:pt x="8097078" y="2023826"/>
                </a:lnTo>
              </a:path>
            </a:pathLst>
          </a:custGeom>
          <a:noFill/>
          <a:ln>
            <a:solidFill>
              <a:schemeClr val="accent6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4" descr="Image result for location logo vecto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9158" y="3635808"/>
            <a:ext cx="453473" cy="625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Image result for location logo vecto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8813" y="2365357"/>
            <a:ext cx="453473" cy="625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Image result for location logo vecto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92369" flipH="1">
            <a:off x="10146330" y="3630736"/>
            <a:ext cx="468010" cy="885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600450" y="1471613"/>
            <a:ext cx="1085850" cy="3817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Punch-1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074080" y="3254026"/>
            <a:ext cx="1085850" cy="3817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Punch-2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529361" y="2079421"/>
            <a:ext cx="1085850" cy="3817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Punch-3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544175" y="3879506"/>
            <a:ext cx="1257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destination</a:t>
            </a:r>
          </a:p>
        </p:txBody>
      </p:sp>
      <p:sp>
        <p:nvSpPr>
          <p:cNvPr id="16" name="TextBox 15"/>
          <p:cNvSpPr txBox="1"/>
          <p:nvPr/>
        </p:nvSpPr>
        <p:spPr>
          <a:xfrm rot="19221233">
            <a:off x="2162456" y="3293342"/>
            <a:ext cx="1085850" cy="3817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Route-1</a:t>
            </a:r>
          </a:p>
        </p:txBody>
      </p:sp>
      <p:sp>
        <p:nvSpPr>
          <p:cNvPr id="4" name="Freeform: Shape 3"/>
          <p:cNvSpPr/>
          <p:nvPr/>
        </p:nvSpPr>
        <p:spPr>
          <a:xfrm>
            <a:off x="2128838" y="4457700"/>
            <a:ext cx="8606856" cy="1815550"/>
          </a:xfrm>
          <a:custGeom>
            <a:avLst/>
            <a:gdLst>
              <a:gd name="connsiteX0" fmla="*/ 0 w 8606856"/>
              <a:gd name="connsiteY0" fmla="*/ 0 h 1815550"/>
              <a:gd name="connsiteX1" fmla="*/ 814387 w 8606856"/>
              <a:gd name="connsiteY1" fmla="*/ 1157288 h 1815550"/>
              <a:gd name="connsiteX2" fmla="*/ 2443162 w 8606856"/>
              <a:gd name="connsiteY2" fmla="*/ 842963 h 1815550"/>
              <a:gd name="connsiteX3" fmla="*/ 3771900 w 8606856"/>
              <a:gd name="connsiteY3" fmla="*/ 1814513 h 1815550"/>
              <a:gd name="connsiteX4" fmla="*/ 4886325 w 8606856"/>
              <a:gd name="connsiteY4" fmla="*/ 628650 h 1815550"/>
              <a:gd name="connsiteX5" fmla="*/ 8258175 w 8606856"/>
              <a:gd name="connsiteY5" fmla="*/ 171450 h 1815550"/>
              <a:gd name="connsiteX6" fmla="*/ 8329612 w 8606856"/>
              <a:gd name="connsiteY6" fmla="*/ 85725 h 1815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606856" h="1815550">
                <a:moveTo>
                  <a:pt x="0" y="0"/>
                </a:moveTo>
                <a:cubicBezTo>
                  <a:pt x="203596" y="508397"/>
                  <a:pt x="407193" y="1016794"/>
                  <a:pt x="814387" y="1157288"/>
                </a:cubicBezTo>
                <a:cubicBezTo>
                  <a:pt x="1221581" y="1297782"/>
                  <a:pt x="1950243" y="733426"/>
                  <a:pt x="2443162" y="842963"/>
                </a:cubicBezTo>
                <a:cubicBezTo>
                  <a:pt x="2936081" y="952500"/>
                  <a:pt x="3364706" y="1850232"/>
                  <a:pt x="3771900" y="1814513"/>
                </a:cubicBezTo>
                <a:cubicBezTo>
                  <a:pt x="4179094" y="1778794"/>
                  <a:pt x="4138612" y="902494"/>
                  <a:pt x="4886325" y="628650"/>
                </a:cubicBezTo>
                <a:cubicBezTo>
                  <a:pt x="5634038" y="354806"/>
                  <a:pt x="7684294" y="261937"/>
                  <a:pt x="8258175" y="171450"/>
                </a:cubicBezTo>
                <a:cubicBezTo>
                  <a:pt x="8832056" y="80963"/>
                  <a:pt x="8580834" y="83344"/>
                  <a:pt x="8329612" y="85725"/>
                </a:cubicBezTo>
              </a:path>
            </a:pathLst>
          </a:custGeom>
          <a:noFill/>
          <a:ln>
            <a:solidFill>
              <a:srgbClr val="FF5757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 rot="3607610">
            <a:off x="2021862" y="4735702"/>
            <a:ext cx="1085850" cy="3817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Route-2</a:t>
            </a:r>
          </a:p>
        </p:txBody>
      </p:sp>
      <p:sp>
        <p:nvSpPr>
          <p:cNvPr id="20" name="Oval 19"/>
          <p:cNvSpPr/>
          <p:nvPr/>
        </p:nvSpPr>
        <p:spPr>
          <a:xfrm>
            <a:off x="4829176" y="3482681"/>
            <a:ext cx="1414952" cy="1209429"/>
          </a:xfrm>
          <a:prstGeom prst="ellipse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3654055" y="1694491"/>
            <a:ext cx="1420025" cy="1308120"/>
          </a:xfrm>
          <a:prstGeom prst="ellipse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8151107" y="2305124"/>
            <a:ext cx="1316467" cy="1019956"/>
          </a:xfrm>
          <a:prstGeom prst="ellipse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0009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entagon 29"/>
          <p:cNvSpPr/>
          <p:nvPr/>
        </p:nvSpPr>
        <p:spPr bwMode="auto">
          <a:xfrm>
            <a:off x="188912" y="584200"/>
            <a:ext cx="9140826" cy="482600"/>
          </a:xfrm>
          <a:prstGeom prst="homePlate">
            <a:avLst/>
          </a:prstGeom>
          <a:solidFill>
            <a:srgbClr val="02A2B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r>
              <a:rPr lang="en-US" sz="2800" dirty="0">
                <a:solidFill>
                  <a:schemeClr val="bg1"/>
                </a:solidFill>
              </a:rPr>
              <a:t>Track vehicle 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0" y="584200"/>
            <a:ext cx="188913" cy="4826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endParaRPr lang="en-US" sz="2000" kern="0" dirty="0">
              <a:solidFill>
                <a:schemeClr val="bg1"/>
              </a:solidFill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7" name="Picture 2" descr="Image result for transport truck ico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12"/>
          <a:stretch/>
        </p:blipFill>
        <p:spPr bwMode="auto">
          <a:xfrm>
            <a:off x="530086" y="3265470"/>
            <a:ext cx="1431235" cy="1064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Freeform: Shape 8"/>
          <p:cNvSpPr/>
          <p:nvPr/>
        </p:nvSpPr>
        <p:spPr>
          <a:xfrm>
            <a:off x="2279374" y="2495165"/>
            <a:ext cx="8122757" cy="2050331"/>
          </a:xfrm>
          <a:custGeom>
            <a:avLst/>
            <a:gdLst>
              <a:gd name="connsiteX0" fmla="*/ 0 w 8122757"/>
              <a:gd name="connsiteY0" fmla="*/ 1639513 h 2050331"/>
              <a:gd name="connsiteX1" fmla="*/ 2213113 w 8122757"/>
              <a:gd name="connsiteY1" fmla="*/ 36000 h 2050331"/>
              <a:gd name="connsiteX2" fmla="*/ 3246783 w 8122757"/>
              <a:gd name="connsiteY2" fmla="*/ 1878052 h 2050331"/>
              <a:gd name="connsiteX3" fmla="*/ 4492487 w 8122757"/>
              <a:gd name="connsiteY3" fmla="*/ 9496 h 2050331"/>
              <a:gd name="connsiteX4" fmla="*/ 5512904 w 8122757"/>
              <a:gd name="connsiteY4" fmla="*/ 1122678 h 2050331"/>
              <a:gd name="connsiteX5" fmla="*/ 6387548 w 8122757"/>
              <a:gd name="connsiteY5" fmla="*/ 446818 h 2050331"/>
              <a:gd name="connsiteX6" fmla="*/ 7341704 w 8122757"/>
              <a:gd name="connsiteY6" fmla="*/ 1096174 h 2050331"/>
              <a:gd name="connsiteX7" fmla="*/ 8044069 w 8122757"/>
              <a:gd name="connsiteY7" fmla="*/ 1917809 h 2050331"/>
              <a:gd name="connsiteX8" fmla="*/ 8110330 w 8122757"/>
              <a:gd name="connsiteY8" fmla="*/ 2023826 h 2050331"/>
              <a:gd name="connsiteX9" fmla="*/ 8083826 w 8122757"/>
              <a:gd name="connsiteY9" fmla="*/ 2050331 h 2050331"/>
              <a:gd name="connsiteX10" fmla="*/ 8097078 w 8122757"/>
              <a:gd name="connsiteY10" fmla="*/ 2023826 h 2050331"/>
              <a:gd name="connsiteX11" fmla="*/ 8097078 w 8122757"/>
              <a:gd name="connsiteY11" fmla="*/ 2023826 h 2050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122757" h="2050331">
                <a:moveTo>
                  <a:pt x="0" y="1639513"/>
                </a:moveTo>
                <a:cubicBezTo>
                  <a:pt x="835991" y="817878"/>
                  <a:pt x="1671982" y="-3757"/>
                  <a:pt x="2213113" y="36000"/>
                </a:cubicBezTo>
                <a:cubicBezTo>
                  <a:pt x="2754244" y="75757"/>
                  <a:pt x="2866887" y="1882469"/>
                  <a:pt x="3246783" y="1878052"/>
                </a:cubicBezTo>
                <a:cubicBezTo>
                  <a:pt x="3626679" y="1873635"/>
                  <a:pt x="4114800" y="135392"/>
                  <a:pt x="4492487" y="9496"/>
                </a:cubicBezTo>
                <a:cubicBezTo>
                  <a:pt x="4870174" y="-116400"/>
                  <a:pt x="5197061" y="1049791"/>
                  <a:pt x="5512904" y="1122678"/>
                </a:cubicBezTo>
                <a:cubicBezTo>
                  <a:pt x="5828747" y="1195565"/>
                  <a:pt x="6082748" y="451235"/>
                  <a:pt x="6387548" y="446818"/>
                </a:cubicBezTo>
                <a:cubicBezTo>
                  <a:pt x="6692348" y="442401"/>
                  <a:pt x="7065617" y="851009"/>
                  <a:pt x="7341704" y="1096174"/>
                </a:cubicBezTo>
                <a:cubicBezTo>
                  <a:pt x="7617791" y="1341339"/>
                  <a:pt x="7915965" y="1763200"/>
                  <a:pt x="8044069" y="1917809"/>
                </a:cubicBezTo>
                <a:cubicBezTo>
                  <a:pt x="8172173" y="2072418"/>
                  <a:pt x="8103704" y="2001739"/>
                  <a:pt x="8110330" y="2023826"/>
                </a:cubicBezTo>
                <a:cubicBezTo>
                  <a:pt x="8116956" y="2045913"/>
                  <a:pt x="8086035" y="2050331"/>
                  <a:pt x="8083826" y="2050331"/>
                </a:cubicBezTo>
                <a:cubicBezTo>
                  <a:pt x="8081617" y="2050331"/>
                  <a:pt x="8097078" y="2023826"/>
                  <a:pt x="8097078" y="2023826"/>
                </a:cubicBezTo>
                <a:lnTo>
                  <a:pt x="8097078" y="2023826"/>
                </a:lnTo>
              </a:path>
            </a:pathLst>
          </a:custGeom>
          <a:noFill/>
          <a:ln>
            <a:solidFill>
              <a:schemeClr val="accent6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6" descr="Image result for location logo vecto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92369" flipH="1">
            <a:off x="10146330" y="3630736"/>
            <a:ext cx="468010" cy="885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Image result for location logo vecto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9055" y="1933247"/>
            <a:ext cx="453473" cy="625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Image result for location logo vecto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9158" y="3635808"/>
            <a:ext cx="453473" cy="625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Image result for location logo vecto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8813" y="2365357"/>
            <a:ext cx="453473" cy="625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0086" y="6067151"/>
            <a:ext cx="96839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Decide time range to reach each of the locations  </a:t>
            </a:r>
          </a:p>
        </p:txBody>
      </p:sp>
    </p:spTree>
    <p:extLst>
      <p:ext uri="{BB962C8B-B14F-4D97-AF65-F5344CB8AC3E}">
        <p14:creationId xmlns:p14="http://schemas.microsoft.com/office/powerpoint/2010/main" val="110035967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exagon 3"/>
          <p:cNvSpPr/>
          <p:nvPr/>
        </p:nvSpPr>
        <p:spPr bwMode="auto">
          <a:xfrm rot="5400000">
            <a:off x="576655" y="2701589"/>
            <a:ext cx="2178982" cy="2365856"/>
          </a:xfrm>
          <a:prstGeom prst="hexagon">
            <a:avLst/>
          </a:prstGeom>
          <a:solidFill>
            <a:schemeClr val="bg1"/>
          </a:solidFill>
          <a:ln w="28575" cap="flat" cmpd="sng" algn="ctr">
            <a:solidFill>
              <a:srgbClr val="00A6B8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7" name="Hexagon 6"/>
          <p:cNvSpPr/>
          <p:nvPr/>
        </p:nvSpPr>
        <p:spPr bwMode="auto">
          <a:xfrm rot="5400000">
            <a:off x="3085543" y="3001580"/>
            <a:ext cx="1661175" cy="1695462"/>
          </a:xfrm>
          <a:prstGeom prst="hexagon">
            <a:avLst/>
          </a:prstGeom>
          <a:noFill/>
          <a:ln w="28575" cap="flat" cmpd="sng" algn="ctr">
            <a:solidFill>
              <a:srgbClr val="00A6B8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4763862" y="3423140"/>
            <a:ext cx="5108599" cy="846483"/>
          </a:xfrm>
          <a:prstGeom prst="rect">
            <a:avLst/>
          </a:prstGeom>
          <a:noFill/>
          <a:ln w="9525" cap="flat" cmpd="sng" algn="ctr">
            <a:solidFill>
              <a:srgbClr val="00A6B8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99795" y="3451930"/>
            <a:ext cx="1932702" cy="8651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Third Party Integration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760651" y="3658534"/>
            <a:ext cx="435661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/>
              <a:t>Integration of Third Party With Software</a:t>
            </a:r>
          </a:p>
        </p:txBody>
      </p:sp>
      <p:pic>
        <p:nvPicPr>
          <p:cNvPr id="13" name="Picture 2" descr="Image result for integrated solution ico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" t="5061" r="3537" b="4783"/>
          <a:stretch/>
        </p:blipFill>
        <p:spPr bwMode="auto">
          <a:xfrm>
            <a:off x="3187320" y="3126090"/>
            <a:ext cx="1454410" cy="1434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604003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entagon 29"/>
          <p:cNvSpPr/>
          <p:nvPr/>
        </p:nvSpPr>
        <p:spPr bwMode="auto">
          <a:xfrm>
            <a:off x="188912" y="584200"/>
            <a:ext cx="9140826" cy="482600"/>
          </a:xfrm>
          <a:prstGeom prst="homePlate">
            <a:avLst/>
          </a:prstGeom>
          <a:solidFill>
            <a:srgbClr val="02A2B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0" y="584200"/>
            <a:ext cx="188913" cy="4826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endParaRPr lang="en-US" sz="2000" kern="0" dirty="0">
              <a:solidFill>
                <a:schemeClr val="bg1"/>
              </a:solidFill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8912" y="6146800"/>
            <a:ext cx="86566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One liner if needed</a:t>
            </a:r>
          </a:p>
        </p:txBody>
      </p:sp>
      <p:sp>
        <p:nvSpPr>
          <p:cNvPr id="7" name="Pentagon 29"/>
          <p:cNvSpPr/>
          <p:nvPr/>
        </p:nvSpPr>
        <p:spPr bwMode="auto">
          <a:xfrm>
            <a:off x="188912" y="584200"/>
            <a:ext cx="9140826" cy="482600"/>
          </a:xfrm>
          <a:prstGeom prst="homePlate">
            <a:avLst/>
          </a:prstGeom>
          <a:solidFill>
            <a:srgbClr val="02A2B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r>
              <a:rPr lang="en-US" sz="2800" dirty="0">
                <a:solidFill>
                  <a:schemeClr val="bg1"/>
                </a:solidFill>
              </a:rPr>
              <a:t>Integration with Inventory Management Software</a:t>
            </a:r>
            <a:endParaRPr lang="en-US" sz="5400" b="1" dirty="0">
              <a:solidFill>
                <a:schemeClr val="bg1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89"/>
          <a:stretch/>
        </p:blipFill>
        <p:spPr bwMode="auto">
          <a:xfrm>
            <a:off x="188912" y="1219146"/>
            <a:ext cx="10397105" cy="5274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7593496" y="2372139"/>
            <a:ext cx="1457739" cy="6891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i="1" dirty="0">
                <a:solidFill>
                  <a:schemeClr val="tx1"/>
                </a:solidFill>
                <a:latin typeface="Arial Narrow" panose="020B0606020202030204" pitchFamily="34" charset="0"/>
              </a:rPr>
              <a:t>Inventory management software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407966" y="3498519"/>
            <a:ext cx="3048000" cy="7156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2">
                    <a:lumMod val="25000"/>
                  </a:schemeClr>
                </a:solidFill>
              </a:rPr>
              <a:t>Third Party Inventory Management Software</a:t>
            </a:r>
          </a:p>
        </p:txBody>
      </p:sp>
    </p:spTree>
    <p:extLst>
      <p:ext uri="{BB962C8B-B14F-4D97-AF65-F5344CB8AC3E}">
        <p14:creationId xmlns:p14="http://schemas.microsoft.com/office/powerpoint/2010/main" val="207867508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reliability icon"/>
          <p:cNvPicPr>
            <a:picLocks noChangeAspect="1" noChangeArrowheads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4104" y="4371480"/>
            <a:ext cx="1147167" cy="1147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entagon 29"/>
          <p:cNvSpPr/>
          <p:nvPr/>
        </p:nvSpPr>
        <p:spPr bwMode="auto">
          <a:xfrm>
            <a:off x="188912" y="584200"/>
            <a:ext cx="9140826" cy="482600"/>
          </a:xfrm>
          <a:prstGeom prst="homePlate">
            <a:avLst/>
          </a:prstGeom>
          <a:solidFill>
            <a:srgbClr val="02A2B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r>
              <a:rPr lang="en-US" sz="2800" kern="0" dirty="0">
                <a:solidFill>
                  <a:schemeClr val="bg1"/>
                </a:solidFill>
              </a:rPr>
              <a:t>Benefits with Matrix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0" y="584200"/>
            <a:ext cx="188913" cy="4826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endParaRPr lang="en-US" sz="2000" kern="0" dirty="0">
              <a:solidFill>
                <a:schemeClr val="bg1"/>
              </a:solidFill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4" name="&quot;No&quot; Symbol 26"/>
          <p:cNvSpPr/>
          <p:nvPr/>
        </p:nvSpPr>
        <p:spPr>
          <a:xfrm>
            <a:off x="1305080" y="4371480"/>
            <a:ext cx="1107030" cy="1007030"/>
          </a:xfrm>
          <a:prstGeom prst="noSmoking">
            <a:avLst>
              <a:gd name="adj" fmla="val 7691"/>
            </a:avLst>
          </a:prstGeom>
          <a:solidFill>
            <a:srgbClr val="FF5757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chemeClr val="tx1"/>
                </a:solidFill>
                <a:latin typeface="+mj-lt"/>
              </a:rPr>
              <a:t>ERRORS</a:t>
            </a:r>
          </a:p>
        </p:txBody>
      </p:sp>
      <p:sp>
        <p:nvSpPr>
          <p:cNvPr id="7" name="Oval 6"/>
          <p:cNvSpPr/>
          <p:nvPr/>
        </p:nvSpPr>
        <p:spPr>
          <a:xfrm>
            <a:off x="1072753" y="1498796"/>
            <a:ext cx="1573696" cy="1524000"/>
          </a:xfrm>
          <a:prstGeom prst="ellipse">
            <a:avLst/>
          </a:prstGeom>
          <a:noFill/>
          <a:ln>
            <a:solidFill>
              <a:srgbClr val="00A6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i="1" dirty="0">
              <a:solidFill>
                <a:prstClr val="white"/>
              </a:solidFill>
              <a:latin typeface="+mj-lt"/>
            </a:endParaRPr>
          </a:p>
        </p:txBody>
      </p:sp>
      <p:sp>
        <p:nvSpPr>
          <p:cNvPr id="8" name="Oval 7"/>
          <p:cNvSpPr/>
          <p:nvPr/>
        </p:nvSpPr>
        <p:spPr>
          <a:xfrm>
            <a:off x="5048818" y="1498796"/>
            <a:ext cx="1573696" cy="1524000"/>
          </a:xfrm>
          <a:prstGeom prst="ellipse">
            <a:avLst/>
          </a:prstGeom>
          <a:noFill/>
          <a:ln>
            <a:solidFill>
              <a:srgbClr val="00A6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i="1" dirty="0">
              <a:solidFill>
                <a:prstClr val="white"/>
              </a:solidFill>
              <a:latin typeface="+mj-lt"/>
            </a:endParaRPr>
          </a:p>
        </p:txBody>
      </p:sp>
      <p:sp>
        <p:nvSpPr>
          <p:cNvPr id="9" name="Oval 8"/>
          <p:cNvSpPr/>
          <p:nvPr/>
        </p:nvSpPr>
        <p:spPr>
          <a:xfrm>
            <a:off x="9240993" y="1498796"/>
            <a:ext cx="1573696" cy="1524000"/>
          </a:xfrm>
          <a:prstGeom prst="ellipse">
            <a:avLst/>
          </a:prstGeom>
          <a:noFill/>
          <a:ln>
            <a:solidFill>
              <a:srgbClr val="00A6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i="1" dirty="0">
              <a:solidFill>
                <a:prstClr val="white"/>
              </a:solidFill>
              <a:latin typeface="+mj-lt"/>
            </a:endParaRPr>
          </a:p>
        </p:txBody>
      </p:sp>
      <p:sp>
        <p:nvSpPr>
          <p:cNvPr id="10" name="Oval 9"/>
          <p:cNvSpPr/>
          <p:nvPr/>
        </p:nvSpPr>
        <p:spPr>
          <a:xfrm>
            <a:off x="5075322" y="4089596"/>
            <a:ext cx="1573696" cy="1524000"/>
          </a:xfrm>
          <a:prstGeom prst="ellipse">
            <a:avLst/>
          </a:prstGeom>
          <a:noFill/>
          <a:ln>
            <a:solidFill>
              <a:srgbClr val="00A6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i="1" dirty="0">
              <a:solidFill>
                <a:prstClr val="white"/>
              </a:solidFill>
              <a:latin typeface="+mj-lt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9267497" y="4089596"/>
            <a:ext cx="1573696" cy="1524000"/>
          </a:xfrm>
          <a:prstGeom prst="ellipse">
            <a:avLst/>
          </a:prstGeom>
          <a:noFill/>
          <a:ln>
            <a:solidFill>
              <a:srgbClr val="00A6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i="1" dirty="0">
              <a:solidFill>
                <a:prstClr val="white"/>
              </a:solidFill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83782" y="3175196"/>
            <a:ext cx="2149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  <a:latin typeface="+mj-lt"/>
              </a:rPr>
              <a:t>Increase Productivity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700948" y="3178214"/>
            <a:ext cx="22517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  <a:latin typeface="+mj-lt"/>
              </a:rPr>
              <a:t>Automate Attendance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  <a:latin typeface="+mj-lt"/>
              </a:rPr>
              <a:t>Process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642595" y="3175196"/>
            <a:ext cx="2777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  <a:latin typeface="+mj-lt"/>
              </a:rPr>
              <a:t>Increase Safety and Security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75169" y="5804758"/>
            <a:ext cx="16119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  <a:latin typeface="+mj-lt"/>
              </a:rPr>
              <a:t>Reduce Payroll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  <a:latin typeface="+mj-lt"/>
              </a:rPr>
              <a:t>Errors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358910" y="5878647"/>
            <a:ext cx="11323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  <a:latin typeface="+mj-lt"/>
              </a:rPr>
              <a:t>Reliability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163033" y="5804758"/>
            <a:ext cx="18082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  <a:latin typeface="+mj-lt"/>
              </a:rPr>
              <a:t>Higher Customer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  <a:latin typeface="+mj-lt"/>
              </a:rPr>
              <a:t>Satisfaction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05" t="6784" r="13568" b="8412"/>
          <a:stretch/>
        </p:blipFill>
        <p:spPr>
          <a:xfrm>
            <a:off x="1394870" y="1708195"/>
            <a:ext cx="972578" cy="11052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0808" y="1779324"/>
            <a:ext cx="1051986" cy="91733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008DDC"/>
              </a:clrFrom>
              <a:clrTo>
                <a:srgbClr val="008DD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4381" y="1833264"/>
            <a:ext cx="906919" cy="93873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5061" y="4371480"/>
            <a:ext cx="956034" cy="956034"/>
          </a:xfrm>
          <a:prstGeom prst="rect">
            <a:avLst/>
          </a:prstGeom>
        </p:spPr>
      </p:pic>
      <p:sp>
        <p:nvSpPr>
          <p:cNvPr id="23" name="Oval 22"/>
          <p:cNvSpPr/>
          <p:nvPr/>
        </p:nvSpPr>
        <p:spPr>
          <a:xfrm>
            <a:off x="1071747" y="4087497"/>
            <a:ext cx="1573696" cy="1524000"/>
          </a:xfrm>
          <a:prstGeom prst="ellipse">
            <a:avLst/>
          </a:prstGeom>
          <a:noFill/>
          <a:ln>
            <a:solidFill>
              <a:srgbClr val="00A6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i="1" dirty="0">
              <a:solidFill>
                <a:prstClr val="white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6489539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entagon 29"/>
          <p:cNvSpPr/>
          <p:nvPr/>
        </p:nvSpPr>
        <p:spPr bwMode="auto">
          <a:xfrm>
            <a:off x="188912" y="584200"/>
            <a:ext cx="9140826" cy="482600"/>
          </a:xfrm>
          <a:prstGeom prst="homePlate">
            <a:avLst/>
          </a:prstGeom>
          <a:solidFill>
            <a:srgbClr val="02A2B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r>
              <a:rPr lang="en-US" sz="2800" kern="0" dirty="0">
                <a:solidFill>
                  <a:schemeClr val="bg1"/>
                </a:solidFill>
                <a:ea typeface="+mj-ea"/>
                <a:cs typeface="+mj-cs"/>
              </a:rPr>
              <a:t>Case Study: TCI Logistics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0" y="584200"/>
            <a:ext cx="188913" cy="4826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endParaRPr lang="en-US" sz="2000" kern="0" dirty="0">
              <a:solidFill>
                <a:schemeClr val="bg1"/>
              </a:solidFill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88912" y="1259543"/>
            <a:ext cx="5094288" cy="882275"/>
          </a:xfrm>
          <a:prstGeom prst="rect">
            <a:avLst/>
          </a:prstGeom>
          <a:noFill/>
          <a:ln w="19050">
            <a:solidFill>
              <a:srgbClr val="00A6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800" b="1" i="0" dirty="0">
                <a:solidFill>
                  <a:schemeClr val="tx1"/>
                </a:solidFill>
              </a:rPr>
              <a:t>Applications: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i="0" dirty="0">
              <a:solidFill>
                <a:schemeClr val="tx1"/>
              </a:solidFill>
            </a:endParaRPr>
          </a:p>
          <a:p>
            <a:r>
              <a:rPr lang="en-US" sz="1800" i="0" dirty="0">
                <a:solidFill>
                  <a:schemeClr val="tx1"/>
                </a:solidFill>
              </a:rPr>
              <a:t>     </a:t>
            </a:r>
          </a:p>
          <a:p>
            <a:endParaRPr lang="en-US" sz="1800" b="1" i="0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88912" y="2141818"/>
            <a:ext cx="5094288" cy="1061576"/>
          </a:xfrm>
          <a:prstGeom prst="rect">
            <a:avLst/>
          </a:prstGeom>
          <a:noFill/>
          <a:ln w="19050">
            <a:solidFill>
              <a:srgbClr val="00A6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800" b="1" i="0" dirty="0">
                <a:solidFill>
                  <a:schemeClr val="tx1"/>
                </a:solidFill>
              </a:rPr>
              <a:t>Technology:</a:t>
            </a:r>
          </a:p>
          <a:p>
            <a:endParaRPr lang="en-US" sz="1800" i="0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88912" y="3200400"/>
            <a:ext cx="5094288" cy="1354129"/>
          </a:xfrm>
          <a:prstGeom prst="rect">
            <a:avLst/>
          </a:prstGeom>
          <a:noFill/>
          <a:ln w="19050">
            <a:solidFill>
              <a:srgbClr val="00A6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800" b="1" i="0" dirty="0">
                <a:solidFill>
                  <a:schemeClr val="tx1"/>
                </a:solidFill>
              </a:rPr>
              <a:t>Matrix Offering:</a:t>
            </a:r>
          </a:p>
          <a:p>
            <a:endParaRPr lang="en-US" sz="1800" i="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i="0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486400" y="1259543"/>
            <a:ext cx="5994400" cy="5204757"/>
          </a:xfrm>
          <a:prstGeom prst="rect">
            <a:avLst/>
          </a:prstGeom>
          <a:noFill/>
          <a:ln w="19050">
            <a:solidFill>
              <a:srgbClr val="00A6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800" b="1" i="0" dirty="0">
                <a:solidFill>
                  <a:schemeClr val="tx1"/>
                </a:solidFill>
              </a:rPr>
              <a:t>Solutions Offered: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kern="0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kern="0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kern="0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i="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i="0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90500" y="4554529"/>
            <a:ext cx="5092700" cy="1867860"/>
          </a:xfrm>
          <a:prstGeom prst="rect">
            <a:avLst/>
          </a:prstGeom>
          <a:noFill/>
          <a:ln w="19050">
            <a:solidFill>
              <a:srgbClr val="00A6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800" b="1" i="0" dirty="0">
                <a:solidFill>
                  <a:schemeClr val="tx1"/>
                </a:solidFill>
              </a:rPr>
              <a:t>Benefits:</a:t>
            </a:r>
          </a:p>
          <a:p>
            <a:endParaRPr lang="en-US" sz="1800" i="0" dirty="0">
              <a:solidFill>
                <a:schemeClr val="tx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31723" y="1654297"/>
            <a:ext cx="33627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Centralized Wireless Connectivity 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531723" y="2487499"/>
            <a:ext cx="29287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Fingerprint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Smart card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31723" y="3624004"/>
            <a:ext cx="435832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Users : 4000+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Location: Multi-location(110+)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31723" y="4777752"/>
            <a:ext cx="4751477" cy="1047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dirty="0">
                <a:ea typeface="Calibri" panose="020F0502020204030204" pitchFamily="34" charset="0"/>
                <a:cs typeface="Times New Roman" panose="02020603050405020304" pitchFamily="18" charset="0"/>
              </a:rPr>
              <a:t>Capturing biometric attendance of all employees has smoothened HR’s task</a:t>
            </a:r>
          </a:p>
          <a:p>
            <a:pPr marL="285750" marR="0" lvl="0" indent="-28575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dirty="0">
                <a:cs typeface="Times New Roman" panose="02020603050405020304" pitchFamily="18" charset="0"/>
              </a:rPr>
              <a:t>Centralized attendance management.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618922" y="1654297"/>
            <a:ext cx="55659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COSEC Biometric devices with solutions for 110</a:t>
            </a:r>
          </a:p>
          <a:p>
            <a:r>
              <a:rPr lang="en-US" dirty="0"/>
              <a:t>+ locations with centralized monitoring and integration with Payroll.  </a:t>
            </a:r>
          </a:p>
        </p:txBody>
      </p:sp>
    </p:spTree>
    <p:extLst>
      <p:ext uri="{BB962C8B-B14F-4D97-AF65-F5344CB8AC3E}">
        <p14:creationId xmlns:p14="http://schemas.microsoft.com/office/powerpoint/2010/main" val="323949465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entagon 29"/>
          <p:cNvSpPr/>
          <p:nvPr/>
        </p:nvSpPr>
        <p:spPr bwMode="auto">
          <a:xfrm>
            <a:off x="188912" y="584200"/>
            <a:ext cx="9140826" cy="482600"/>
          </a:xfrm>
          <a:prstGeom prst="homePlate">
            <a:avLst/>
          </a:prstGeom>
          <a:solidFill>
            <a:srgbClr val="02A2B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r>
              <a:rPr lang="en-US" sz="2800" kern="0" dirty="0">
                <a:solidFill>
                  <a:schemeClr val="bg1"/>
                </a:solidFill>
                <a:ea typeface="+mj-ea"/>
                <a:cs typeface="+mj-cs"/>
              </a:rPr>
              <a:t>Clientele</a:t>
            </a:r>
            <a:r>
              <a:rPr lang="en-US" sz="2800" kern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0" y="584200"/>
            <a:ext cx="188913" cy="4826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endParaRPr lang="en-US" sz="2000" kern="0" dirty="0">
              <a:solidFill>
                <a:schemeClr val="bg1"/>
              </a:solidFill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6063164"/>
              </p:ext>
            </p:extLst>
          </p:nvPr>
        </p:nvGraphicFramePr>
        <p:xfrm>
          <a:off x="387695" y="1622468"/>
          <a:ext cx="11154949" cy="434100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68827">
                  <a:extLst>
                    <a:ext uri="{9D8B030D-6E8A-4147-A177-3AD203B41FA5}">
                      <a16:colId xmlns:a16="http://schemas.microsoft.com/office/drawing/2014/main" val="3860083742"/>
                    </a:ext>
                  </a:extLst>
                </a:gridCol>
                <a:gridCol w="4308647">
                  <a:extLst>
                    <a:ext uri="{9D8B030D-6E8A-4147-A177-3AD203B41FA5}">
                      <a16:colId xmlns:a16="http://schemas.microsoft.com/office/drawing/2014/main" val="3706415328"/>
                    </a:ext>
                  </a:extLst>
                </a:gridCol>
                <a:gridCol w="1204257">
                  <a:extLst>
                    <a:ext uri="{9D8B030D-6E8A-4147-A177-3AD203B41FA5}">
                      <a16:colId xmlns:a16="http://schemas.microsoft.com/office/drawing/2014/main" val="3455042024"/>
                    </a:ext>
                  </a:extLst>
                </a:gridCol>
                <a:gridCol w="4373218">
                  <a:extLst>
                    <a:ext uri="{9D8B030D-6E8A-4147-A177-3AD203B41FA5}">
                      <a16:colId xmlns:a16="http://schemas.microsoft.com/office/drawing/2014/main" val="2069039741"/>
                    </a:ext>
                  </a:extLst>
                </a:gridCol>
              </a:tblGrid>
              <a:tr h="106637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r>
                        <a:rPr lang="en-US" dirty="0"/>
                        <a:t>Fed</a:t>
                      </a:r>
                      <a:r>
                        <a:rPr lang="en-US" baseline="0" dirty="0"/>
                        <a:t>Ex </a:t>
                      </a:r>
                      <a:r>
                        <a:rPr lang="en-US" sz="1400" baseline="0" dirty="0"/>
                        <a:t>(Dhaka)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r>
                        <a:rPr lang="en-US" dirty="0"/>
                        <a:t>Linfox Pvt. </a:t>
                      </a:r>
                      <a:r>
                        <a:rPr lang="en-US" baseline="0" dirty="0"/>
                        <a:t> Ltd. </a:t>
                      </a:r>
                      <a:r>
                        <a:rPr lang="en-US" sz="1400" baseline="0" dirty="0"/>
                        <a:t>(Mumbai)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2053321"/>
                  </a:ext>
                </a:extLst>
              </a:tr>
              <a:tr h="106637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b="0" i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Gojavas Logistics </a:t>
                      </a:r>
                      <a:r>
                        <a:rPr lang="en-US" sz="16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(Delhi)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r>
                        <a:rPr lang="en-US" dirty="0"/>
                        <a:t>The Professional Couriers </a:t>
                      </a:r>
                      <a:r>
                        <a:rPr lang="en-US" sz="1400" dirty="0"/>
                        <a:t>(Chennai)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6839580"/>
                  </a:ext>
                </a:extLst>
              </a:tr>
              <a:tr h="106637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b="0" i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Schenker </a:t>
                      </a:r>
                      <a:r>
                        <a:rPr lang="en-US" sz="14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(Kolkata)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b="0" i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Adecco India Pvt. Ltd </a:t>
                      </a:r>
                      <a:r>
                        <a:rPr lang="en-US" sz="14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(Bangalore)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032184"/>
                  </a:ext>
                </a:extLst>
              </a:tr>
              <a:tr h="114187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b="0" i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Parekh Integrated Services Pvt. Ltd. </a:t>
                      </a:r>
                      <a:r>
                        <a:rPr lang="en-US" sz="14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(Maharashtra)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b="0" i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TCI Supply Chain</a:t>
                      </a:r>
                      <a:r>
                        <a:rPr lang="en-US" sz="14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(Gurgaon)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2287811"/>
                  </a:ext>
                </a:extLst>
              </a:tr>
            </a:tbl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5372" t="37788" r="11662" b="38096"/>
          <a:stretch/>
        </p:blipFill>
        <p:spPr>
          <a:xfrm>
            <a:off x="457326" y="1945356"/>
            <a:ext cx="1087805" cy="46444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2986" y="1865221"/>
            <a:ext cx="1081803" cy="5445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2985" y="2965470"/>
            <a:ext cx="1081803" cy="59664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/>
          <a:srcRect l="23358" r="22520" b="11328"/>
          <a:stretch/>
        </p:blipFill>
        <p:spPr>
          <a:xfrm>
            <a:off x="425191" y="2732689"/>
            <a:ext cx="1012815" cy="9683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/>
          <a:srcRect t="34661" b="32501"/>
          <a:stretch/>
        </p:blipFill>
        <p:spPr>
          <a:xfrm>
            <a:off x="495397" y="4068134"/>
            <a:ext cx="1087806" cy="48891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/>
          <a:srcRect t="27054" b="34299"/>
          <a:stretch/>
        </p:blipFill>
        <p:spPr>
          <a:xfrm>
            <a:off x="457326" y="5085294"/>
            <a:ext cx="1099376" cy="45324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/>
          <a:srcRect t="32503"/>
          <a:stretch/>
        </p:blipFill>
        <p:spPr>
          <a:xfrm>
            <a:off x="6024387" y="4107786"/>
            <a:ext cx="1077072" cy="40960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0"/>
          <a:srcRect l="1932" t="18513" r="-1932" b="30107"/>
          <a:stretch/>
        </p:blipFill>
        <p:spPr>
          <a:xfrm>
            <a:off x="6024387" y="5063062"/>
            <a:ext cx="1077072" cy="704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0114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entagon 29"/>
          <p:cNvSpPr/>
          <p:nvPr/>
        </p:nvSpPr>
        <p:spPr bwMode="auto">
          <a:xfrm>
            <a:off x="188912" y="584200"/>
            <a:ext cx="9140826" cy="482600"/>
          </a:xfrm>
          <a:prstGeom prst="homePlate">
            <a:avLst/>
          </a:prstGeom>
          <a:solidFill>
            <a:srgbClr val="02A2B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r>
              <a:rPr lang="en-US" sz="2800" b="1" kern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Matrix COSEC Product Range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0" y="584200"/>
            <a:ext cx="188913" cy="4826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endParaRPr lang="en-US" sz="2000" kern="0" dirty="0">
              <a:solidFill>
                <a:schemeClr val="bg1"/>
              </a:solidFill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2" t="4373" r="19120" b="8468"/>
          <a:stretch/>
        </p:blipFill>
        <p:spPr>
          <a:xfrm>
            <a:off x="663962" y="1748349"/>
            <a:ext cx="1844386" cy="3886224"/>
          </a:xfrm>
          <a:prstGeom prst="rect">
            <a:avLst/>
          </a:prstGeom>
        </p:spPr>
      </p:pic>
      <p:pic>
        <p:nvPicPr>
          <p:cNvPr id="8" name="Picture 7" descr="D:\Backup_jitmanyashaatri\My Document\COSEC PICS\COSEC DOOR FOP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8288" y="1353163"/>
            <a:ext cx="2094516" cy="4338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4554" y="1995059"/>
            <a:ext cx="1383142" cy="364068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0906" y="2966937"/>
            <a:ext cx="2440211" cy="2667636"/>
          </a:xfrm>
          <a:prstGeom prst="rect">
            <a:avLst/>
          </a:prstGeom>
        </p:spPr>
      </p:pic>
      <p:sp>
        <p:nvSpPr>
          <p:cNvPr id="12" name="TextBox 31"/>
          <p:cNvSpPr txBox="1"/>
          <p:nvPr/>
        </p:nvSpPr>
        <p:spPr>
          <a:xfrm>
            <a:off x="828029" y="5821005"/>
            <a:ext cx="15981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i="0" dirty="0">
                <a:solidFill>
                  <a:prstClr val="black"/>
                </a:solidFill>
              </a:rPr>
              <a:t>VEGA Series</a:t>
            </a:r>
          </a:p>
        </p:txBody>
      </p:sp>
      <p:sp>
        <p:nvSpPr>
          <p:cNvPr id="13" name="TextBox 32"/>
          <p:cNvSpPr txBox="1"/>
          <p:nvPr/>
        </p:nvSpPr>
        <p:spPr>
          <a:xfrm>
            <a:off x="3835024" y="5821005"/>
            <a:ext cx="18121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i="0" dirty="0">
                <a:solidFill>
                  <a:prstClr val="black"/>
                </a:solidFill>
              </a:rPr>
              <a:t>DOOR Series</a:t>
            </a:r>
          </a:p>
        </p:txBody>
      </p:sp>
      <p:sp>
        <p:nvSpPr>
          <p:cNvPr id="14" name="TextBox 33"/>
          <p:cNvSpPr txBox="1"/>
          <p:nvPr/>
        </p:nvSpPr>
        <p:spPr>
          <a:xfrm>
            <a:off x="6646461" y="5821005"/>
            <a:ext cx="16837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i="0" dirty="0">
                <a:solidFill>
                  <a:prstClr val="black"/>
                </a:solidFill>
              </a:rPr>
              <a:t>PATH Series</a:t>
            </a:r>
          </a:p>
        </p:txBody>
      </p:sp>
      <p:sp>
        <p:nvSpPr>
          <p:cNvPr id="15" name="TextBox 34"/>
          <p:cNvSpPr txBox="1"/>
          <p:nvPr/>
        </p:nvSpPr>
        <p:spPr>
          <a:xfrm>
            <a:off x="9783262" y="5821005"/>
            <a:ext cx="13518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i="0" dirty="0">
                <a:solidFill>
                  <a:prstClr val="black"/>
                </a:solidFill>
              </a:rPr>
              <a:t>ARC Series</a:t>
            </a:r>
          </a:p>
        </p:txBody>
      </p:sp>
    </p:spTree>
    <p:extLst>
      <p:ext uri="{BB962C8B-B14F-4D97-AF65-F5344CB8AC3E}">
        <p14:creationId xmlns:p14="http://schemas.microsoft.com/office/powerpoint/2010/main" val="4450818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entagon 29"/>
          <p:cNvSpPr/>
          <p:nvPr/>
        </p:nvSpPr>
        <p:spPr bwMode="auto">
          <a:xfrm>
            <a:off x="188912" y="584200"/>
            <a:ext cx="9140826" cy="482600"/>
          </a:xfrm>
          <a:prstGeom prst="homePlate">
            <a:avLst/>
          </a:prstGeom>
          <a:solidFill>
            <a:srgbClr val="02A2B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r>
              <a:rPr lang="en-US" sz="2800" b="1" kern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Pain Areas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0" y="584200"/>
            <a:ext cx="188913" cy="4826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endParaRPr lang="en-US" sz="2000" kern="0" dirty="0">
              <a:solidFill>
                <a:schemeClr val="bg1"/>
              </a:solidFill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994208" y="5113344"/>
            <a:ext cx="20116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US" sz="2000" kern="0" dirty="0">
                <a:solidFill>
                  <a:sysClr val="windowText" lastClr="000000"/>
                </a:solidFill>
              </a:rPr>
              <a:t>Security of Assets 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935214" y="4959456"/>
            <a:ext cx="30951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en-US" sz="2000" dirty="0"/>
              <a:t>Productivity and </a:t>
            </a:r>
          </a:p>
          <a:p>
            <a:pPr algn="ctr" defTabSz="914400">
              <a:defRPr/>
            </a:pPr>
            <a:r>
              <a:rPr lang="en-US" sz="2000" dirty="0"/>
              <a:t>Customer Service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5570" y="2640281"/>
            <a:ext cx="2140318" cy="2123528"/>
          </a:xfrm>
          <a:prstGeom prst="rect">
            <a:avLst/>
          </a:prstGeom>
        </p:spPr>
      </p:pic>
      <p:pic>
        <p:nvPicPr>
          <p:cNvPr id="1028" name="Picture 4" descr="Image result for transportation icon"/>
          <p:cNvPicPr>
            <a:picLocks noChangeAspect="1" noChangeArrowheads="1"/>
          </p:cNvPicPr>
          <p:nvPr/>
        </p:nvPicPr>
        <p:blipFill rotWithShape="1"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3" t="9850" r="6521" b="8899"/>
          <a:stretch/>
        </p:blipFill>
        <p:spPr bwMode="auto">
          <a:xfrm>
            <a:off x="2412355" y="2989816"/>
            <a:ext cx="1165765" cy="1046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21"/>
          <a:stretch/>
        </p:blipFill>
        <p:spPr>
          <a:xfrm>
            <a:off x="5635889" y="2334278"/>
            <a:ext cx="3693849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90977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entagon 29"/>
          <p:cNvSpPr/>
          <p:nvPr/>
        </p:nvSpPr>
        <p:spPr bwMode="auto">
          <a:xfrm>
            <a:off x="188912" y="584200"/>
            <a:ext cx="9140826" cy="482600"/>
          </a:xfrm>
          <a:prstGeom prst="homePlate">
            <a:avLst/>
          </a:prstGeom>
          <a:solidFill>
            <a:srgbClr val="02A2B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r>
              <a:rPr lang="en-US" sz="2800" kern="0" dirty="0">
                <a:solidFill>
                  <a:schemeClr val="bg1"/>
                </a:solidFill>
                <a:ea typeface="+mj-ea"/>
                <a:cs typeface="+mj-cs"/>
              </a:rPr>
              <a:t>Matrix COSEC Solutions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0" y="584200"/>
            <a:ext cx="188913" cy="4826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endParaRPr lang="en-US" sz="2000" kern="0" dirty="0">
              <a:solidFill>
                <a:schemeClr val="bg1"/>
              </a:solidFill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1086593" y="3383475"/>
            <a:ext cx="8305166" cy="0"/>
          </a:xfrm>
          <a:prstGeom prst="line">
            <a:avLst/>
          </a:prstGeom>
          <a:ln w="381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51000">
                  <a:schemeClr val="accent1">
                    <a:lumMod val="45000"/>
                    <a:lumOff val="55000"/>
                  </a:schemeClr>
                </a:gs>
                <a:gs pos="52000">
                  <a:schemeClr val="accent1">
                    <a:lumMod val="45000"/>
                    <a:lumOff val="55000"/>
                  </a:schemeClr>
                </a:gs>
                <a:gs pos="100000">
                  <a:schemeClr val="bg1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2429302" y="1633685"/>
            <a:ext cx="0" cy="3445068"/>
          </a:xfrm>
          <a:prstGeom prst="line">
            <a:avLst/>
          </a:prstGeom>
          <a:ln w="381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51000">
                  <a:schemeClr val="accent1">
                    <a:lumMod val="45000"/>
                    <a:lumOff val="55000"/>
                  </a:schemeClr>
                </a:gs>
                <a:gs pos="52000">
                  <a:schemeClr val="accent1">
                    <a:lumMod val="45000"/>
                    <a:lumOff val="55000"/>
                  </a:schemeClr>
                </a:gs>
                <a:gs pos="100000">
                  <a:schemeClr val="bg1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4302067" y="1633685"/>
            <a:ext cx="0" cy="3445068"/>
          </a:xfrm>
          <a:prstGeom prst="line">
            <a:avLst/>
          </a:prstGeom>
          <a:ln w="381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51000">
                  <a:schemeClr val="accent1">
                    <a:lumMod val="45000"/>
                    <a:lumOff val="55000"/>
                  </a:schemeClr>
                </a:gs>
                <a:gs pos="52000">
                  <a:schemeClr val="accent1">
                    <a:lumMod val="45000"/>
                    <a:lumOff val="55000"/>
                  </a:schemeClr>
                </a:gs>
                <a:gs pos="100000">
                  <a:schemeClr val="bg1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6184783" y="1592083"/>
            <a:ext cx="0" cy="3743157"/>
          </a:xfrm>
          <a:prstGeom prst="line">
            <a:avLst/>
          </a:prstGeom>
          <a:ln w="381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51000">
                  <a:schemeClr val="accent1">
                    <a:lumMod val="45000"/>
                    <a:lumOff val="55000"/>
                  </a:schemeClr>
                </a:gs>
                <a:gs pos="52000">
                  <a:schemeClr val="accent1">
                    <a:lumMod val="45000"/>
                    <a:lumOff val="55000"/>
                  </a:schemeClr>
                </a:gs>
                <a:gs pos="100000">
                  <a:schemeClr val="bg1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8215207" y="1483965"/>
            <a:ext cx="0" cy="3743157"/>
          </a:xfrm>
          <a:prstGeom prst="line">
            <a:avLst/>
          </a:prstGeom>
          <a:ln w="381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51000">
                  <a:schemeClr val="accent1">
                    <a:lumMod val="45000"/>
                    <a:lumOff val="55000"/>
                  </a:schemeClr>
                </a:gs>
                <a:gs pos="52000">
                  <a:schemeClr val="accent1">
                    <a:lumMod val="45000"/>
                    <a:lumOff val="55000"/>
                  </a:schemeClr>
                </a:gs>
                <a:gs pos="100000">
                  <a:schemeClr val="bg1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/>
          <a:srcRect l="15593" t="18277" r="39751" b="8094"/>
          <a:stretch/>
        </p:blipFill>
        <p:spPr>
          <a:xfrm>
            <a:off x="851669" y="1705127"/>
            <a:ext cx="1124844" cy="10400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</p:spPr>
      </p:pic>
      <p:sp>
        <p:nvSpPr>
          <p:cNvPr id="2" name="Rectangle 1"/>
          <p:cNvSpPr/>
          <p:nvPr/>
        </p:nvSpPr>
        <p:spPr>
          <a:xfrm>
            <a:off x="514037" y="2919482"/>
            <a:ext cx="18001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>
                <a:cs typeface="Browallia New" pitchFamily="34" charset="-34"/>
              </a:rPr>
              <a:t>Time-Attendance</a:t>
            </a:r>
            <a:endParaRPr lang="en-US" dirty="0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4"/>
          <a:srcRect l="5491" t="16927" r="50146" b="10417"/>
          <a:stretch/>
        </p:blipFill>
        <p:spPr>
          <a:xfrm>
            <a:off x="851669" y="3783379"/>
            <a:ext cx="1124844" cy="9501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</p:spPr>
      </p:pic>
      <p:sp>
        <p:nvSpPr>
          <p:cNvPr id="33" name="TextBox 32"/>
          <p:cNvSpPr txBox="1"/>
          <p:nvPr/>
        </p:nvSpPr>
        <p:spPr>
          <a:xfrm>
            <a:off x="669280" y="4928381"/>
            <a:ext cx="148962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i="0" dirty="0">
                <a:latin typeface="+mn-lt"/>
                <a:cs typeface="Browallia New" pitchFamily="34" charset="-34"/>
              </a:rPr>
              <a:t>Roster</a:t>
            </a:r>
            <a:r>
              <a:rPr lang="en-IN" sz="2000" i="0" dirty="0">
                <a:solidFill>
                  <a:srgbClr val="FF0000"/>
                </a:solidFill>
                <a:latin typeface="+mn-lt"/>
                <a:cs typeface="Browallia New" pitchFamily="34" charset="-34"/>
              </a:rPr>
              <a:t> </a:t>
            </a:r>
            <a:r>
              <a:rPr lang="en-IN" i="0" dirty="0">
                <a:latin typeface="+mn-lt"/>
                <a:cs typeface="Browallia New" pitchFamily="34" charset="-34"/>
              </a:rPr>
              <a:t>Management</a:t>
            </a:r>
            <a:endParaRPr lang="en-IN" sz="2000" i="0" dirty="0">
              <a:latin typeface="+mn-lt"/>
              <a:cs typeface="Browallia New" pitchFamily="34" charset="-34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4"/>
          <a:srcRect l="51904" t="16927" r="3294" b="10417"/>
          <a:stretch/>
        </p:blipFill>
        <p:spPr>
          <a:xfrm>
            <a:off x="8678680" y="1705127"/>
            <a:ext cx="1184883" cy="10400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</p:spPr>
      </p:pic>
      <p:pic>
        <p:nvPicPr>
          <p:cNvPr id="35" name="Picture 34"/>
          <p:cNvPicPr>
            <a:picLocks/>
          </p:cNvPicPr>
          <p:nvPr/>
        </p:nvPicPr>
        <p:blipFill rotWithShape="1">
          <a:blip r:embed="rId5"/>
          <a:srcRect l="19059" t="18229" r="36237" b="8855"/>
          <a:stretch/>
        </p:blipFill>
        <p:spPr>
          <a:xfrm>
            <a:off x="2837617" y="3780232"/>
            <a:ext cx="1107465" cy="9533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6"/>
          <a:srcRect l="26281" t="17708" r="28770" b="8594"/>
          <a:stretch/>
        </p:blipFill>
        <p:spPr>
          <a:xfrm>
            <a:off x="4671645" y="3780232"/>
            <a:ext cx="1076002" cy="9533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</p:spPr>
      </p:pic>
      <p:pic>
        <p:nvPicPr>
          <p:cNvPr id="37" name="Picture 36"/>
          <p:cNvPicPr>
            <a:picLocks/>
          </p:cNvPicPr>
          <p:nvPr/>
        </p:nvPicPr>
        <p:blipFill rotWithShape="1">
          <a:blip r:embed="rId7"/>
          <a:srcRect l="23451" t="19270" r="32528" b="8855"/>
          <a:stretch/>
        </p:blipFill>
        <p:spPr>
          <a:xfrm>
            <a:off x="6703442" y="1705127"/>
            <a:ext cx="1048293" cy="10400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8"/>
          <a:srcRect l="19881" t="19396" r="35386" b="7192"/>
          <a:stretch/>
        </p:blipFill>
        <p:spPr>
          <a:xfrm>
            <a:off x="4671645" y="1705127"/>
            <a:ext cx="1076002" cy="10400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9"/>
          <a:srcRect l="12987" t="16586" r="42468" b="9760"/>
          <a:stretch/>
        </p:blipFill>
        <p:spPr>
          <a:xfrm>
            <a:off x="2837618" y="1705127"/>
            <a:ext cx="1107465" cy="10400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</p:spPr>
      </p:pic>
      <p:pic>
        <p:nvPicPr>
          <p:cNvPr id="40" name="Picture 39"/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4429" y="3780232"/>
            <a:ext cx="1047306" cy="9533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</p:spPr>
      </p:pic>
      <p:sp>
        <p:nvSpPr>
          <p:cNvPr id="41" name="TextBox 40"/>
          <p:cNvSpPr txBox="1"/>
          <p:nvPr/>
        </p:nvSpPr>
        <p:spPr>
          <a:xfrm>
            <a:off x="2544460" y="2907744"/>
            <a:ext cx="17949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i="0" dirty="0">
                <a:latin typeface="+mn-lt"/>
                <a:cs typeface="Browallia New" pitchFamily="34" charset="-34"/>
              </a:rPr>
              <a:t>Access</a:t>
            </a:r>
            <a:r>
              <a:rPr lang="en-IN" sz="2000" i="0" dirty="0">
                <a:solidFill>
                  <a:srgbClr val="00B050"/>
                </a:solidFill>
                <a:latin typeface="+mn-lt"/>
                <a:cs typeface="Browallia New" pitchFamily="34" charset="-34"/>
              </a:rPr>
              <a:t> </a:t>
            </a:r>
            <a:r>
              <a:rPr lang="en-IN" i="0" dirty="0">
                <a:latin typeface="+mn-lt"/>
                <a:cs typeface="Browallia New" pitchFamily="34" charset="-34"/>
              </a:rPr>
              <a:t>Control</a:t>
            </a:r>
            <a:endParaRPr lang="en-IN" sz="2000" i="0" dirty="0">
              <a:latin typeface="+mn-lt"/>
              <a:cs typeface="Browallia New" pitchFamily="34" charset="-34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4274842" y="2745798"/>
            <a:ext cx="201192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i="0" dirty="0">
                <a:latin typeface="+mn-lt"/>
                <a:cs typeface="Browallia New" pitchFamily="34" charset="-34"/>
              </a:rPr>
              <a:t>Visitor</a:t>
            </a:r>
            <a:r>
              <a:rPr lang="en-IN" sz="2000" i="0" dirty="0">
                <a:latin typeface="+mn-lt"/>
                <a:cs typeface="Browallia New" pitchFamily="34" charset="-34"/>
              </a:rPr>
              <a:t> </a:t>
            </a:r>
            <a:r>
              <a:rPr lang="en-IN" i="0" dirty="0">
                <a:latin typeface="+mn-lt"/>
                <a:cs typeface="Browallia New" pitchFamily="34" charset="-34"/>
              </a:rPr>
              <a:t>Management</a:t>
            </a:r>
            <a:endParaRPr lang="en-IN" sz="2000" i="0" dirty="0">
              <a:latin typeface="+mn-lt"/>
              <a:cs typeface="Browallia New" pitchFamily="34" charset="-34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6190758" y="2723280"/>
            <a:ext cx="205222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i="0" dirty="0">
                <a:latin typeface="+mn-lt"/>
                <a:cs typeface="Browallia New" pitchFamily="34" charset="-34"/>
              </a:rPr>
              <a:t>Cafeteria</a:t>
            </a:r>
            <a:r>
              <a:rPr lang="en-IN" sz="2000" i="0" dirty="0">
                <a:solidFill>
                  <a:schemeClr val="accent5">
                    <a:lumMod val="75000"/>
                  </a:schemeClr>
                </a:solidFill>
                <a:latin typeface="+mn-lt"/>
                <a:cs typeface="Browallia New" pitchFamily="34" charset="-34"/>
              </a:rPr>
              <a:t> </a:t>
            </a:r>
            <a:r>
              <a:rPr lang="en-IN" i="0" dirty="0">
                <a:latin typeface="+mn-lt"/>
                <a:cs typeface="Browallia New" pitchFamily="34" charset="-34"/>
              </a:rPr>
              <a:t>Management</a:t>
            </a:r>
            <a:endParaRPr lang="en-IN" sz="2000" i="0" dirty="0">
              <a:latin typeface="+mn-lt"/>
              <a:cs typeface="Browallia New" pitchFamily="34" charset="-34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8294364" y="2745147"/>
            <a:ext cx="201412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i="0" dirty="0">
                <a:latin typeface="+mn-lt"/>
                <a:cs typeface="Browallia New" pitchFamily="34" charset="-34"/>
              </a:rPr>
              <a:t>Contract</a:t>
            </a:r>
            <a:r>
              <a:rPr lang="en-IN" sz="2000" i="0" dirty="0">
                <a:latin typeface="+mn-lt"/>
                <a:cs typeface="Browallia New" pitchFamily="34" charset="-34"/>
              </a:rPr>
              <a:t> </a:t>
            </a:r>
            <a:r>
              <a:rPr lang="en-IN" i="0" dirty="0">
                <a:latin typeface="+mn-lt"/>
                <a:cs typeface="Browallia New" pitchFamily="34" charset="-34"/>
              </a:rPr>
              <a:t>Workers</a:t>
            </a:r>
            <a:r>
              <a:rPr lang="en-IN" sz="2000" i="0" dirty="0">
                <a:latin typeface="+mn-lt"/>
                <a:cs typeface="Browallia New" pitchFamily="34" charset="-34"/>
              </a:rPr>
              <a:t> </a:t>
            </a:r>
            <a:r>
              <a:rPr lang="en-IN" i="0" dirty="0">
                <a:latin typeface="+mn-lt"/>
                <a:cs typeface="Browallia New" pitchFamily="34" charset="-34"/>
              </a:rPr>
              <a:t>Management</a:t>
            </a:r>
            <a:endParaRPr lang="en-IN" sz="2000" i="0" dirty="0">
              <a:latin typeface="+mn-lt"/>
              <a:cs typeface="Browallia New" pitchFamily="34" charset="-34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2713826" y="4928381"/>
            <a:ext cx="14465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i="0" dirty="0">
                <a:latin typeface="+mn-lt"/>
                <a:cs typeface="Browallia New" pitchFamily="34" charset="-34"/>
              </a:rPr>
              <a:t>Job Processing and Costing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4494365" y="5090862"/>
            <a:ext cx="14896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i="0" dirty="0">
                <a:latin typeface="+mn-lt"/>
                <a:cs typeface="Browallia New" pitchFamily="34" charset="-34"/>
              </a:rPr>
              <a:t>Employee Self Service</a:t>
            </a:r>
          </a:p>
        </p:txBody>
      </p:sp>
      <p:sp>
        <p:nvSpPr>
          <p:cNvPr id="3" name="Rectangle 2"/>
          <p:cNvSpPr/>
          <p:nvPr/>
        </p:nvSpPr>
        <p:spPr>
          <a:xfrm>
            <a:off x="6018016" y="5138931"/>
            <a:ext cx="24191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dirty="0">
                <a:cs typeface="Browallia New" pitchFamily="34" charset="-34"/>
              </a:rPr>
              <a:t>Vehicle Access Management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11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58" r="10554" b="14348"/>
          <a:stretch/>
        </p:blipFill>
        <p:spPr>
          <a:xfrm>
            <a:off x="8678679" y="3780233"/>
            <a:ext cx="1184884" cy="953304"/>
          </a:xfrm>
          <a:prstGeom prst="rect">
            <a:avLst/>
          </a:prstGeom>
        </p:spPr>
      </p:pic>
      <p:sp>
        <p:nvSpPr>
          <p:cNvPr id="48" name="TextBox 47"/>
          <p:cNvSpPr txBox="1"/>
          <p:nvPr/>
        </p:nvSpPr>
        <p:spPr>
          <a:xfrm>
            <a:off x="8399150" y="5090861"/>
            <a:ext cx="1966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Field Visit Management</a:t>
            </a:r>
          </a:p>
        </p:txBody>
      </p:sp>
    </p:spTree>
    <p:extLst>
      <p:ext uri="{BB962C8B-B14F-4D97-AF65-F5344CB8AC3E}">
        <p14:creationId xmlns:p14="http://schemas.microsoft.com/office/powerpoint/2010/main" val="49599465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entagon 29"/>
          <p:cNvSpPr/>
          <p:nvPr/>
        </p:nvSpPr>
        <p:spPr bwMode="auto">
          <a:xfrm>
            <a:off x="188912" y="584200"/>
            <a:ext cx="9140826" cy="482600"/>
          </a:xfrm>
          <a:prstGeom prst="homePlate">
            <a:avLst/>
          </a:prstGeom>
          <a:solidFill>
            <a:srgbClr val="02A2B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r>
              <a:rPr lang="en-US" sz="2800" b="1" kern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About Matrix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0" y="584200"/>
            <a:ext cx="188913" cy="4826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endParaRPr lang="en-US" sz="2000" kern="0" dirty="0">
              <a:solidFill>
                <a:schemeClr val="bg1"/>
              </a:solidFill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6332561"/>
            <a:ext cx="12192000" cy="5663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13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6942" y="3393698"/>
            <a:ext cx="3789278" cy="2771212"/>
          </a:xfrm>
          <a:prstGeom prst="roundRect">
            <a:avLst>
              <a:gd name="adj" fmla="val 2618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598" y="3393698"/>
            <a:ext cx="3613149" cy="2771212"/>
          </a:xfrm>
          <a:prstGeom prst="roundRect">
            <a:avLst>
              <a:gd name="adj" fmla="val 2618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6" name="Title 1"/>
          <p:cNvSpPr txBox="1">
            <a:spLocks/>
          </p:cNvSpPr>
          <p:nvPr/>
        </p:nvSpPr>
        <p:spPr bwMode="auto">
          <a:xfrm>
            <a:off x="9278632" y="6143272"/>
            <a:ext cx="1861279" cy="338554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defPPr>
              <a:defRPr lang="en-US"/>
            </a:defPPr>
            <a:lvl1pPr algn="ctr">
              <a:defRPr sz="1600" b="1">
                <a:ln/>
                <a:solidFill>
                  <a:schemeClr val="accent3"/>
                </a:solidFill>
              </a:defRPr>
            </a:lvl1pPr>
          </a:lstStyle>
          <a:p>
            <a:r>
              <a:rPr lang="en-US" altLang="en-US" dirty="0"/>
              <a:t>Manufacturing Unit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 bwMode="auto">
          <a:xfrm>
            <a:off x="1413713" y="6179769"/>
            <a:ext cx="1185324" cy="338554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defPPr>
              <a:defRPr lang="en-US"/>
            </a:defPPr>
            <a:lvl1pPr algn="ctr">
              <a:defRPr sz="1600" b="1">
                <a:ln/>
                <a:solidFill>
                  <a:schemeClr val="accent3"/>
                </a:solidFill>
              </a:defRPr>
            </a:lvl1pPr>
          </a:lstStyle>
          <a:p>
            <a:r>
              <a:rPr lang="en-US" altLang="en-US" dirty="0"/>
              <a:t>R&amp;D Center</a:t>
            </a:r>
          </a:p>
        </p:txBody>
      </p:sp>
      <p:pic>
        <p:nvPicPr>
          <p:cNvPr id="18" name="Picture 17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1395" y="3393699"/>
            <a:ext cx="3361898" cy="2771212"/>
          </a:xfrm>
          <a:prstGeom prst="roundRect">
            <a:avLst>
              <a:gd name="adj" fmla="val 2618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9" name="Oval 18"/>
          <p:cNvSpPr/>
          <p:nvPr/>
        </p:nvSpPr>
        <p:spPr>
          <a:xfrm>
            <a:off x="1732088" y="1326549"/>
            <a:ext cx="1037230" cy="1001938"/>
          </a:xfrm>
          <a:prstGeom prst="ellips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8492"/>
                </a:solidFill>
              </a:rPr>
              <a:t>1991</a:t>
            </a:r>
          </a:p>
        </p:txBody>
      </p:sp>
      <p:sp>
        <p:nvSpPr>
          <p:cNvPr id="20" name="Oval 19"/>
          <p:cNvSpPr/>
          <p:nvPr/>
        </p:nvSpPr>
        <p:spPr>
          <a:xfrm>
            <a:off x="3350744" y="1348508"/>
            <a:ext cx="1037230" cy="1001938"/>
          </a:xfrm>
          <a:prstGeom prst="ellips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8492"/>
                </a:solidFill>
              </a:rPr>
              <a:t>60+</a:t>
            </a:r>
          </a:p>
        </p:txBody>
      </p:sp>
      <p:sp>
        <p:nvSpPr>
          <p:cNvPr id="21" name="Oval 20"/>
          <p:cNvSpPr/>
          <p:nvPr/>
        </p:nvSpPr>
        <p:spPr>
          <a:xfrm>
            <a:off x="4969400" y="1326549"/>
            <a:ext cx="1037230" cy="1001938"/>
          </a:xfrm>
          <a:prstGeom prst="ellips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8492"/>
                </a:solidFill>
              </a:rPr>
              <a:t>40+</a:t>
            </a:r>
          </a:p>
        </p:txBody>
      </p:sp>
      <p:sp>
        <p:nvSpPr>
          <p:cNvPr id="22" name="Oval 21"/>
          <p:cNvSpPr/>
          <p:nvPr/>
        </p:nvSpPr>
        <p:spPr>
          <a:xfrm>
            <a:off x="6588056" y="1331072"/>
            <a:ext cx="1037230" cy="1001938"/>
          </a:xfrm>
          <a:prstGeom prst="ellips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8492"/>
                </a:solidFill>
              </a:rPr>
              <a:t>500+</a:t>
            </a:r>
          </a:p>
        </p:txBody>
      </p:sp>
      <p:sp>
        <p:nvSpPr>
          <p:cNvPr id="23" name="Oval 22"/>
          <p:cNvSpPr/>
          <p:nvPr/>
        </p:nvSpPr>
        <p:spPr>
          <a:xfrm>
            <a:off x="8206712" y="1327388"/>
            <a:ext cx="1037230" cy="1001938"/>
          </a:xfrm>
          <a:prstGeom prst="ellips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8492"/>
                </a:solidFill>
              </a:rPr>
              <a:t>400+</a:t>
            </a:r>
          </a:p>
        </p:txBody>
      </p:sp>
      <p:sp>
        <p:nvSpPr>
          <p:cNvPr id="24" name="Oval 23"/>
          <p:cNvSpPr/>
          <p:nvPr/>
        </p:nvSpPr>
        <p:spPr>
          <a:xfrm>
            <a:off x="9825368" y="1345459"/>
            <a:ext cx="1037230" cy="1001938"/>
          </a:xfrm>
          <a:prstGeom prst="ellips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8492"/>
                </a:solidFill>
              </a:rPr>
              <a:t>25+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512551" y="2459007"/>
            <a:ext cx="14763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sz="160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</a:defRPr>
            </a:lvl1pPr>
          </a:lstStyle>
          <a:p>
            <a:r>
              <a:rPr lang="en-US" dirty="0"/>
              <a:t>We Established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997632" y="2459007"/>
            <a:ext cx="17789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60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</a:defRPr>
            </a:lvl1pPr>
          </a:lstStyle>
          <a:p>
            <a:pPr algn="ctr"/>
            <a:r>
              <a:rPr lang="en-US" dirty="0"/>
              <a:t>Products</a:t>
            </a:r>
          </a:p>
          <a:p>
            <a:pPr algn="ctr"/>
            <a:r>
              <a:rPr lang="en-US" dirty="0"/>
              <a:t>Telecom &amp; Security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862180" y="2459007"/>
            <a:ext cx="12483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60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</a:defRPr>
            </a:lvl1pPr>
          </a:lstStyle>
          <a:p>
            <a:pPr algn="ctr"/>
            <a:r>
              <a:rPr lang="en-US" dirty="0"/>
              <a:t>Countries we Present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319596" y="2458936"/>
            <a:ext cx="16081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60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</a:defRPr>
            </a:lvl1pPr>
          </a:lstStyle>
          <a:p>
            <a:pPr algn="ctr"/>
            <a:r>
              <a:rPr lang="en-US" dirty="0"/>
              <a:t>Channel Partners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8002000" y="2456464"/>
            <a:ext cx="16446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60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</a:defRPr>
            </a:lvl1pPr>
          </a:lstStyle>
          <a:p>
            <a:r>
              <a:rPr lang="en-US" dirty="0"/>
              <a:t>No. of Employees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9443421" y="2434974"/>
            <a:ext cx="18009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60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</a:defRPr>
            </a:lvl1pPr>
          </a:lstStyle>
          <a:p>
            <a:pPr algn="ctr"/>
            <a:r>
              <a:rPr lang="en-US" dirty="0"/>
              <a:t>Awards and Achievements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574576" y="6483080"/>
            <a:ext cx="25864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A6B8"/>
                </a:solidFill>
              </a:rPr>
              <a:t>www.MatrixSecuSol.com</a:t>
            </a:r>
          </a:p>
        </p:txBody>
      </p:sp>
      <p:sp>
        <p:nvSpPr>
          <p:cNvPr id="32" name="Title 1"/>
          <p:cNvSpPr txBox="1">
            <a:spLocks/>
          </p:cNvSpPr>
          <p:nvPr/>
        </p:nvSpPr>
        <p:spPr bwMode="auto">
          <a:xfrm>
            <a:off x="4993660" y="6184053"/>
            <a:ext cx="1594412" cy="338554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defPPr>
              <a:defRPr lang="en-US"/>
            </a:defPPr>
            <a:lvl1pPr algn="ctr">
              <a:defRPr sz="1600" b="1">
                <a:ln/>
                <a:solidFill>
                  <a:schemeClr val="accent3"/>
                </a:solidFill>
              </a:defRPr>
            </a:lvl1pPr>
          </a:lstStyle>
          <a:p>
            <a:r>
              <a:rPr lang="en-US" altLang="en-US" dirty="0"/>
              <a:t>Corporate Office</a:t>
            </a:r>
          </a:p>
        </p:txBody>
      </p:sp>
    </p:spTree>
    <p:extLst>
      <p:ext uri="{BB962C8B-B14F-4D97-AF65-F5344CB8AC3E}">
        <p14:creationId xmlns:p14="http://schemas.microsoft.com/office/powerpoint/2010/main" val="120204868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0627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6307" y="3303492"/>
            <a:ext cx="1162050" cy="1162050"/>
          </a:xfrm>
          <a:prstGeom prst="rect">
            <a:avLst/>
          </a:prstGeom>
        </p:spPr>
      </p:pic>
      <p:sp>
        <p:nvSpPr>
          <p:cNvPr id="20" name="Hexagon 19"/>
          <p:cNvSpPr/>
          <p:nvPr/>
        </p:nvSpPr>
        <p:spPr bwMode="auto">
          <a:xfrm rot="5400000">
            <a:off x="576655" y="2701589"/>
            <a:ext cx="2178982" cy="2365856"/>
          </a:xfrm>
          <a:prstGeom prst="hexagon">
            <a:avLst/>
          </a:prstGeom>
          <a:solidFill>
            <a:schemeClr val="bg1"/>
          </a:solidFill>
          <a:ln w="28575" cap="flat" cmpd="sng" algn="ctr">
            <a:solidFill>
              <a:srgbClr val="00A6B8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5" name="Pentagon 29"/>
          <p:cNvSpPr/>
          <p:nvPr/>
        </p:nvSpPr>
        <p:spPr bwMode="auto">
          <a:xfrm>
            <a:off x="188912" y="584200"/>
            <a:ext cx="9140826" cy="482600"/>
          </a:xfrm>
          <a:prstGeom prst="homePlate">
            <a:avLst/>
          </a:prstGeom>
          <a:solidFill>
            <a:srgbClr val="02A2B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r>
              <a:rPr lang="en-US" sz="2800" b="1" kern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Pain Areas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0" y="584200"/>
            <a:ext cx="188913" cy="4826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endParaRPr lang="en-US" sz="2000" kern="0" dirty="0">
              <a:solidFill>
                <a:schemeClr val="bg1"/>
              </a:solidFill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74066" y="2165461"/>
            <a:ext cx="4714434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/>
              <a:t>Restrict Unauthorized Entry in Secured Areas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879733" y="3643594"/>
            <a:ext cx="4304024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/>
              <a:t>Monitor each Movement in Secured Areas</a:t>
            </a:r>
          </a:p>
        </p:txBody>
      </p:sp>
      <p:sp>
        <p:nvSpPr>
          <p:cNvPr id="28" name="Hexagon 27"/>
          <p:cNvSpPr/>
          <p:nvPr/>
        </p:nvSpPr>
        <p:spPr bwMode="auto">
          <a:xfrm rot="5400000">
            <a:off x="2237812" y="1516526"/>
            <a:ext cx="1661175" cy="1695462"/>
          </a:xfrm>
          <a:prstGeom prst="hexagon">
            <a:avLst/>
          </a:prstGeom>
          <a:solidFill>
            <a:schemeClr val="bg1"/>
          </a:solidFill>
          <a:ln w="28575" cap="flat" cmpd="sng" algn="ctr">
            <a:solidFill>
              <a:srgbClr val="00A6B8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29" name="Hexagon 28"/>
          <p:cNvSpPr/>
          <p:nvPr/>
        </p:nvSpPr>
        <p:spPr bwMode="auto">
          <a:xfrm rot="5400000">
            <a:off x="3201414" y="3060574"/>
            <a:ext cx="1661175" cy="1695462"/>
          </a:xfrm>
          <a:prstGeom prst="hexagon">
            <a:avLst/>
          </a:prstGeom>
          <a:noFill/>
          <a:ln w="28575" cap="flat" cmpd="sng" algn="ctr">
            <a:solidFill>
              <a:srgbClr val="00A6B8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859100" y="3251877"/>
            <a:ext cx="16823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Security of Assets and Manpower </a:t>
            </a:r>
          </a:p>
        </p:txBody>
      </p:sp>
      <p:sp>
        <p:nvSpPr>
          <p:cNvPr id="3" name="Rectangle 2"/>
          <p:cNvSpPr/>
          <p:nvPr/>
        </p:nvSpPr>
        <p:spPr bwMode="auto">
          <a:xfrm>
            <a:off x="3916131" y="1934817"/>
            <a:ext cx="5108599" cy="846483"/>
          </a:xfrm>
          <a:prstGeom prst="rect">
            <a:avLst/>
          </a:prstGeom>
          <a:noFill/>
          <a:ln w="9525" cap="flat" cmpd="sng" algn="ctr">
            <a:solidFill>
              <a:srgbClr val="00A6B8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4879733" y="3485062"/>
            <a:ext cx="4144997" cy="840285"/>
          </a:xfrm>
          <a:prstGeom prst="rect">
            <a:avLst/>
          </a:prstGeom>
          <a:noFill/>
          <a:ln w="9525" cap="flat" cmpd="sng" algn="ctr">
            <a:solidFill>
              <a:srgbClr val="00A6B8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pic>
        <p:nvPicPr>
          <p:cNvPr id="2050" name="Picture 2" descr="Image result for warehouse security icon"/>
          <p:cNvPicPr>
            <a:picLocks noChangeAspect="1" noChangeArrowheads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6383" y="2012980"/>
            <a:ext cx="521813" cy="521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2781" y="1802296"/>
            <a:ext cx="934635" cy="1002487"/>
          </a:xfrm>
          <a:prstGeom prst="rect">
            <a:avLst/>
          </a:prstGeom>
        </p:spPr>
      </p:pic>
      <p:sp>
        <p:nvSpPr>
          <p:cNvPr id="23" name="Hexagon 22"/>
          <p:cNvSpPr/>
          <p:nvPr/>
        </p:nvSpPr>
        <p:spPr bwMode="auto">
          <a:xfrm rot="5400000">
            <a:off x="2186084" y="4712448"/>
            <a:ext cx="1661175" cy="1695462"/>
          </a:xfrm>
          <a:prstGeom prst="hexagon">
            <a:avLst/>
          </a:prstGeom>
          <a:noFill/>
          <a:ln w="28575" cap="flat" cmpd="sng" algn="ctr">
            <a:solidFill>
              <a:srgbClr val="00A6B8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24" name="Rectangle 23"/>
          <p:cNvSpPr/>
          <p:nvPr/>
        </p:nvSpPr>
        <p:spPr bwMode="auto">
          <a:xfrm>
            <a:off x="3858196" y="5140037"/>
            <a:ext cx="5166534" cy="840285"/>
          </a:xfrm>
          <a:prstGeom prst="rect">
            <a:avLst/>
          </a:prstGeom>
          <a:noFill/>
          <a:ln w="9525" cap="flat" cmpd="sng" algn="ctr">
            <a:solidFill>
              <a:srgbClr val="00A6B8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858196" y="5398139"/>
            <a:ext cx="2295500" cy="3735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0" lvl="0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Third Party Integration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5" name="Picture 2" descr="Image result for integrated solution icon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" t="5061" r="3537" b="4783"/>
          <a:stretch/>
        </p:blipFill>
        <p:spPr bwMode="auto">
          <a:xfrm>
            <a:off x="2319629" y="4799821"/>
            <a:ext cx="1454410" cy="1434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56048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Hexagon 19"/>
          <p:cNvSpPr/>
          <p:nvPr/>
        </p:nvSpPr>
        <p:spPr bwMode="auto">
          <a:xfrm rot="5400000">
            <a:off x="576655" y="2701589"/>
            <a:ext cx="2178982" cy="2365856"/>
          </a:xfrm>
          <a:prstGeom prst="hexagon">
            <a:avLst/>
          </a:prstGeom>
          <a:solidFill>
            <a:schemeClr val="bg1"/>
          </a:solidFill>
          <a:ln w="28575" cap="flat" cmpd="sng" algn="ctr">
            <a:solidFill>
              <a:srgbClr val="00A6B8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5" name="Pentagon 29"/>
          <p:cNvSpPr/>
          <p:nvPr/>
        </p:nvSpPr>
        <p:spPr bwMode="auto">
          <a:xfrm>
            <a:off x="188912" y="584200"/>
            <a:ext cx="9140826" cy="482600"/>
          </a:xfrm>
          <a:prstGeom prst="homePlate">
            <a:avLst/>
          </a:prstGeom>
          <a:solidFill>
            <a:srgbClr val="02A2B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r>
              <a:rPr lang="en-US" sz="2800" b="1" kern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Pain Areas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0" y="584200"/>
            <a:ext cx="188913" cy="4826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endParaRPr lang="en-US" sz="2000" kern="0" dirty="0">
              <a:solidFill>
                <a:schemeClr val="bg1"/>
              </a:solidFill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32001" y="2143491"/>
            <a:ext cx="3263991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/>
              <a:t>Timely Employee Management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973369" y="3649317"/>
            <a:ext cx="3958596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/>
              <a:t>Timely Delivery </a:t>
            </a:r>
          </a:p>
        </p:txBody>
      </p:sp>
      <p:sp>
        <p:nvSpPr>
          <p:cNvPr id="28" name="Hexagon 27"/>
          <p:cNvSpPr/>
          <p:nvPr/>
        </p:nvSpPr>
        <p:spPr bwMode="auto">
          <a:xfrm rot="5400000">
            <a:off x="2237812" y="1516526"/>
            <a:ext cx="1661175" cy="1695462"/>
          </a:xfrm>
          <a:prstGeom prst="hexagon">
            <a:avLst/>
          </a:prstGeom>
          <a:solidFill>
            <a:schemeClr val="bg1"/>
          </a:solidFill>
          <a:ln w="28575" cap="flat" cmpd="sng" algn="ctr">
            <a:solidFill>
              <a:srgbClr val="00A6B8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29" name="Hexagon 28"/>
          <p:cNvSpPr/>
          <p:nvPr/>
        </p:nvSpPr>
        <p:spPr bwMode="auto">
          <a:xfrm rot="5400000">
            <a:off x="3201414" y="3060574"/>
            <a:ext cx="1661175" cy="1695462"/>
          </a:xfrm>
          <a:prstGeom prst="hexagon">
            <a:avLst/>
          </a:prstGeom>
          <a:solidFill>
            <a:schemeClr val="bg1"/>
          </a:solidFill>
          <a:ln w="28575" cap="flat" cmpd="sng" algn="ctr">
            <a:solidFill>
              <a:srgbClr val="00A6B8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697693" y="3315020"/>
            <a:ext cx="19369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Productivity and Customer Service </a:t>
            </a:r>
          </a:p>
        </p:txBody>
      </p:sp>
      <p:sp>
        <p:nvSpPr>
          <p:cNvPr id="3" name="Rectangle 2"/>
          <p:cNvSpPr/>
          <p:nvPr/>
        </p:nvSpPr>
        <p:spPr bwMode="auto">
          <a:xfrm>
            <a:off x="3916131" y="1934817"/>
            <a:ext cx="5108599" cy="846483"/>
          </a:xfrm>
          <a:prstGeom prst="rect">
            <a:avLst/>
          </a:prstGeom>
          <a:noFill/>
          <a:ln w="9525" cap="flat" cmpd="sng" algn="ctr">
            <a:solidFill>
              <a:srgbClr val="00A6B8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4879733" y="3485062"/>
            <a:ext cx="4144997" cy="840285"/>
          </a:xfrm>
          <a:prstGeom prst="rect">
            <a:avLst/>
          </a:prstGeom>
          <a:noFill/>
          <a:ln w="9525" cap="flat" cmpd="sng" algn="ctr">
            <a:solidFill>
              <a:srgbClr val="00A6B8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23" b="13965"/>
          <a:stretch/>
        </p:blipFill>
        <p:spPr>
          <a:xfrm>
            <a:off x="2456121" y="1897649"/>
            <a:ext cx="1224556" cy="86101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856" y="3295059"/>
            <a:ext cx="1220290" cy="1220290"/>
          </a:xfrm>
          <a:prstGeom prst="rect">
            <a:avLst/>
          </a:prstGeom>
        </p:spPr>
      </p:pic>
      <p:sp>
        <p:nvSpPr>
          <p:cNvPr id="14" name="Hexagon 13"/>
          <p:cNvSpPr/>
          <p:nvPr/>
        </p:nvSpPr>
        <p:spPr bwMode="auto">
          <a:xfrm rot="5400000">
            <a:off x="2186084" y="4712448"/>
            <a:ext cx="1661175" cy="1695462"/>
          </a:xfrm>
          <a:prstGeom prst="hexagon">
            <a:avLst/>
          </a:prstGeom>
          <a:noFill/>
          <a:ln w="28575" cap="flat" cmpd="sng" algn="ctr">
            <a:solidFill>
              <a:srgbClr val="00A6B8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3858196" y="5140037"/>
            <a:ext cx="5166534" cy="840285"/>
          </a:xfrm>
          <a:prstGeom prst="rect">
            <a:avLst/>
          </a:prstGeom>
          <a:noFill/>
          <a:ln w="9525" cap="flat" cmpd="sng" algn="ctr">
            <a:solidFill>
              <a:srgbClr val="00A6B8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858196" y="5398139"/>
            <a:ext cx="2295500" cy="3735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0" lvl="0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Third Party Integration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8" name="Picture 2" descr="Image result for integrated solution icon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" t="5061" r="3537" b="4783"/>
          <a:stretch/>
        </p:blipFill>
        <p:spPr bwMode="auto">
          <a:xfrm>
            <a:off x="2341194" y="4801144"/>
            <a:ext cx="1454410" cy="1434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53420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exagon 3"/>
          <p:cNvSpPr/>
          <p:nvPr/>
        </p:nvSpPr>
        <p:spPr bwMode="auto">
          <a:xfrm rot="5400000">
            <a:off x="576655" y="2701589"/>
            <a:ext cx="2178982" cy="2365856"/>
          </a:xfrm>
          <a:prstGeom prst="hexagon">
            <a:avLst/>
          </a:prstGeom>
          <a:solidFill>
            <a:schemeClr val="bg1"/>
          </a:solidFill>
          <a:ln w="28575" cap="flat" cmpd="sng" algn="ctr">
            <a:solidFill>
              <a:srgbClr val="00A6B8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7" name="Hexagon 6"/>
          <p:cNvSpPr/>
          <p:nvPr/>
        </p:nvSpPr>
        <p:spPr bwMode="auto">
          <a:xfrm rot="5400000">
            <a:off x="3085543" y="3001580"/>
            <a:ext cx="1661175" cy="1695462"/>
          </a:xfrm>
          <a:prstGeom prst="hexagon">
            <a:avLst/>
          </a:prstGeom>
          <a:solidFill>
            <a:schemeClr val="bg1"/>
          </a:solidFill>
          <a:ln w="28575" cap="flat" cmpd="sng" algn="ctr">
            <a:solidFill>
              <a:srgbClr val="00A6B8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06911" y="3284352"/>
            <a:ext cx="17184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Security of Assets Manpower </a:t>
            </a:r>
          </a:p>
        </p:txBody>
      </p:sp>
      <p:sp>
        <p:nvSpPr>
          <p:cNvPr id="9" name="Rectangle 8"/>
          <p:cNvSpPr/>
          <p:nvPr/>
        </p:nvSpPr>
        <p:spPr bwMode="auto">
          <a:xfrm>
            <a:off x="4763862" y="3423140"/>
            <a:ext cx="5108599" cy="846483"/>
          </a:xfrm>
          <a:prstGeom prst="rect">
            <a:avLst/>
          </a:prstGeom>
          <a:noFill/>
          <a:ln w="9525" cap="flat" cmpd="sng" algn="ctr">
            <a:solidFill>
              <a:srgbClr val="00A6B8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pic>
        <p:nvPicPr>
          <p:cNvPr id="10" name="Picture 2" descr="Image result for warehouse security icon"/>
          <p:cNvPicPr>
            <a:picLocks noChangeAspect="1" noChangeArrowheads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2181" y="3477820"/>
            <a:ext cx="521813" cy="521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8579" y="3267136"/>
            <a:ext cx="934635" cy="100248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834042" y="3661715"/>
            <a:ext cx="4714434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/>
              <a:t>Restrict Unauthorized Entry in Secured Areas </a:t>
            </a:r>
          </a:p>
        </p:txBody>
      </p:sp>
    </p:spTree>
    <p:extLst>
      <p:ext uri="{BB962C8B-B14F-4D97-AF65-F5344CB8AC3E}">
        <p14:creationId xmlns:p14="http://schemas.microsoft.com/office/powerpoint/2010/main" val="42121491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entagon 29"/>
          <p:cNvSpPr/>
          <p:nvPr/>
        </p:nvSpPr>
        <p:spPr bwMode="auto">
          <a:xfrm>
            <a:off x="188912" y="584200"/>
            <a:ext cx="9140826" cy="482600"/>
          </a:xfrm>
          <a:prstGeom prst="homePlate">
            <a:avLst/>
          </a:prstGeom>
          <a:solidFill>
            <a:srgbClr val="02A2B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r>
              <a:rPr lang="en-US" sz="2800" dirty="0">
                <a:solidFill>
                  <a:schemeClr val="bg1"/>
                </a:solidFill>
              </a:rPr>
              <a:t>2 Person Rule - Dual Authentication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0" y="584200"/>
            <a:ext cx="188913" cy="4826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endParaRPr lang="en-US" sz="2000" kern="0" dirty="0">
              <a:solidFill>
                <a:schemeClr val="bg1"/>
              </a:solidFill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9888" y="6051503"/>
            <a:ext cx="86306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Restrict access at key sensitive areas like inventory rooms </a:t>
            </a:r>
          </a:p>
        </p:txBody>
      </p:sp>
      <p:sp>
        <p:nvSpPr>
          <p:cNvPr id="8" name="Rectangle 7"/>
          <p:cNvSpPr/>
          <p:nvPr/>
        </p:nvSpPr>
        <p:spPr>
          <a:xfrm>
            <a:off x="2030966" y="2478157"/>
            <a:ext cx="2859088" cy="1961321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6288" y="2994716"/>
            <a:ext cx="649356" cy="1224167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10" name="Content Placeholder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00"/>
          <a:stretch/>
        </p:blipFill>
        <p:spPr bwMode="auto">
          <a:xfrm>
            <a:off x="1338414" y="3140490"/>
            <a:ext cx="364689" cy="721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3587130" y="4110111"/>
            <a:ext cx="228600" cy="2526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3886958" y="4110111"/>
            <a:ext cx="228600" cy="2526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4186786" y="4087660"/>
            <a:ext cx="228600" cy="2526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4481270" y="4092564"/>
            <a:ext cx="228600" cy="2526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4481270" y="3745650"/>
            <a:ext cx="228600" cy="2526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4186786" y="3764474"/>
            <a:ext cx="228600" cy="2526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3886958" y="3764474"/>
            <a:ext cx="228600" cy="2526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4481270" y="3422464"/>
            <a:ext cx="228600" cy="2526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757488" y="2671763"/>
            <a:ext cx="19523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Inventory Room</a:t>
            </a:r>
          </a:p>
        </p:txBody>
      </p:sp>
      <p:sp>
        <p:nvSpPr>
          <p:cNvPr id="22" name="Rectangle 21"/>
          <p:cNvSpPr/>
          <p:nvPr/>
        </p:nvSpPr>
        <p:spPr>
          <a:xfrm>
            <a:off x="8226357" y="2486029"/>
            <a:ext cx="2859088" cy="195345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Content Placeholder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00"/>
          <a:stretch/>
        </p:blipFill>
        <p:spPr bwMode="auto">
          <a:xfrm>
            <a:off x="7533805" y="3148361"/>
            <a:ext cx="364689" cy="721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9782521" y="4117982"/>
            <a:ext cx="228600" cy="2526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10082349" y="4117982"/>
            <a:ext cx="228600" cy="2526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>
            <a:off x="10382177" y="4095531"/>
            <a:ext cx="228600" cy="2526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10676661" y="3753521"/>
            <a:ext cx="228600" cy="2526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10382177" y="3772345"/>
            <a:ext cx="228600" cy="2526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10082349" y="3772345"/>
            <a:ext cx="228600" cy="2526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10676661" y="3430335"/>
            <a:ext cx="228600" cy="2526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8952879" y="2679634"/>
            <a:ext cx="19523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Inventory Room</a:t>
            </a:r>
          </a:p>
        </p:txBody>
      </p:sp>
      <p:sp>
        <p:nvSpPr>
          <p:cNvPr id="33" name="Rectangle 32"/>
          <p:cNvSpPr/>
          <p:nvPr/>
        </p:nvSpPr>
        <p:spPr>
          <a:xfrm>
            <a:off x="10676661" y="4095531"/>
            <a:ext cx="228600" cy="2526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289" y="3349319"/>
            <a:ext cx="512919" cy="1025838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5680" y="3301951"/>
            <a:ext cx="512919" cy="1025838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1062" y="3301117"/>
            <a:ext cx="512919" cy="1025838"/>
          </a:xfrm>
          <a:prstGeom prst="rect">
            <a:avLst/>
          </a:prstGeom>
        </p:spPr>
      </p:pic>
      <p:pic>
        <p:nvPicPr>
          <p:cNvPr id="37" name="Picture 4" descr="Image result for wrong ico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874" y="2548727"/>
            <a:ext cx="397369" cy="397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6" descr="Image result for correct icon 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8142" y="2597347"/>
            <a:ext cx="428298" cy="397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1356" y="3100908"/>
            <a:ext cx="617289" cy="1224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11640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entagon 29"/>
          <p:cNvSpPr/>
          <p:nvPr/>
        </p:nvSpPr>
        <p:spPr bwMode="auto">
          <a:xfrm>
            <a:off x="188912" y="584200"/>
            <a:ext cx="9140826" cy="482600"/>
          </a:xfrm>
          <a:prstGeom prst="homePlate">
            <a:avLst/>
          </a:prstGeom>
          <a:solidFill>
            <a:srgbClr val="02A2B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r>
              <a:rPr lang="en-US" sz="2800" dirty="0">
                <a:solidFill>
                  <a:schemeClr val="bg1"/>
                </a:solidFill>
              </a:rPr>
              <a:t>User, Zone and Time based Access 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0" y="584200"/>
            <a:ext cx="188913" cy="4826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endParaRPr lang="en-US" sz="2000" kern="0" dirty="0">
              <a:solidFill>
                <a:schemeClr val="bg1"/>
              </a:solidFill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59973" y="6024302"/>
            <a:ext cx="86566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To ensure there is no intrusion 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847342" y="2322132"/>
            <a:ext cx="7752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sauna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450378" y="4626588"/>
            <a:ext cx="27022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000" dirty="0"/>
              <a:t>User Access only During Particular Time Period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4408047" y="4627579"/>
            <a:ext cx="27570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000" dirty="0"/>
              <a:t>User Access to Limited Areas</a:t>
            </a:r>
          </a:p>
        </p:txBody>
      </p:sp>
      <p:pic>
        <p:nvPicPr>
          <p:cNvPr id="44" name="Picture 8" descr="Image result for watch icon"/>
          <p:cNvPicPr>
            <a:picLocks noChangeAspect="1" noChangeArrowheads="1"/>
          </p:cNvPicPr>
          <p:nvPr/>
        </p:nvPicPr>
        <p:blipFill>
          <a:blip r:embed="rId3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75" y="2224917"/>
            <a:ext cx="2087207" cy="2087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0" descr="Image result for us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5929" y="1966317"/>
            <a:ext cx="2661261" cy="2661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8771" y="1966317"/>
            <a:ext cx="2899868" cy="2899868"/>
          </a:xfrm>
          <a:prstGeom prst="rect">
            <a:avLst/>
          </a:prstGeom>
        </p:spPr>
      </p:pic>
      <p:sp>
        <p:nvSpPr>
          <p:cNvPr id="47" name="TextBox 46"/>
          <p:cNvSpPr txBox="1"/>
          <p:nvPr/>
        </p:nvSpPr>
        <p:spPr>
          <a:xfrm>
            <a:off x="8286286" y="4620521"/>
            <a:ext cx="27820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000" dirty="0"/>
              <a:t>Define Zone for Users</a:t>
            </a:r>
          </a:p>
        </p:txBody>
      </p:sp>
    </p:spTree>
    <p:extLst>
      <p:ext uri="{BB962C8B-B14F-4D97-AF65-F5344CB8AC3E}">
        <p14:creationId xmlns:p14="http://schemas.microsoft.com/office/powerpoint/2010/main" val="2614926379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1572</TotalTime>
  <Words>795</Words>
  <Application>Microsoft Office PowerPoint</Application>
  <PresentationFormat>Widescreen</PresentationFormat>
  <Paragraphs>242</Paragraphs>
  <Slides>42</Slides>
  <Notes>32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42</vt:i4>
      </vt:variant>
    </vt:vector>
  </HeadingPairs>
  <TitlesOfParts>
    <vt:vector size="53" baseType="lpstr">
      <vt:lpstr>SimSun</vt:lpstr>
      <vt:lpstr>Arial</vt:lpstr>
      <vt:lpstr>Arial Narrow</vt:lpstr>
      <vt:lpstr>Browallia New</vt:lpstr>
      <vt:lpstr>Calibri</vt:lpstr>
      <vt:lpstr>Calibri Light</vt:lpstr>
      <vt:lpstr>Century Gothic</vt:lpstr>
      <vt:lpstr>Swis721 Cn BT</vt:lpstr>
      <vt:lpstr>Times New Roman</vt:lpstr>
      <vt:lpstr>1_Office Theme</vt:lpstr>
      <vt:lpstr>2_Office Theme</vt:lpstr>
      <vt:lpstr>       Matrix People Mobility Solution for Transportation and Logistics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COSEC Solution for Hospitality</dc:title>
  <dc:creator>Megha Goswami</dc:creator>
  <cp:lastModifiedBy>Megha Goswami</cp:lastModifiedBy>
  <cp:revision>88</cp:revision>
  <dcterms:created xsi:type="dcterms:W3CDTF">2016-10-05T07:00:58Z</dcterms:created>
  <dcterms:modified xsi:type="dcterms:W3CDTF">2017-02-01T10:31:06Z</dcterms:modified>
</cp:coreProperties>
</file>