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810" r:id="rId2"/>
    <p:sldMasterId id="2147483822" r:id="rId3"/>
    <p:sldMasterId id="2147483858" r:id="rId4"/>
    <p:sldMasterId id="2147483870" r:id="rId5"/>
    <p:sldMasterId id="2147483884" r:id="rId6"/>
    <p:sldMasterId id="2147483896" r:id="rId7"/>
    <p:sldMasterId id="2147483908" r:id="rId8"/>
    <p:sldMasterId id="2147483920" r:id="rId9"/>
    <p:sldMasterId id="2147483932" r:id="rId10"/>
    <p:sldMasterId id="2147483944" r:id="rId11"/>
    <p:sldMasterId id="2147483956" r:id="rId12"/>
    <p:sldMasterId id="2147483968" r:id="rId13"/>
    <p:sldMasterId id="2147483980" r:id="rId14"/>
    <p:sldMasterId id="2147483992" r:id="rId15"/>
    <p:sldMasterId id="2147484004" r:id="rId16"/>
    <p:sldMasterId id="2147484016" r:id="rId17"/>
    <p:sldMasterId id="2147484028" r:id="rId18"/>
    <p:sldMasterId id="2147484040" r:id="rId19"/>
  </p:sldMasterIdLst>
  <p:notesMasterIdLst>
    <p:notesMasterId r:id="rId72"/>
  </p:notesMasterIdLst>
  <p:sldIdLst>
    <p:sldId id="256" r:id="rId20"/>
    <p:sldId id="600" r:id="rId21"/>
    <p:sldId id="504" r:id="rId22"/>
    <p:sldId id="601" r:id="rId23"/>
    <p:sldId id="466" r:id="rId24"/>
    <p:sldId id="602" r:id="rId25"/>
    <p:sldId id="614" r:id="rId26"/>
    <p:sldId id="506" r:id="rId27"/>
    <p:sldId id="615" r:id="rId28"/>
    <p:sldId id="659" r:id="rId29"/>
    <p:sldId id="660" r:id="rId30"/>
    <p:sldId id="656" r:id="rId31"/>
    <p:sldId id="657" r:id="rId32"/>
    <p:sldId id="658" r:id="rId33"/>
    <p:sldId id="621" r:id="rId34"/>
    <p:sldId id="622" r:id="rId35"/>
    <p:sldId id="623" r:id="rId36"/>
    <p:sldId id="624" r:id="rId37"/>
    <p:sldId id="626" r:id="rId38"/>
    <p:sldId id="625" r:id="rId39"/>
    <p:sldId id="627" r:id="rId40"/>
    <p:sldId id="630" r:id="rId41"/>
    <p:sldId id="631" r:id="rId42"/>
    <p:sldId id="634" r:id="rId43"/>
    <p:sldId id="628" r:id="rId44"/>
    <p:sldId id="632" r:id="rId45"/>
    <p:sldId id="635" r:id="rId46"/>
    <p:sldId id="629" r:id="rId47"/>
    <p:sldId id="633" r:id="rId48"/>
    <p:sldId id="636" r:id="rId49"/>
    <p:sldId id="637" r:id="rId50"/>
    <p:sldId id="638" r:id="rId51"/>
    <p:sldId id="650" r:id="rId52"/>
    <p:sldId id="641" r:id="rId53"/>
    <p:sldId id="642" r:id="rId54"/>
    <p:sldId id="643" r:id="rId55"/>
    <p:sldId id="644" r:id="rId56"/>
    <p:sldId id="645" r:id="rId57"/>
    <p:sldId id="648" r:id="rId58"/>
    <p:sldId id="649" r:id="rId59"/>
    <p:sldId id="646" r:id="rId60"/>
    <p:sldId id="647" r:id="rId61"/>
    <p:sldId id="508" r:id="rId62"/>
    <p:sldId id="613" r:id="rId63"/>
    <p:sldId id="565" r:id="rId64"/>
    <p:sldId id="568" r:id="rId65"/>
    <p:sldId id="567" r:id="rId66"/>
    <p:sldId id="651" r:id="rId67"/>
    <p:sldId id="652" r:id="rId68"/>
    <p:sldId id="653" r:id="rId69"/>
    <p:sldId id="655" r:id="rId70"/>
    <p:sldId id="654" r:id="rId71"/>
  </p:sldIdLst>
  <p:sldSz cx="9144000" cy="5143500" type="screen16x9"/>
  <p:notesSz cx="6858000" cy="9144000"/>
  <p:defaultTextStyle>
    <a:defPPr>
      <a:defRPr lang="en-US"/>
    </a:defPPr>
    <a:lvl1pPr marL="0" algn="l" defTabSz="5270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63563" algn="l" defTabSz="5270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27096" algn="l" defTabSz="5270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790644" algn="l" defTabSz="5270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054192" algn="l" defTabSz="5270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317725" algn="l" defTabSz="5270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581287" algn="l" defTabSz="5270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1844822" algn="l" defTabSz="5270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108369" algn="l" defTabSz="5270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1" initials="u" lastIdx="1" clrIdx="0"/>
  <p:cmAuthor id="1" name="Jatin Desai" initials="JD" lastIdx="55" clrIdx="1">
    <p:extLst/>
  </p:cmAuthor>
  <p:cmAuthor id="2" name="user" initials="u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EEDD"/>
    <a:srgbClr val="02A2B0"/>
    <a:srgbClr val="039097"/>
    <a:srgbClr val="3B9F9D"/>
    <a:srgbClr val="79CDCB"/>
    <a:srgbClr val="CCECEB"/>
    <a:srgbClr val="D6B379"/>
    <a:srgbClr val="68E2A2"/>
    <a:srgbClr val="D68645"/>
    <a:srgbClr val="D68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23" autoAdjust="0"/>
    <p:restoredTop sz="98221" autoAdjust="0"/>
  </p:normalViewPr>
  <p:slideViewPr>
    <p:cSldViewPr snapToGrid="0">
      <p:cViewPr varScale="1">
        <p:scale>
          <a:sx n="91" d="100"/>
          <a:sy n="91" d="100"/>
        </p:scale>
        <p:origin x="594" y="78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227E3-D54F-4AEF-A776-76E113136B8F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39AD9-7FE0-4E07-9227-11E326053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68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42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25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80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449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290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132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000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856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7A9A3D1-952E-46D0-A99F-593ECE580E9F}" type="slidenum">
              <a:rPr lang="en-US" sz="1800" kern="0" smtClean="0">
                <a:solidFill>
                  <a:sysClr val="windowText" lastClr="000000"/>
                </a:solidFill>
              </a:rPr>
              <a:pPr defTabSz="914400">
                <a:defRPr/>
              </a:pPr>
              <a:t>4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9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7388"/>
            <a:ext cx="6092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Push</a:t>
            </a:r>
            <a:r>
              <a:rPr lang="en-US" baseline="0" dirty="0"/>
              <a:t> Technology – If the devices are not IP then you have to install a server at all different locations and it would cost more. Whereas with IP based controllers you just need to have a COSEC Platform with which the devices communicated directly with the server on Real Time basis and it also saves the cost.</a:t>
            </a:r>
          </a:p>
          <a:p>
            <a:endParaRPr lang="en-US" baseline="0" dirty="0"/>
          </a:p>
          <a:p>
            <a:r>
              <a:rPr lang="en-US" baseline="0" dirty="0"/>
              <a:t>Also, in push technology the devices constantly communicates with the server.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006EDB-42B8-4099-84F5-AA2E1062A45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08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7A9A3D1-952E-46D0-A99F-593ECE580E9F}" type="slidenum">
              <a:rPr lang="en-US" sz="1800" kern="0" smtClean="0">
                <a:solidFill>
                  <a:sysClr val="windowText" lastClr="000000"/>
                </a:solidFill>
              </a:rPr>
              <a:pPr defTabSz="914400">
                <a:defRPr/>
              </a:pPr>
              <a:t>19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7A9A3D1-952E-46D0-A99F-593ECE580E9F}" type="slidenum">
              <a:rPr lang="en-US" sz="1800" kern="0" smtClean="0">
                <a:solidFill>
                  <a:sysClr val="windowText" lastClr="000000"/>
                </a:solidFill>
              </a:rPr>
              <a:pPr defTabSz="914400">
                <a:defRPr/>
              </a:pPr>
              <a:t>20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7A9A3D1-952E-46D0-A99F-593ECE580E9F}" type="slidenum">
              <a:rPr lang="en-US" sz="1800" kern="0" smtClean="0">
                <a:solidFill>
                  <a:sysClr val="windowText" lastClr="000000"/>
                </a:solidFill>
              </a:rPr>
              <a:pPr defTabSz="914400">
                <a:defRPr/>
              </a:pPr>
              <a:t>22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7A9A3D1-952E-46D0-A99F-593ECE580E9F}" type="slidenum">
              <a:rPr lang="en-US" sz="1800" kern="0" smtClean="0">
                <a:solidFill>
                  <a:sysClr val="windowText" lastClr="000000"/>
                </a:solidFill>
              </a:rPr>
              <a:pPr defTabSz="914400">
                <a:defRPr/>
              </a:pPr>
              <a:t>48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06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7A9A3D1-952E-46D0-A99F-593ECE580E9F}" type="slidenum">
              <a:rPr lang="en-US" sz="1800" kern="0" smtClean="0">
                <a:solidFill>
                  <a:sysClr val="windowText" lastClr="000000"/>
                </a:solidFill>
              </a:rPr>
              <a:pPr defTabSz="914400">
                <a:defRPr/>
              </a:pPr>
              <a:t>49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54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7A9A3D1-952E-46D0-A99F-593ECE580E9F}" type="slidenum">
              <a:rPr lang="en-US" sz="1800" kern="0" smtClean="0">
                <a:solidFill>
                  <a:sysClr val="windowText" lastClr="000000"/>
                </a:solidFill>
              </a:rPr>
              <a:pPr defTabSz="914400">
                <a:defRPr/>
              </a:pPr>
              <a:t>50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3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2" indent="0" algn="ctr">
              <a:buNone/>
              <a:defRPr sz="2000"/>
            </a:lvl2pPr>
            <a:lvl3pPr marL="913725" indent="0" algn="ctr">
              <a:buNone/>
              <a:defRPr sz="1800"/>
            </a:lvl3pPr>
            <a:lvl4pPr marL="1370580" indent="0" algn="ctr">
              <a:buNone/>
              <a:defRPr sz="1600"/>
            </a:lvl4pPr>
            <a:lvl5pPr marL="1827449" indent="0" algn="ctr">
              <a:buNone/>
              <a:defRPr sz="1600"/>
            </a:lvl5pPr>
            <a:lvl6pPr marL="2284290" indent="0" algn="ctr">
              <a:buNone/>
              <a:defRPr sz="1600"/>
            </a:lvl6pPr>
            <a:lvl7pPr marL="2741132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5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2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4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8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2" indent="0" algn="ctr">
              <a:buNone/>
              <a:defRPr sz="2000"/>
            </a:lvl2pPr>
            <a:lvl3pPr marL="913725" indent="0" algn="ctr">
              <a:buNone/>
              <a:defRPr sz="1800"/>
            </a:lvl3pPr>
            <a:lvl4pPr marL="1370580" indent="0" algn="ctr">
              <a:buNone/>
              <a:defRPr sz="1600"/>
            </a:lvl4pPr>
            <a:lvl5pPr marL="1827449" indent="0" algn="ctr">
              <a:buNone/>
              <a:defRPr sz="1600"/>
            </a:lvl5pPr>
            <a:lvl6pPr marL="2284290" indent="0" algn="ctr">
              <a:buNone/>
              <a:defRPr sz="1600"/>
            </a:lvl6pPr>
            <a:lvl7pPr marL="2741132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5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2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74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8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6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7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2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9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9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95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92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2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7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FADC0581-C011-47BA-8A8C-64A158FAC38F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84B3D9B4-7CFD-4614-83DA-66646A5ED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26D044C5-AF9A-4D3A-9284-379B9060D007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BF839FA7-4F3C-4E7A-AA0A-F18D5B953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1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8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F9FED126-7979-44B3-8A29-034B236F5A82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A5BF905A-7393-4FC6-A89B-670667E32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9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0C576062-945C-4FED-9C93-E757E477BADA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632592C5-B8B4-4EC2-9BB6-7FB57454E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8BE68BB2-E563-4100-93A9-4364444677DF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AC2361FF-79DA-4A29-BDC5-76A78D361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0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C18F725C-7544-41B7-A93D-0EEC8D89D075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FF7B6B40-40CA-4937-A536-527D372CB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5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976494E3-E59F-4913-B230-57F51E9D204C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98BD6704-2367-4866-ACE6-ABA67EBFC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2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2" indent="0" algn="ctr">
              <a:buNone/>
              <a:defRPr sz="2000"/>
            </a:lvl2pPr>
            <a:lvl3pPr marL="913725" indent="0" algn="ctr">
              <a:buNone/>
              <a:defRPr sz="1800"/>
            </a:lvl3pPr>
            <a:lvl4pPr marL="1370580" indent="0" algn="ctr">
              <a:buNone/>
              <a:defRPr sz="1600"/>
            </a:lvl4pPr>
            <a:lvl5pPr marL="1827449" indent="0" algn="ctr">
              <a:buNone/>
              <a:defRPr sz="1600"/>
            </a:lvl5pPr>
            <a:lvl6pPr marL="2284290" indent="0" algn="ctr">
              <a:buNone/>
              <a:defRPr sz="1600"/>
            </a:lvl6pPr>
            <a:lvl7pPr marL="2741132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5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42" indent="0">
              <a:buNone/>
              <a:defRPr sz="1200"/>
            </a:lvl2pPr>
            <a:lvl3pPr marL="913725" indent="0">
              <a:buNone/>
              <a:defRPr sz="1000"/>
            </a:lvl3pPr>
            <a:lvl4pPr marL="1370580" indent="0">
              <a:buNone/>
              <a:defRPr sz="900"/>
            </a:lvl4pPr>
            <a:lvl5pPr marL="1827449" indent="0">
              <a:buNone/>
              <a:defRPr sz="900"/>
            </a:lvl5pPr>
            <a:lvl6pPr marL="2284290" indent="0">
              <a:buNone/>
              <a:defRPr sz="900"/>
            </a:lvl6pPr>
            <a:lvl7pPr marL="2741132" indent="0">
              <a:buNone/>
              <a:defRPr sz="900"/>
            </a:lvl7pPr>
            <a:lvl8pPr marL="3198000" indent="0">
              <a:buNone/>
              <a:defRPr sz="900"/>
            </a:lvl8pPr>
            <a:lvl9pPr marL="365485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4E6678EE-E9BB-4D7C-8754-37A05F5C41F3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1627783F-E8B1-496F-89B6-D73D5D6F1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42" indent="0">
              <a:buNone/>
              <a:defRPr sz="1200"/>
            </a:lvl2pPr>
            <a:lvl3pPr marL="913725" indent="0">
              <a:buNone/>
              <a:defRPr sz="1000"/>
            </a:lvl3pPr>
            <a:lvl4pPr marL="1370580" indent="0">
              <a:buNone/>
              <a:defRPr sz="900"/>
            </a:lvl4pPr>
            <a:lvl5pPr marL="1827449" indent="0">
              <a:buNone/>
              <a:defRPr sz="900"/>
            </a:lvl5pPr>
            <a:lvl6pPr marL="2284290" indent="0">
              <a:buNone/>
              <a:defRPr sz="900"/>
            </a:lvl6pPr>
            <a:lvl7pPr marL="2741132" indent="0">
              <a:buNone/>
              <a:defRPr sz="900"/>
            </a:lvl7pPr>
            <a:lvl8pPr marL="3198000" indent="0">
              <a:buNone/>
              <a:defRPr sz="900"/>
            </a:lvl8pPr>
            <a:lvl9pPr marL="365485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F25778A3-3BF9-4FCA-B10D-D9D118C7951F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7D4734CE-CB11-4A93-B824-2ECCCDAFE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5FFE9510-A8E3-4B8E-8E80-0CA155F60018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8D0C5A5C-B2A9-4DAE-8250-121D4B9EA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E330F847-6928-4A64-ABDC-CD97CD1D148A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5BA56D5A-FC39-468F-8C88-8418E6DD1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2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842" indent="0" algn="ctr">
              <a:buNone/>
              <a:defRPr/>
            </a:lvl2pPr>
            <a:lvl3pPr marL="913725" indent="0" algn="ctr">
              <a:buNone/>
              <a:defRPr/>
            </a:lvl3pPr>
            <a:lvl4pPr marL="1370580" indent="0" algn="ctr">
              <a:buNone/>
              <a:defRPr/>
            </a:lvl4pPr>
            <a:lvl5pPr marL="1827449" indent="0" algn="ctr">
              <a:buNone/>
              <a:defRPr/>
            </a:lvl5pPr>
            <a:lvl6pPr marL="2284290" indent="0" algn="ctr">
              <a:buNone/>
              <a:defRPr/>
            </a:lvl6pPr>
            <a:lvl7pPr marL="2741132" indent="0" algn="ctr">
              <a:buNone/>
              <a:defRPr/>
            </a:lvl7pPr>
            <a:lvl8pPr marL="3198000" indent="0" algn="ctr">
              <a:buNone/>
              <a:defRPr/>
            </a:lvl8pPr>
            <a:lvl9pPr marL="365485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971D9-ACF4-4F7C-A147-E46AC88B688E}" type="datetime1">
              <a:rPr lang="en-US" altLang="en-US"/>
              <a:pPr>
                <a:defRPr/>
              </a:pPr>
              <a:t>4/14/2017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25301-51E7-4449-A677-9F818499C918}" type="slidenum">
              <a:rPr lang="en-US" altLang="en-US"/>
              <a:pPr>
                <a:defRPr/>
              </a:pPr>
              <a:t>‹#›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A3623-C6CB-43FE-B271-3838B8DC9C61}" type="datetime1">
              <a:rPr lang="en-US" altLang="en-US"/>
              <a:pPr>
                <a:defRPr/>
              </a:pPr>
              <a:t>4/14/2017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EE104-3D07-4C12-A007-491607945A9F}" type="slidenum">
              <a:rPr lang="en-US" altLang="en-US"/>
              <a:pPr>
                <a:defRPr/>
              </a:pPr>
              <a:t>‹#›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2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42" indent="0">
              <a:buNone/>
              <a:defRPr sz="1800"/>
            </a:lvl2pPr>
            <a:lvl3pPr marL="913725" indent="0">
              <a:buNone/>
              <a:defRPr sz="1600"/>
            </a:lvl3pPr>
            <a:lvl4pPr marL="1370580" indent="0">
              <a:buNone/>
              <a:defRPr sz="1400"/>
            </a:lvl4pPr>
            <a:lvl5pPr marL="1827449" indent="0">
              <a:buNone/>
              <a:defRPr sz="1400"/>
            </a:lvl5pPr>
            <a:lvl6pPr marL="2284290" indent="0">
              <a:buNone/>
              <a:defRPr sz="1400"/>
            </a:lvl6pPr>
            <a:lvl7pPr marL="2741132" indent="0">
              <a:buNone/>
              <a:defRPr sz="1400"/>
            </a:lvl7pPr>
            <a:lvl8pPr marL="3198000" indent="0">
              <a:buNone/>
              <a:defRPr sz="1400"/>
            </a:lvl8pPr>
            <a:lvl9pPr marL="365485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1B243-D7EC-4DD6-A496-D1969BC7A9D6}" type="datetime1">
              <a:rPr lang="en-US" altLang="en-US"/>
              <a:pPr>
                <a:defRPr/>
              </a:pPr>
              <a:t>4/14/2017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6551-0398-462B-8F5B-65223A9BEA08}" type="slidenum">
              <a:rPr lang="en-US" altLang="en-US"/>
              <a:pPr>
                <a:defRPr/>
              </a:pPr>
              <a:t>‹#›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27354-50C9-4A18-9585-94EBDCC7670B}" type="datetime1">
              <a:rPr lang="en-US" altLang="en-US"/>
              <a:pPr>
                <a:defRPr/>
              </a:pPr>
              <a:t>4/14/2017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D8E2F-0828-4168-8E1D-48CC8006BF67}" type="slidenum">
              <a:rPr lang="en-US" altLang="en-US"/>
              <a:pPr>
                <a:defRPr/>
              </a:pPr>
              <a:t>‹#›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1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C48C6-5B2F-46CA-AC96-FFBBB195A77D}" type="datetime1">
              <a:rPr lang="en-US" altLang="en-US"/>
              <a:pPr>
                <a:defRPr/>
              </a:pPr>
              <a:t>4/14/2017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5B5A0-C62B-4EF6-87F3-D674B69F885F}" type="slidenum">
              <a:rPr lang="en-US" altLang="en-US"/>
              <a:pPr>
                <a:defRPr/>
              </a:pPr>
              <a:t>‹#›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6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C5D17-CA66-4DDD-9651-4A391CC53E21}" type="datetime1">
              <a:rPr lang="en-US" altLang="en-US"/>
              <a:pPr>
                <a:defRPr/>
              </a:pPr>
              <a:t>4/14/2017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06BEE-ABCA-4357-A25A-D2A4A52D1AB5}" type="slidenum">
              <a:rPr lang="en-US" altLang="en-US"/>
              <a:pPr>
                <a:defRPr/>
              </a:pPr>
              <a:t>‹#›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0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CF216-E868-4D07-9C5B-DE8073B4E35B}" type="datetime1">
              <a:rPr lang="en-US" altLang="en-US"/>
              <a:pPr>
                <a:defRPr/>
              </a:pPr>
              <a:t>4/14/2017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155AD-EAE2-4859-AA33-EEB6CEE04A53}" type="slidenum">
              <a:rPr lang="en-US" altLang="en-US"/>
              <a:pPr>
                <a:defRPr/>
              </a:pPr>
              <a:t>‹#›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7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42" indent="0">
              <a:buNone/>
              <a:defRPr sz="1200"/>
            </a:lvl2pPr>
            <a:lvl3pPr marL="913725" indent="0">
              <a:buNone/>
              <a:defRPr sz="1000"/>
            </a:lvl3pPr>
            <a:lvl4pPr marL="1370580" indent="0">
              <a:buNone/>
              <a:defRPr sz="900"/>
            </a:lvl4pPr>
            <a:lvl5pPr marL="1827449" indent="0">
              <a:buNone/>
              <a:defRPr sz="900"/>
            </a:lvl5pPr>
            <a:lvl6pPr marL="2284290" indent="0">
              <a:buNone/>
              <a:defRPr sz="900"/>
            </a:lvl6pPr>
            <a:lvl7pPr marL="2741132" indent="0">
              <a:buNone/>
              <a:defRPr sz="900"/>
            </a:lvl7pPr>
            <a:lvl8pPr marL="3198000" indent="0">
              <a:buNone/>
              <a:defRPr sz="900"/>
            </a:lvl8pPr>
            <a:lvl9pPr marL="365485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AFCB-E55D-47C9-AF02-BF5D98741CE3}" type="datetime1">
              <a:rPr lang="en-US" altLang="en-US"/>
              <a:pPr>
                <a:defRPr/>
              </a:pPr>
              <a:t>4/14/2017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7CD13-E85A-4C07-9BC7-1AB9B491C5BC}" type="slidenum">
              <a:rPr lang="en-US" altLang="en-US"/>
              <a:pPr>
                <a:defRPr/>
              </a:pPr>
              <a:t>‹#›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2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pPr lvl="0"/>
            <a:endParaRPr lang="en-GB" noProof="0" dirty="0">
              <a:sym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42" indent="0">
              <a:buNone/>
              <a:defRPr sz="1200"/>
            </a:lvl2pPr>
            <a:lvl3pPr marL="913725" indent="0">
              <a:buNone/>
              <a:defRPr sz="1000"/>
            </a:lvl3pPr>
            <a:lvl4pPr marL="1370580" indent="0">
              <a:buNone/>
              <a:defRPr sz="900"/>
            </a:lvl4pPr>
            <a:lvl5pPr marL="1827449" indent="0">
              <a:buNone/>
              <a:defRPr sz="900"/>
            </a:lvl5pPr>
            <a:lvl6pPr marL="2284290" indent="0">
              <a:buNone/>
              <a:defRPr sz="900"/>
            </a:lvl6pPr>
            <a:lvl7pPr marL="2741132" indent="0">
              <a:buNone/>
              <a:defRPr sz="900"/>
            </a:lvl7pPr>
            <a:lvl8pPr marL="3198000" indent="0">
              <a:buNone/>
              <a:defRPr sz="900"/>
            </a:lvl8pPr>
            <a:lvl9pPr marL="365485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0696F-EB66-4A1F-89B3-29A3F74E5F90}" type="datetime1">
              <a:rPr lang="en-US" altLang="en-US"/>
              <a:pPr>
                <a:defRPr/>
              </a:pPr>
              <a:t>4/14/2017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D25FB-D8BC-4633-A96F-E685B1533BA0}" type="slidenum">
              <a:rPr lang="en-US" altLang="en-US"/>
              <a:pPr>
                <a:defRPr/>
              </a:pPr>
              <a:t>‹#›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9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01920-2421-4423-B874-4FA4F1BB34A4}" type="datetime1">
              <a:rPr lang="en-US" altLang="en-US"/>
              <a:pPr>
                <a:defRPr/>
              </a:pPr>
              <a:t>4/14/2017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8B5B1-CE26-4E1C-83CC-7B8FEB29555B}" type="slidenum">
              <a:rPr lang="en-US" altLang="en-US"/>
              <a:pPr>
                <a:defRPr/>
              </a:pPr>
              <a:t>‹#›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6F0E3-E570-4272-A8A3-36A8B4EB3BBC}" type="datetime1">
              <a:rPr lang="en-US" altLang="en-US"/>
              <a:pPr>
                <a:defRPr/>
              </a:pPr>
              <a:t>4/14/2017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728EF-5D8F-4E06-97F0-616CD49315A7}" type="slidenum">
              <a:rPr lang="en-US" altLang="en-US"/>
              <a:pPr>
                <a:defRPr/>
              </a:pPr>
              <a:t>‹#›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2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2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5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13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62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8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6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4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1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0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6" y="27387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F0C82-98D3-4A7C-8914-D43573559D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B6913-B743-44D9-AEE2-8DF4C32BFD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6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6CEB3-D91E-4D51-A0FD-6B2437C9C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2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2530-511F-4BC5-AB0A-F332B5B4C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A9295-0A2A-41A0-8662-DB098DF992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E944D-A7D7-4F0A-B6FC-18D169A26D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B199-3868-448E-8147-69A189E750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5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02863-CAED-4329-B5A4-4531FD1E7D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3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1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6D66-2CC4-4F20-9267-9BDB519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C5794-3D7B-4308-AE0C-4E4CAAB9A3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1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6B3B-EE51-4C4D-A1E6-5D344B5414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6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2" indent="0" algn="ctr">
              <a:buNone/>
              <a:defRPr sz="2000"/>
            </a:lvl2pPr>
            <a:lvl3pPr marL="913725" indent="0" algn="ctr">
              <a:buNone/>
              <a:defRPr sz="1800"/>
            </a:lvl3pPr>
            <a:lvl4pPr marL="1370580" indent="0" algn="ctr">
              <a:buNone/>
              <a:defRPr sz="1600"/>
            </a:lvl4pPr>
            <a:lvl5pPr marL="1827449" indent="0" algn="ctr">
              <a:buNone/>
              <a:defRPr sz="1600"/>
            </a:lvl5pPr>
            <a:lvl6pPr marL="2284290" indent="0" algn="ctr">
              <a:buNone/>
              <a:defRPr sz="1600"/>
            </a:lvl6pPr>
            <a:lvl7pPr marL="2741132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5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0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2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74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8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0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2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8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16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9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92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4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0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6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F0C82-98D3-4A7C-8914-D43573559D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B6913-B743-44D9-AEE2-8DF4C32BFD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9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4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6CEB3-D91E-4D51-A0FD-6B2437C9C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6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2530-511F-4BC5-AB0A-F332B5B4C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A9295-0A2A-41A0-8662-DB098DF992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2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E944D-A7D7-4F0A-B6FC-18D169A26D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B199-3868-448E-8147-69A189E750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02863-CAED-4329-B5A4-4531FD1E7D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9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6D66-2CC4-4F20-9267-9BDB519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8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C5794-3D7B-4308-AE0C-4E4CAAB9A3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6B3B-EE51-4C4D-A1E6-5D344B5414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6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1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F0C82-98D3-4A7C-8914-D43573559D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0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9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B6913-B743-44D9-AEE2-8DF4C32BFD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2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8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6CEB3-D91E-4D51-A0FD-6B2437C9C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2530-511F-4BC5-AB0A-F332B5B4C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8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A9295-0A2A-41A0-8662-DB098DF992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4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E944D-A7D7-4F0A-B6FC-18D169A26D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6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B199-3868-448E-8147-69A189E750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6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42" indent="0">
              <a:buNone/>
              <a:defRPr sz="1200"/>
            </a:lvl2pPr>
            <a:lvl3pPr marL="913725" indent="0">
              <a:buNone/>
              <a:defRPr sz="1000"/>
            </a:lvl3pPr>
            <a:lvl4pPr marL="1370580" indent="0">
              <a:buNone/>
              <a:defRPr sz="900"/>
            </a:lvl4pPr>
            <a:lvl5pPr marL="1827449" indent="0">
              <a:buNone/>
              <a:defRPr sz="900"/>
            </a:lvl5pPr>
            <a:lvl6pPr marL="2284290" indent="0">
              <a:buNone/>
              <a:defRPr sz="900"/>
            </a:lvl6pPr>
            <a:lvl7pPr marL="2741132" indent="0">
              <a:buNone/>
              <a:defRPr sz="900"/>
            </a:lvl7pPr>
            <a:lvl8pPr marL="3198000" indent="0">
              <a:buNone/>
              <a:defRPr sz="900"/>
            </a:lvl8pPr>
            <a:lvl9pPr marL="365485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02863-CAED-4329-B5A4-4531FD1E7D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42" indent="0">
              <a:buNone/>
              <a:defRPr sz="1200"/>
            </a:lvl2pPr>
            <a:lvl3pPr marL="913725" indent="0">
              <a:buNone/>
              <a:defRPr sz="1000"/>
            </a:lvl3pPr>
            <a:lvl4pPr marL="1370580" indent="0">
              <a:buNone/>
              <a:defRPr sz="900"/>
            </a:lvl4pPr>
            <a:lvl5pPr marL="1827449" indent="0">
              <a:buNone/>
              <a:defRPr sz="900"/>
            </a:lvl5pPr>
            <a:lvl6pPr marL="2284290" indent="0">
              <a:buNone/>
              <a:defRPr sz="900"/>
            </a:lvl6pPr>
            <a:lvl7pPr marL="2741132" indent="0">
              <a:buNone/>
              <a:defRPr sz="900"/>
            </a:lvl7pPr>
            <a:lvl8pPr marL="3198000" indent="0">
              <a:buNone/>
              <a:defRPr sz="900"/>
            </a:lvl8pPr>
            <a:lvl9pPr marL="365485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6D66-2CC4-4F20-9267-9BDB519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9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C5794-3D7B-4308-AE0C-4E4CAAB9A3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8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7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7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6B3B-EE51-4C4D-A1E6-5D344B5414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78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2" indent="0" algn="ctr">
              <a:buNone/>
              <a:defRPr sz="2000"/>
            </a:lvl2pPr>
            <a:lvl3pPr marL="913725" indent="0" algn="ctr">
              <a:buNone/>
              <a:defRPr sz="1800"/>
            </a:lvl3pPr>
            <a:lvl4pPr marL="1370580" indent="0" algn="ctr">
              <a:buNone/>
              <a:defRPr sz="1600"/>
            </a:lvl4pPr>
            <a:lvl5pPr marL="1827449" indent="0" algn="ctr">
              <a:buNone/>
              <a:defRPr sz="1600"/>
            </a:lvl5pPr>
            <a:lvl6pPr marL="2284290" indent="0" algn="ctr">
              <a:buNone/>
              <a:defRPr sz="1600"/>
            </a:lvl6pPr>
            <a:lvl7pPr marL="2741132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5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00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2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2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74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8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8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3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4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9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92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2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20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78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1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9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F95F1193-1518-4EC7-A8A2-D5BD3FEDB575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35AF971E-D523-4DDF-AAED-C9D2D031A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3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D866E6A3-6059-47B1-BF3B-D4FAE8B3FDC3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44AC690C-61F9-4A80-A1BF-8FD8F82A7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6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8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DDFFC8B9-8564-49D7-9CFE-07F0EF5689AD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4D03DF16-3EAC-40DA-89A0-D68E2FC02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7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B91FA136-1989-410F-958E-1BFECE892273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803FDACF-304A-4C58-B933-85F6299CA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F0601BF8-1A9A-4F60-BAD3-47457C3B1D32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B4E20478-4129-4423-A222-DBB2768B4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BA410137-B4DF-4F45-AA9E-C024BF3A5425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DACD1E23-25F0-487E-A341-6586899C9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647A1B83-61BA-4BD7-AC98-C0F7BEA71278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A0BF1C87-29B8-476D-89E9-B399B40D6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6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42" indent="0">
              <a:buNone/>
              <a:defRPr sz="1200"/>
            </a:lvl2pPr>
            <a:lvl3pPr marL="913725" indent="0">
              <a:buNone/>
              <a:defRPr sz="1000"/>
            </a:lvl3pPr>
            <a:lvl4pPr marL="1370580" indent="0">
              <a:buNone/>
              <a:defRPr sz="900"/>
            </a:lvl4pPr>
            <a:lvl5pPr marL="1827449" indent="0">
              <a:buNone/>
              <a:defRPr sz="900"/>
            </a:lvl5pPr>
            <a:lvl6pPr marL="2284290" indent="0">
              <a:buNone/>
              <a:defRPr sz="900"/>
            </a:lvl6pPr>
            <a:lvl7pPr marL="2741132" indent="0">
              <a:buNone/>
              <a:defRPr sz="900"/>
            </a:lvl7pPr>
            <a:lvl8pPr marL="3198000" indent="0">
              <a:buNone/>
              <a:defRPr sz="900"/>
            </a:lvl8pPr>
            <a:lvl9pPr marL="365485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D1C051DF-1A48-47E4-93AD-2368CEA81AD0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137BE77B-DF2F-4B02-88A8-DCA81B571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42" indent="0">
              <a:buNone/>
              <a:defRPr sz="1200"/>
            </a:lvl2pPr>
            <a:lvl3pPr marL="913725" indent="0">
              <a:buNone/>
              <a:defRPr sz="1000"/>
            </a:lvl3pPr>
            <a:lvl4pPr marL="1370580" indent="0">
              <a:buNone/>
              <a:defRPr sz="900"/>
            </a:lvl4pPr>
            <a:lvl5pPr marL="1827449" indent="0">
              <a:buNone/>
              <a:defRPr sz="900"/>
            </a:lvl5pPr>
            <a:lvl6pPr marL="2284290" indent="0">
              <a:buNone/>
              <a:defRPr sz="900"/>
            </a:lvl6pPr>
            <a:lvl7pPr marL="2741132" indent="0">
              <a:buNone/>
              <a:defRPr sz="900"/>
            </a:lvl7pPr>
            <a:lvl8pPr marL="3198000" indent="0">
              <a:buNone/>
              <a:defRPr sz="900"/>
            </a:lvl8pPr>
            <a:lvl9pPr marL="365485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9DAEBC75-E2B1-4AB7-BF5A-33B584EA1E61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F63BAC60-704C-4FCB-B1A7-1A2AFB434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9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4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4B7F7B85-521D-427B-96C4-5D61D40E0B15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CE1EDE05-3359-458C-A677-9A844359D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3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1CDE9446-3383-48FD-867E-E60B8AED1CDB}" type="datetime1">
              <a:rPr lang="en-US"/>
              <a:pPr>
                <a:defRPr/>
              </a:pPr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pitchFamily="34" charset="0"/>
              <a:buNone/>
              <a:defRPr i="0">
                <a:ea typeface="SimSun" pitchFamily="2" charset="-122"/>
              </a:defRPr>
            </a:lvl1pPr>
          </a:lstStyle>
          <a:p>
            <a:pPr>
              <a:defRPr/>
            </a:pPr>
            <a:fld id="{5374526C-D322-48DE-85F6-EF2779F89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5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0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2" indent="0" algn="ctr">
              <a:buNone/>
              <a:defRPr sz="2000"/>
            </a:lvl2pPr>
            <a:lvl3pPr marL="913725" indent="0" algn="ctr">
              <a:buNone/>
              <a:defRPr sz="1800"/>
            </a:lvl3pPr>
            <a:lvl4pPr marL="1370580" indent="0" algn="ctr">
              <a:buNone/>
              <a:defRPr sz="1600"/>
            </a:lvl4pPr>
            <a:lvl5pPr marL="1827449" indent="0" algn="ctr">
              <a:buNone/>
              <a:defRPr sz="1600"/>
            </a:lvl5pPr>
            <a:lvl6pPr marL="2284290" indent="0" algn="ctr">
              <a:buNone/>
              <a:defRPr sz="1600"/>
            </a:lvl6pPr>
            <a:lvl7pPr marL="2741132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5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3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03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50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8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5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1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2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74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8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68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68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5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2" indent="0" algn="ctr">
              <a:buNone/>
              <a:defRPr sz="2000"/>
            </a:lvl2pPr>
            <a:lvl3pPr marL="913725" indent="0" algn="ctr">
              <a:buNone/>
              <a:defRPr sz="1800"/>
            </a:lvl3pPr>
            <a:lvl4pPr marL="1370580" indent="0" algn="ctr">
              <a:buNone/>
              <a:defRPr sz="1600"/>
            </a:lvl4pPr>
            <a:lvl5pPr marL="1827449" indent="0" algn="ctr">
              <a:buNone/>
              <a:defRPr sz="1600"/>
            </a:lvl5pPr>
            <a:lvl6pPr marL="2284290" indent="0" algn="ctr">
              <a:buNone/>
              <a:defRPr sz="1600"/>
            </a:lvl6pPr>
            <a:lvl7pPr marL="2741132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5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2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74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8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1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7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9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92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8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6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0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9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842" indent="0" algn="ctr">
              <a:buNone/>
              <a:defRPr/>
            </a:lvl2pPr>
            <a:lvl3pPr marL="913725" indent="0" algn="ctr">
              <a:buNone/>
              <a:defRPr/>
            </a:lvl3pPr>
            <a:lvl4pPr marL="1370580" indent="0" algn="ctr">
              <a:buNone/>
              <a:defRPr/>
            </a:lvl4pPr>
            <a:lvl5pPr marL="1827449" indent="0" algn="ctr">
              <a:buNone/>
              <a:defRPr/>
            </a:lvl5pPr>
            <a:lvl6pPr marL="2284290" indent="0" algn="ctr">
              <a:buNone/>
              <a:defRPr/>
            </a:lvl6pPr>
            <a:lvl7pPr marL="2741132" indent="0" algn="ctr">
              <a:buNone/>
              <a:defRPr/>
            </a:lvl7pPr>
            <a:lvl8pPr marL="3198000" indent="0" algn="ctr">
              <a:buNone/>
              <a:defRPr/>
            </a:lvl8pPr>
            <a:lvl9pPr marL="365485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831B4-B198-497C-93F9-A3D510DC0457}" type="datetime1">
              <a:rPr lang="en-US" altLang="en-US"/>
              <a:pPr>
                <a:defRPr/>
              </a:pPr>
              <a:t>4/14/2017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7E028-5517-42B5-A420-3A9F94A81706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8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7D0FB-B9A2-49BF-834A-5B6E75036404}" type="datetime1">
              <a:rPr lang="en-US" altLang="en-US"/>
              <a:pPr>
                <a:defRPr/>
              </a:pPr>
              <a:t>4/14/2017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FE2DD-797E-427A-93B5-3A000F1345B4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3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42" indent="0">
              <a:buNone/>
              <a:defRPr sz="1800"/>
            </a:lvl2pPr>
            <a:lvl3pPr marL="913725" indent="0">
              <a:buNone/>
              <a:defRPr sz="1600"/>
            </a:lvl3pPr>
            <a:lvl4pPr marL="1370580" indent="0">
              <a:buNone/>
              <a:defRPr sz="1400"/>
            </a:lvl4pPr>
            <a:lvl5pPr marL="1827449" indent="0">
              <a:buNone/>
              <a:defRPr sz="1400"/>
            </a:lvl5pPr>
            <a:lvl6pPr marL="2284290" indent="0">
              <a:buNone/>
              <a:defRPr sz="1400"/>
            </a:lvl6pPr>
            <a:lvl7pPr marL="2741132" indent="0">
              <a:buNone/>
              <a:defRPr sz="1400"/>
            </a:lvl7pPr>
            <a:lvl8pPr marL="3198000" indent="0">
              <a:buNone/>
              <a:defRPr sz="1400"/>
            </a:lvl8pPr>
            <a:lvl9pPr marL="365485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22BC5-E850-4ABB-9D49-08D040AB0133}" type="datetime1">
              <a:rPr lang="en-US" altLang="en-US"/>
              <a:pPr>
                <a:defRPr/>
              </a:pPr>
              <a:t>4/14/2017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81B66-BA47-4399-9DF7-7AE948231B98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7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3F1BA-570A-48E4-929B-2F1A593857F1}" type="datetime1">
              <a:rPr lang="en-US" altLang="en-US"/>
              <a:pPr>
                <a:defRPr/>
              </a:pPr>
              <a:t>4/14/2017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9ED34-7792-483D-A132-CCD6DC47EA56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0E9A6-16B2-45CE-88FE-A8D6246306C1}" type="datetime1">
              <a:rPr lang="en-US" altLang="en-US"/>
              <a:pPr>
                <a:defRPr/>
              </a:pPr>
              <a:t>4/14/2017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45E51-7FE8-4DAA-BC54-D8D9A60409EC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6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4C8D9-C3EF-4B72-870E-EB3334F25BAA}" type="datetime1">
              <a:rPr lang="en-US" altLang="en-US"/>
              <a:pPr>
                <a:defRPr/>
              </a:pPr>
              <a:t>4/14/2017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CDB23-DD1F-4A76-A492-662B22E4AA02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8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50B1C-5EB2-4012-82F8-5BD8EE74458A}" type="datetime1">
              <a:rPr lang="en-US" altLang="en-US"/>
              <a:pPr>
                <a:defRPr/>
              </a:pPr>
              <a:t>4/14/2017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F4367-AFF3-4EE6-A938-B9AF550122DF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6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42" indent="0">
              <a:buNone/>
              <a:defRPr sz="1200"/>
            </a:lvl2pPr>
            <a:lvl3pPr marL="913725" indent="0">
              <a:buNone/>
              <a:defRPr sz="1000"/>
            </a:lvl3pPr>
            <a:lvl4pPr marL="1370580" indent="0">
              <a:buNone/>
              <a:defRPr sz="900"/>
            </a:lvl4pPr>
            <a:lvl5pPr marL="1827449" indent="0">
              <a:buNone/>
              <a:defRPr sz="900"/>
            </a:lvl5pPr>
            <a:lvl6pPr marL="2284290" indent="0">
              <a:buNone/>
              <a:defRPr sz="900"/>
            </a:lvl6pPr>
            <a:lvl7pPr marL="2741132" indent="0">
              <a:buNone/>
              <a:defRPr sz="900"/>
            </a:lvl7pPr>
            <a:lvl8pPr marL="3198000" indent="0">
              <a:buNone/>
              <a:defRPr sz="900"/>
            </a:lvl8pPr>
            <a:lvl9pPr marL="365485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46D66-BA98-492E-8103-333D6638A3EB}" type="datetime1">
              <a:rPr lang="en-US" altLang="en-US"/>
              <a:pPr>
                <a:defRPr/>
              </a:pPr>
              <a:t>4/14/2017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17BF2-75DE-4598-A6C7-3043DFE5586F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9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pPr lvl="0"/>
            <a:endParaRPr lang="en-GB" noProof="0">
              <a:sym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42" indent="0">
              <a:buNone/>
              <a:defRPr sz="1200"/>
            </a:lvl2pPr>
            <a:lvl3pPr marL="913725" indent="0">
              <a:buNone/>
              <a:defRPr sz="1000"/>
            </a:lvl3pPr>
            <a:lvl4pPr marL="1370580" indent="0">
              <a:buNone/>
              <a:defRPr sz="900"/>
            </a:lvl4pPr>
            <a:lvl5pPr marL="1827449" indent="0">
              <a:buNone/>
              <a:defRPr sz="900"/>
            </a:lvl5pPr>
            <a:lvl6pPr marL="2284290" indent="0">
              <a:buNone/>
              <a:defRPr sz="900"/>
            </a:lvl6pPr>
            <a:lvl7pPr marL="2741132" indent="0">
              <a:buNone/>
              <a:defRPr sz="900"/>
            </a:lvl7pPr>
            <a:lvl8pPr marL="3198000" indent="0">
              <a:buNone/>
              <a:defRPr sz="900"/>
            </a:lvl8pPr>
            <a:lvl9pPr marL="365485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11284-412D-4487-8294-3A60F24054EC}" type="datetime1">
              <a:rPr lang="en-US" altLang="en-US"/>
              <a:pPr>
                <a:defRPr/>
              </a:pPr>
              <a:t>4/14/2017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57449-BC49-4CEB-AC63-06E81D8652F8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3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8A051-916B-4C40-9CCA-76599EFF1744}" type="datetime1">
              <a:rPr lang="en-US" altLang="en-US"/>
              <a:pPr>
                <a:defRPr/>
              </a:pPr>
              <a:t>4/14/2017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FCC44-B886-473F-9E26-12B5E466D2FD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9697A-9843-4D31-A78D-07E565867479}" type="datetime1">
              <a:rPr lang="en-US" altLang="en-US"/>
              <a:pPr>
                <a:defRPr/>
              </a:pPr>
              <a:t>4/14/2017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F0DA8-DF10-4F5E-BA5A-C871360EB270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9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B4A3B-8951-4673-936B-DA0C0BE44FA3}" type="datetime1">
              <a:rPr lang="en-US" altLang="en-US"/>
              <a:pPr>
                <a:defRPr/>
              </a:pPr>
              <a:t>4/14/2017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542AA-C792-4E10-957D-5AE82EF8242C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6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4014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55245-250B-4A7E-8793-92630184D7D6}" type="datetime1">
              <a:rPr lang="en-US" altLang="en-US"/>
              <a:pPr>
                <a:defRPr/>
              </a:pPr>
              <a:t>4/14/2017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E74B4-FBBD-4A71-B19B-18FE5BEFDBE6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2" indent="0" algn="ctr">
              <a:buNone/>
              <a:defRPr sz="2000"/>
            </a:lvl2pPr>
            <a:lvl3pPr marL="913725" indent="0" algn="ctr">
              <a:buNone/>
              <a:defRPr sz="1800"/>
            </a:lvl3pPr>
            <a:lvl4pPr marL="1370580" indent="0" algn="ctr">
              <a:buNone/>
              <a:defRPr sz="1600"/>
            </a:lvl4pPr>
            <a:lvl5pPr marL="1827449" indent="0" algn="ctr">
              <a:buNone/>
              <a:defRPr sz="1600"/>
            </a:lvl5pPr>
            <a:lvl6pPr marL="2284290" indent="0" algn="ctr">
              <a:buNone/>
              <a:defRPr sz="1600"/>
            </a:lvl6pPr>
            <a:lvl7pPr marL="2741132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5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6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6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14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8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49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6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90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3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32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18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0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2" indent="0" algn="ctr">
              <a:buNone/>
              <a:defRPr sz="2000"/>
            </a:lvl2pPr>
            <a:lvl3pPr marL="913725" indent="0" algn="ctr">
              <a:buNone/>
              <a:defRPr sz="1800"/>
            </a:lvl3pPr>
            <a:lvl4pPr marL="1370580" indent="0" algn="ctr">
              <a:buNone/>
              <a:defRPr sz="1600"/>
            </a:lvl4pPr>
            <a:lvl5pPr marL="1827449" indent="0" algn="ctr">
              <a:buNone/>
              <a:defRPr sz="1600"/>
            </a:lvl5pPr>
            <a:lvl6pPr marL="2284290" indent="0" algn="ctr">
              <a:buNone/>
              <a:defRPr sz="1600"/>
            </a:lvl6pPr>
            <a:lvl7pPr marL="2741132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5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3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9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3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8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1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6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0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18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7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18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9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3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6" y="2738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9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3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2" indent="0" algn="ctr">
              <a:buNone/>
              <a:defRPr sz="2000"/>
            </a:lvl2pPr>
            <a:lvl3pPr marL="913725" indent="0" algn="ctr">
              <a:buNone/>
              <a:defRPr sz="1800"/>
            </a:lvl3pPr>
            <a:lvl4pPr marL="1370580" indent="0" algn="ctr">
              <a:buNone/>
              <a:defRPr sz="1600"/>
            </a:lvl4pPr>
            <a:lvl5pPr marL="1827449" indent="0" algn="ctr">
              <a:buNone/>
              <a:defRPr sz="1600"/>
            </a:lvl5pPr>
            <a:lvl6pPr marL="2284290" indent="0" algn="ctr">
              <a:buNone/>
              <a:defRPr sz="1600"/>
            </a:lvl6pPr>
            <a:lvl7pPr marL="2741132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5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2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2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74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8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5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7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6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3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7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9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92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92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2" indent="0" algn="ctr">
              <a:buNone/>
              <a:defRPr sz="2000"/>
            </a:lvl2pPr>
            <a:lvl3pPr marL="913725" indent="0" algn="ctr">
              <a:buNone/>
              <a:defRPr sz="1800"/>
            </a:lvl3pPr>
            <a:lvl4pPr marL="1370580" indent="0" algn="ctr">
              <a:buNone/>
              <a:defRPr sz="1600"/>
            </a:lvl4pPr>
            <a:lvl5pPr marL="1827449" indent="0" algn="ctr">
              <a:buNone/>
              <a:defRPr sz="1600"/>
            </a:lvl5pPr>
            <a:lvl6pPr marL="2284290" indent="0" algn="ctr">
              <a:buNone/>
              <a:defRPr sz="1600"/>
            </a:lvl6pPr>
            <a:lvl7pPr marL="2741132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5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2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74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8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9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3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21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6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9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0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92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80" tIns="45690" rIns="91380" bIns="45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80" tIns="45690" rIns="91380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39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CC59-810F-4F18-8C70-11C64B510F13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39"/>
            <a:ext cx="30861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39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082E2-3D5A-45BC-8882-9D2DB1E6E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2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7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0" indent="-228420" algn="l" defTabSz="9137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46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69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1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80" tIns="45690" rIns="91380" bIns="45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80" tIns="45690" rIns="91380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39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39"/>
            <a:ext cx="30861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39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8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7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0" indent="-228420" algn="l" defTabSz="9137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46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69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1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l">
              <a:buFontTx/>
              <a:buNone/>
              <a:defRPr sz="1200" i="1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</a:defRPr>
            </a:lvl1pPr>
          </a:lstStyle>
          <a:p>
            <a:pPr defTabSz="913725" fontAlgn="base">
              <a:spcBef>
                <a:spcPct val="0"/>
              </a:spcBef>
              <a:spcAft>
                <a:spcPct val="0"/>
              </a:spcAft>
              <a:defRPr/>
            </a:pPr>
            <a:fld id="{BD6505DB-323B-41A3-ACEF-EB803030591E}" type="datetime1">
              <a:rPr lang="en-US" smtClean="0"/>
              <a:pPr defTabSz="913725" fontAlgn="base">
                <a:spcBef>
                  <a:spcPct val="0"/>
                </a:spcBef>
                <a:spcAft>
                  <a:spcPct val="0"/>
                </a:spcAft>
                <a:defRPr/>
              </a:pPr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ctr">
              <a:buFontTx/>
              <a:buNone/>
              <a:defRPr sz="1200" i="1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</a:defRPr>
            </a:lvl1pPr>
          </a:lstStyle>
          <a:p>
            <a:pPr defTabSz="9137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r">
              <a:buFontTx/>
              <a:buNone/>
              <a:defRPr sz="1200" i="1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</a:defRPr>
            </a:lvl1pPr>
          </a:lstStyle>
          <a:p>
            <a:pPr defTabSz="913725" fontAlgn="base">
              <a:spcBef>
                <a:spcPct val="0"/>
              </a:spcBef>
              <a:spcAft>
                <a:spcPct val="0"/>
              </a:spcAft>
              <a:defRPr/>
            </a:pPr>
            <a:fld id="{FD49468F-84B1-4A84-905A-D42FF4C152C3}" type="slidenum">
              <a:rPr lang="en-US" smtClean="0"/>
              <a:pPr defTabSz="91372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9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</a:defRPr>
      </a:lvl5pPr>
      <a:lvl6pPr marL="45684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7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5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44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632" indent="-34263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2409" indent="-28554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SimSun" pitchFamily="2" charset="-122"/>
          <a:cs typeface="+mn-cs"/>
        </a:defRPr>
      </a:lvl2pPr>
      <a:lvl3pPr marL="1142146" indent="-228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SimSun" pitchFamily="2" charset="-122"/>
          <a:cs typeface="+mn-cs"/>
        </a:defRPr>
      </a:lvl3pPr>
      <a:lvl4pPr marL="1599000" indent="-228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SimSun" pitchFamily="2" charset="-122"/>
          <a:cs typeface="+mn-cs"/>
        </a:defRPr>
      </a:lvl4pPr>
      <a:lvl5pPr marL="2055869" indent="-228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SimSun" pitchFamily="2" charset="-122"/>
          <a:cs typeface="+mn-cs"/>
        </a:defRPr>
      </a:lvl5pPr>
      <a:lvl6pPr marL="2512710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Calibri" pitchFamily="34" charset="0"/>
              </a:rPr>
              <a:t>Second level</a:t>
            </a:r>
          </a:p>
          <a:p>
            <a:pPr lvl="2"/>
            <a:r>
              <a:rPr lang="en-US" altLang="zh-CN">
                <a:sym typeface="Calibri" pitchFamily="34" charset="0"/>
              </a:rPr>
              <a:t>Third level</a:t>
            </a:r>
          </a:p>
          <a:p>
            <a:pPr lvl="3"/>
            <a:r>
              <a:rPr lang="en-US" altLang="zh-CN">
                <a:sym typeface="Calibri" pitchFamily="34" charset="0"/>
              </a:rPr>
              <a:t>Fourth level</a:t>
            </a:r>
          </a:p>
          <a:p>
            <a:pPr lvl="4"/>
            <a:r>
              <a:rPr lang="en-US" altLang="zh-CN">
                <a:sym typeface="Calibri" pitchFamily="34" charset="0"/>
              </a:rPr>
              <a:t>Fifth level</a:t>
            </a:r>
          </a:p>
        </p:txBody>
      </p:sp>
      <p:sp>
        <p:nvSpPr>
          <p:cNvPr id="102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defTabSz="913725" fontAlgn="base">
              <a:spcBef>
                <a:spcPct val="0"/>
              </a:spcBef>
              <a:spcAft>
                <a:spcPct val="0"/>
              </a:spcAft>
              <a:defRPr/>
            </a:pPr>
            <a:fld id="{9AC938DF-FCC8-4058-9A77-9F573FBB0292}" type="datetime1">
              <a:rPr lang="en-US" altLang="en-US" smtClean="0"/>
              <a:pPr defTabSz="913725" fontAlgn="base">
                <a:spcBef>
                  <a:spcPct val="0"/>
                </a:spcBef>
                <a:spcAft>
                  <a:spcPct val="0"/>
                </a:spcAft>
                <a:defRPr/>
              </a:pPr>
              <a:t>4/14/2017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102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>
            <a:lvl1pPr algn="ctr">
              <a:buFont typeface="Arial" pitchFamily="34" charset="0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defTabSz="9137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3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defTabSz="913725" fontAlgn="base">
              <a:spcBef>
                <a:spcPct val="0"/>
              </a:spcBef>
              <a:spcAft>
                <a:spcPct val="0"/>
              </a:spcAft>
              <a:defRPr/>
            </a:pPr>
            <a:fld id="{8960829E-5AC8-412D-871F-6459CA7814F0}" type="slidenum">
              <a:rPr lang="en-US" altLang="en-US" smtClean="0"/>
              <a:pPr defTabSz="91372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913725" indent="-9137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3725" indent="-9137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2pPr>
      <a:lvl3pPr marL="913725" indent="-9137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3pPr>
      <a:lvl4pPr marL="913725" indent="-9137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4pPr>
      <a:lvl5pPr marL="913725" indent="-9137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5pPr>
      <a:lvl6pPr marL="1370580" indent="-9137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6pPr>
      <a:lvl7pPr marL="1827449" indent="-9137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7pPr>
      <a:lvl8pPr marL="2284290" indent="-9137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8pPr>
      <a:lvl9pPr marL="2741132" indent="-9137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9pPr>
    </p:titleStyle>
    <p:bodyStyle>
      <a:lvl1pPr marL="342632" indent="-34263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409" indent="-28554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2146" indent="-228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599000" indent="-228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5869" indent="-228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2710" indent="-22842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69580" indent="-22842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6435" indent="-22842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3290" indent="-22842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67"/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767"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6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67"/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76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3428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3428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342892">
              <a:defRPr/>
            </a:pPr>
            <a:fld id="{F5ADE405-AE5A-41FE-BA3A-96293672B5CE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7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80" tIns="45690" rIns="91380" bIns="45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80" tIns="45690" rIns="91380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39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39"/>
            <a:ext cx="30861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39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9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7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0" indent="-228420" algn="l" defTabSz="9137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46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69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1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ADE405-AE5A-41FE-BA3A-96293672B5CE}" type="slidenum">
              <a:rPr lang="en-US" i="1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i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5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09"/>
            <a:ext cx="21336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37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09"/>
            <a:ext cx="28956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37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09"/>
            <a:ext cx="21336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3725" fontAlgn="base">
              <a:spcBef>
                <a:spcPct val="0"/>
              </a:spcBef>
              <a:spcAft>
                <a:spcPct val="0"/>
              </a:spcAft>
              <a:defRPr/>
            </a:pPr>
            <a:fld id="{F5ADE405-AE5A-41FE-BA3A-96293672B5CE}" type="slidenum">
              <a:rPr lang="en-US" i="1" smtClean="0">
                <a:solidFill>
                  <a:prstClr val="black">
                    <a:tint val="75000"/>
                  </a:prstClr>
                </a:solidFill>
              </a:rPr>
              <a:pPr defTabSz="91372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i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4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84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7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5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44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632" indent="-34263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09" indent="-28554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46" indent="-228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69" indent="-228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10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80" tIns="45690" rIns="91380" bIns="45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80" tIns="45690" rIns="91380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39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39"/>
            <a:ext cx="30861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39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0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7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0" indent="-228420" algn="l" defTabSz="9137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46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69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1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8"/>
            <a:ext cx="21336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l">
              <a:buFontTx/>
              <a:buNone/>
              <a:defRPr sz="1200" i="1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</a:defRPr>
            </a:lvl1pPr>
          </a:lstStyle>
          <a:p>
            <a:pPr defTabSz="913725" fontAlgn="base">
              <a:spcBef>
                <a:spcPct val="0"/>
              </a:spcBef>
              <a:spcAft>
                <a:spcPct val="0"/>
              </a:spcAft>
              <a:defRPr/>
            </a:pPr>
            <a:fld id="{94D948B5-9E8F-48D2-AD80-82D6E529C03E}" type="datetime1">
              <a:rPr lang="en-US" smtClean="0"/>
              <a:pPr defTabSz="913725" fontAlgn="base">
                <a:spcBef>
                  <a:spcPct val="0"/>
                </a:spcBef>
                <a:spcAft>
                  <a:spcPct val="0"/>
                </a:spcAft>
                <a:defRPr/>
              </a:pPr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8"/>
            <a:ext cx="28956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ctr">
              <a:buFontTx/>
              <a:buNone/>
              <a:defRPr sz="1200" i="1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</a:defRPr>
            </a:lvl1pPr>
          </a:lstStyle>
          <a:p>
            <a:pPr defTabSz="9137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8"/>
            <a:ext cx="21336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r">
              <a:buFontTx/>
              <a:buNone/>
              <a:defRPr sz="1200" i="1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</a:defRPr>
            </a:lvl1pPr>
          </a:lstStyle>
          <a:p>
            <a:pPr defTabSz="913725" fontAlgn="base">
              <a:spcBef>
                <a:spcPct val="0"/>
              </a:spcBef>
              <a:spcAft>
                <a:spcPct val="0"/>
              </a:spcAft>
              <a:defRPr/>
            </a:pPr>
            <a:fld id="{DD4DC821-A7F6-4D35-8983-796DA1ECB23B}" type="slidenum">
              <a:rPr lang="en-US" smtClean="0"/>
              <a:pPr defTabSz="91372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1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</a:defRPr>
      </a:lvl5pPr>
      <a:lvl6pPr marL="45684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7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5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44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632" indent="-34263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2409" indent="-28554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SimSun" pitchFamily="2" charset="-122"/>
          <a:cs typeface="+mn-cs"/>
        </a:defRPr>
      </a:lvl2pPr>
      <a:lvl3pPr marL="1142146" indent="-228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SimSun" pitchFamily="2" charset="-122"/>
          <a:cs typeface="+mn-cs"/>
        </a:defRPr>
      </a:lvl3pPr>
      <a:lvl4pPr marL="1599000" indent="-228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SimSun" pitchFamily="2" charset="-122"/>
          <a:cs typeface="+mn-cs"/>
        </a:defRPr>
      </a:lvl4pPr>
      <a:lvl5pPr marL="2055869" indent="-228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SimSun" pitchFamily="2" charset="-122"/>
          <a:cs typeface="+mn-cs"/>
        </a:defRPr>
      </a:lvl5pPr>
      <a:lvl6pPr marL="2512710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80" tIns="45690" rIns="91380" bIns="45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80" tIns="45690" rIns="91380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27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42"/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842"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27"/>
            <a:ext cx="30861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4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27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42"/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84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7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0" indent="-228420" algn="l" defTabSz="9137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46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69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1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80" tIns="45690" rIns="91380" bIns="45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80" tIns="45690" rIns="91380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15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42"/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842"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15"/>
            <a:ext cx="30861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4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15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42"/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84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45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7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0" indent="-228420" algn="l" defTabSz="9137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46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69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1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80" tIns="45690" rIns="91380" bIns="45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80" tIns="45690" rIns="91380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39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39"/>
            <a:ext cx="30861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39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7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0" indent="-228420" algn="l" defTabSz="9137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46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69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1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Calibri" pitchFamily="34" charset="0"/>
              </a:rPr>
              <a:t>Second level</a:t>
            </a:r>
          </a:p>
          <a:p>
            <a:pPr lvl="2"/>
            <a:r>
              <a:rPr lang="en-US" altLang="zh-CN">
                <a:sym typeface="Calibri" pitchFamily="34" charset="0"/>
              </a:rPr>
              <a:t>Third level</a:t>
            </a:r>
          </a:p>
          <a:p>
            <a:pPr lvl="3"/>
            <a:r>
              <a:rPr lang="en-US" altLang="zh-CN">
                <a:sym typeface="Calibri" pitchFamily="34" charset="0"/>
              </a:rPr>
              <a:t>Fourth level</a:t>
            </a:r>
          </a:p>
          <a:p>
            <a:pPr lvl="4"/>
            <a:r>
              <a:rPr lang="en-US" altLang="zh-CN">
                <a:sym typeface="Calibri" pitchFamily="34" charset="0"/>
              </a:rPr>
              <a:t>Fifth level</a:t>
            </a:r>
          </a:p>
        </p:txBody>
      </p:sp>
      <p:sp>
        <p:nvSpPr>
          <p:cNvPr id="102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88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defTabSz="913725" fontAlgn="base">
              <a:spcBef>
                <a:spcPct val="0"/>
              </a:spcBef>
              <a:spcAft>
                <a:spcPct val="0"/>
              </a:spcAft>
              <a:defRPr/>
            </a:pPr>
            <a:fld id="{8B1AA16A-EE5C-43D2-BB39-A04D5A9F0310}" type="datetime1">
              <a:rPr lang="en-US" altLang="en-US" smtClean="0"/>
              <a:pPr defTabSz="913725" fontAlgn="base">
                <a:spcBef>
                  <a:spcPct val="0"/>
                </a:spcBef>
                <a:spcAft>
                  <a:spcPct val="0"/>
                </a:spcAft>
                <a:defRPr/>
              </a:pPr>
              <a:t>4/14/2017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2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88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>
            <a:lvl1pPr algn="ctr">
              <a:buFont typeface="Arial" pitchFamily="34" charset="0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defTabSz="9137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3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88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defTabSz="913725" fontAlgn="base">
              <a:spcBef>
                <a:spcPct val="0"/>
              </a:spcBef>
              <a:spcAft>
                <a:spcPct val="0"/>
              </a:spcAft>
              <a:defRPr/>
            </a:pPr>
            <a:fld id="{944689A4-BCFD-44E1-8496-31023720253C}" type="slidenum">
              <a:rPr lang="en-US" altLang="en-US" smtClean="0"/>
              <a:pPr defTabSz="91372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8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913725" indent="-9137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3725" indent="-9137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2pPr>
      <a:lvl3pPr marL="913725" indent="-9137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3pPr>
      <a:lvl4pPr marL="913725" indent="-9137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4pPr>
      <a:lvl5pPr marL="913725" indent="-9137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5pPr>
      <a:lvl6pPr marL="1370580" indent="-9137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6pPr>
      <a:lvl7pPr marL="1827449" indent="-9137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7pPr>
      <a:lvl8pPr marL="2284290" indent="-9137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8pPr>
      <a:lvl9pPr marL="2741132" indent="-9137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  <a:sym typeface="Calibri" pitchFamily="34" charset="0"/>
        </a:defRPr>
      </a:lvl9pPr>
    </p:titleStyle>
    <p:bodyStyle>
      <a:lvl1pPr marL="342632" indent="-34263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409" indent="-28554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2146" indent="-228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599000" indent="-228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5869" indent="-228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2710" indent="-22842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69580" indent="-22842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6435" indent="-22842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3290" indent="-22842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80" tIns="45690" rIns="91380" bIns="45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80" tIns="45690" rIns="91380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9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42"/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842"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9"/>
            <a:ext cx="30861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4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9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42"/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84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7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0" indent="-228420" algn="l" defTabSz="9137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46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69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1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80" tIns="45690" rIns="91380" bIns="45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80" tIns="45690" rIns="91380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42"/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842"/>
              <a:t>4/14/2017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4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42"/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84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8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7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0" indent="-228420" algn="l" defTabSz="9137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46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69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1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80" tIns="45690" rIns="91380" bIns="45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80" tIns="45690" rIns="91380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39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39"/>
            <a:ext cx="30861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39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6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7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0" indent="-228420" algn="l" defTabSz="9137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46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69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1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80" tIns="45690" rIns="91380" bIns="45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80" tIns="45690" rIns="91380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39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CC59-810F-4F18-8C70-11C64B510F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39"/>
            <a:ext cx="30861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39"/>
            <a:ext cx="2057400" cy="273844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082E2-3D5A-45BC-8882-9D2DB1E6E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56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7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0" indent="-228420" algn="l" defTabSz="9137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46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69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1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9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1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0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jpe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jpeg"/><Relationship Id="rId9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4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647826"/>
            <a:ext cx="6096000" cy="91440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Matrix People Mobility Solution for Retail</a:t>
            </a:r>
            <a:endParaRPr lang="en-US" sz="26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62650" y="2500098"/>
            <a:ext cx="6045200" cy="36195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IN" i="1" dirty="0"/>
              <a:t>Right People in Right Place at Right Time</a:t>
            </a:r>
          </a:p>
        </p:txBody>
      </p:sp>
    </p:spTree>
    <p:extLst>
      <p:ext uri="{BB962C8B-B14F-4D97-AF65-F5344CB8AC3E}">
        <p14:creationId xmlns:p14="http://schemas.microsoft.com/office/powerpoint/2010/main" val="150971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 bwMode="auto">
          <a:xfrm>
            <a:off x="1" y="438150"/>
            <a:ext cx="7062788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  <a:ea typeface="SimSun" pitchFamily="2" charset="-122"/>
              </a:rPr>
              <a:t>Multi-locations’ Attendance Management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1" y="438150"/>
            <a:ext cx="188913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  <a:ea typeface="SimSun" pitchFamily="2" charset="-122"/>
            </a:endParaRPr>
          </a:p>
        </p:txBody>
      </p:sp>
      <p:sp>
        <p:nvSpPr>
          <p:cNvPr id="14643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742409" indent="-28554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 marL="1142146" indent="-22842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 marL="1599000" indent="-22842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 marL="2055869" indent="-22842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marL="2512710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marL="2969580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marL="3426435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marL="3883290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fld id="{2A896236-E4B8-4393-8E6B-9634A1012F9F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 typeface="Arial" charset="0"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76" y="897549"/>
            <a:ext cx="7451725" cy="398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4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2795664" y="1128504"/>
            <a:ext cx="3610369" cy="3115250"/>
            <a:chOff x="762100" y="1123988"/>
            <a:chExt cx="1800000" cy="1800000"/>
          </a:xfrm>
        </p:grpSpPr>
        <p:sp>
          <p:nvSpPr>
            <p:cNvPr id="16" name="Oval 3"/>
            <p:cNvSpPr>
              <a:spLocks noChangeArrowheads="1"/>
            </p:cNvSpPr>
            <p:nvPr/>
          </p:nvSpPr>
          <p:spPr bwMode="auto">
            <a:xfrm>
              <a:off x="762100" y="1123988"/>
              <a:ext cx="1800000" cy="1800000"/>
            </a:xfrm>
            <a:prstGeom prst="ellipse">
              <a:avLst/>
            </a:prstGeom>
            <a:solidFill>
              <a:srgbClr val="02A2B0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charset="0"/>
                <a:buNone/>
              </a:pPr>
              <a:endParaRPr lang="en-IN" altLang="en-US" sz="1800">
                <a:solidFill>
                  <a:srgbClr val="000000"/>
                </a:solidFill>
                <a:latin typeface="Arial" charset="0"/>
                <a:sym typeface="Calibri" pitchFamily="34" charset="0"/>
              </a:endParaRPr>
            </a:p>
          </p:txBody>
        </p:sp>
        <p:sp>
          <p:nvSpPr>
            <p:cNvPr id="20" name="Oval 7"/>
            <p:cNvSpPr>
              <a:spLocks noChangeArrowheads="1"/>
            </p:cNvSpPr>
            <p:nvPr/>
          </p:nvSpPr>
          <p:spPr bwMode="auto">
            <a:xfrm>
              <a:off x="843918" y="1205806"/>
              <a:ext cx="1636364" cy="1636364"/>
            </a:xfrm>
            <a:prstGeom prst="ellipse">
              <a:avLst/>
            </a:prstGeom>
            <a:solidFill>
              <a:srgbClr val="02A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charset="0"/>
                <a:buNone/>
              </a:pPr>
              <a:endParaRPr lang="en-IN" altLang="en-US" sz="1800">
                <a:solidFill>
                  <a:srgbClr val="000000"/>
                </a:solidFill>
                <a:latin typeface="Arial" charset="0"/>
                <a:sym typeface="Calibri" pitchFamily="34" charset="0"/>
              </a:endParaRPr>
            </a:p>
          </p:txBody>
        </p:sp>
      </p:grpSp>
      <p:sp>
        <p:nvSpPr>
          <p:cNvPr id="18" name="Pentagon 17"/>
          <p:cNvSpPr/>
          <p:nvPr/>
        </p:nvSpPr>
        <p:spPr bwMode="auto">
          <a:xfrm>
            <a:off x="188916" y="438150"/>
            <a:ext cx="6873874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kern="0" dirty="0">
                <a:solidFill>
                  <a:prstClr val="white"/>
                </a:solidFill>
                <a:latin typeface="Calibri Light"/>
              </a:rPr>
              <a:t>Scalable Architecture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11" y="438150"/>
            <a:ext cx="188913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51" y="1402232"/>
            <a:ext cx="798970" cy="637631"/>
          </a:xfrm>
          <a:prstGeom prst="rect">
            <a:avLst/>
          </a:prstGeom>
        </p:spPr>
      </p:pic>
      <p:pic>
        <p:nvPicPr>
          <p:cNvPr id="30" name="Picture 4" descr="http://image005.flaticon.com/1/png/128/33/333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04" y="2552555"/>
            <a:ext cx="965753" cy="86731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282912" y="2362218"/>
            <a:ext cx="879690" cy="1057650"/>
            <a:chOff x="5282912" y="2362218"/>
            <a:chExt cx="879690" cy="1057650"/>
          </a:xfrm>
        </p:grpSpPr>
        <p:pic>
          <p:nvPicPr>
            <p:cNvPr id="2050" name="Picture 2" descr="C:\Users\user\Downloads\matrix cose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895" y="2362218"/>
              <a:ext cx="445707" cy="802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user\Downloads\matrix cose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912" y="2617197"/>
              <a:ext cx="445707" cy="802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88918" y="4525107"/>
            <a:ext cx="8955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800" dirty="0"/>
              <a:t>Expand Up to 65,000 Devices and 1 Million Users</a:t>
            </a:r>
          </a:p>
        </p:txBody>
      </p:sp>
    </p:spTree>
    <p:extLst>
      <p:ext uri="{BB962C8B-B14F-4D97-AF65-F5344CB8AC3E}">
        <p14:creationId xmlns:p14="http://schemas.microsoft.com/office/powerpoint/2010/main" val="20259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>
            <a:off x="2846913" y="1734634"/>
            <a:ext cx="758375" cy="0"/>
          </a:xfrm>
          <a:prstGeom prst="straightConnector1">
            <a:avLst/>
          </a:prstGeom>
          <a:ln w="317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540992" y="1721508"/>
            <a:ext cx="814064" cy="0"/>
          </a:xfrm>
          <a:prstGeom prst="straightConnector1">
            <a:avLst/>
          </a:prstGeom>
          <a:ln w="317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257" y="1308530"/>
            <a:ext cx="1927751" cy="103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1" y="1315093"/>
            <a:ext cx="647700" cy="10318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76193" y="1563184"/>
            <a:ext cx="1752600" cy="34290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IN" sz="1600" dirty="0">
                <a:solidFill>
                  <a:prstClr val="black"/>
                </a:solidFill>
              </a:rPr>
              <a:t>LAN/WAN/3G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84302" y="1734634"/>
            <a:ext cx="391892" cy="0"/>
          </a:xfrm>
          <a:prstGeom prst="straightConnector1">
            <a:avLst/>
          </a:prstGeom>
          <a:ln w="317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14978" y="1487704"/>
            <a:ext cx="99200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Events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32" y="1348028"/>
            <a:ext cx="647700" cy="1031827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7943368" y="1731744"/>
            <a:ext cx="422725" cy="0"/>
          </a:xfrm>
          <a:prstGeom prst="straightConnector1">
            <a:avLst/>
          </a:prstGeom>
          <a:ln w="317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190755" y="1550058"/>
            <a:ext cx="1752600" cy="34290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IN" sz="1600" dirty="0">
                <a:solidFill>
                  <a:prstClr val="black"/>
                </a:solidFill>
              </a:rPr>
              <a:t>LAN/WAN/3G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41610" y="1463782"/>
            <a:ext cx="99200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Events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70666" y="2350097"/>
            <a:ext cx="325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COSEC CENTRA Server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875" y="2355599"/>
            <a:ext cx="2310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IN" sz="1800" dirty="0">
                <a:solidFill>
                  <a:prstClr val="black"/>
                </a:solidFill>
              </a:rPr>
              <a:t>COSEC Door Controller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IN" sz="1800" dirty="0">
                <a:solidFill>
                  <a:srgbClr val="C0504D"/>
                </a:solidFill>
              </a:rPr>
              <a:t>Location 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42921" y="2416946"/>
            <a:ext cx="2310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IN" sz="1800" dirty="0">
                <a:solidFill>
                  <a:prstClr val="black"/>
                </a:solidFill>
              </a:rPr>
              <a:t>COSEC Door Controller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IN" sz="1800" dirty="0">
                <a:solidFill>
                  <a:srgbClr val="C0504D"/>
                </a:solidFill>
              </a:rPr>
              <a:t>Location X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26935" y="3353103"/>
            <a:ext cx="5286829" cy="38636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IN" sz="1800" dirty="0">
                <a:solidFill>
                  <a:prstClr val="black"/>
                </a:solidFill>
              </a:rPr>
              <a:t>Data Transfer from Device to Server in </a:t>
            </a:r>
            <a:r>
              <a:rPr lang="en-IN" sz="1800" b="1" dirty="0">
                <a:solidFill>
                  <a:prstClr val="black"/>
                </a:solidFill>
              </a:rPr>
              <a:t>&lt;1 Sec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25615" y="3739468"/>
            <a:ext cx="5286829" cy="38636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IN" sz="1800" b="1" dirty="0">
                <a:solidFill>
                  <a:prstClr val="black"/>
                </a:solidFill>
              </a:rPr>
              <a:t>Auto Push</a:t>
            </a:r>
            <a:r>
              <a:rPr lang="en-IN" sz="1800" dirty="0">
                <a:solidFill>
                  <a:prstClr val="black"/>
                </a:solidFill>
              </a:rPr>
              <a:t> Technology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-25621" y="4126830"/>
            <a:ext cx="5286829" cy="38636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IN" sz="1800" dirty="0">
                <a:solidFill>
                  <a:prstClr val="black"/>
                </a:solidFill>
              </a:rPr>
              <a:t>No Manual Download Required</a:t>
            </a:r>
          </a:p>
        </p:txBody>
      </p:sp>
      <p:sp>
        <p:nvSpPr>
          <p:cNvPr id="21" name="Pentagon 20"/>
          <p:cNvSpPr/>
          <p:nvPr/>
        </p:nvSpPr>
        <p:spPr bwMode="auto">
          <a:xfrm>
            <a:off x="188916" y="438150"/>
            <a:ext cx="6873874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kern="0" dirty="0">
                <a:solidFill>
                  <a:prstClr val="white"/>
                </a:solidFill>
                <a:latin typeface="Calibri Light"/>
              </a:rPr>
              <a:t>Real-time Data Transfer to Server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11" y="438150"/>
            <a:ext cx="188913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1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900" y="3545835"/>
            <a:ext cx="471131" cy="72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Rectangle 90"/>
          <p:cNvSpPr/>
          <p:nvPr/>
        </p:nvSpPr>
        <p:spPr>
          <a:xfrm>
            <a:off x="188952" y="2903196"/>
            <a:ext cx="8701875" cy="34290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 defTabSz="913725" fontAlgn="base">
              <a:spcBef>
                <a:spcPct val="0"/>
              </a:spcBef>
              <a:spcAft>
                <a:spcPct val="0"/>
              </a:spcAft>
            </a:pPr>
            <a:r>
              <a:rPr lang="en-IN" sz="2000" dirty="0">
                <a:solidFill>
                  <a:prstClr val="black"/>
                </a:solidFill>
              </a:rPr>
              <a:t>LAN/WAN/3G</a:t>
            </a:r>
          </a:p>
        </p:txBody>
      </p:sp>
      <p:cxnSp>
        <p:nvCxnSpPr>
          <p:cNvPr id="164" name="Straight Connector 163"/>
          <p:cNvCxnSpPr/>
          <p:nvPr/>
        </p:nvCxnSpPr>
        <p:spPr>
          <a:xfrm flipV="1">
            <a:off x="2294869" y="2193677"/>
            <a:ext cx="0" cy="709521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>
            <a:off x="5715000" y="3249675"/>
            <a:ext cx="0" cy="313896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>
            <a:off x="7924800" y="3252434"/>
            <a:ext cx="0" cy="313896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4" name="Picture 2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4" y="3539383"/>
            <a:ext cx="481796" cy="728300"/>
          </a:xfrm>
          <a:prstGeom prst="rect">
            <a:avLst/>
          </a:prstGeom>
        </p:spPr>
      </p:pic>
      <p:pic>
        <p:nvPicPr>
          <p:cNvPr id="216" name="Picture 2" descr="D:\Backup_jitmanyashaatri\My Document\COSEC PICS\COSEC DOOR FO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68" y="3568203"/>
            <a:ext cx="471489" cy="73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212" y="3566330"/>
            <a:ext cx="362305" cy="6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0" name="Straight Connector 169"/>
          <p:cNvCxnSpPr/>
          <p:nvPr/>
        </p:nvCxnSpPr>
        <p:spPr>
          <a:xfrm>
            <a:off x="990600" y="3246097"/>
            <a:ext cx="0" cy="338102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>
            <a:off x="3200777" y="3239925"/>
            <a:ext cx="0" cy="338632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V="1">
            <a:off x="1231498" y="3391865"/>
            <a:ext cx="0" cy="659195"/>
          </a:xfrm>
          <a:prstGeom prst="straightConnector1">
            <a:avLst/>
          </a:prstGeom>
          <a:ln w="25400" cmpd="sng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/>
          <p:nvPr/>
        </p:nvCxnSpPr>
        <p:spPr>
          <a:xfrm>
            <a:off x="3531394" y="3415194"/>
            <a:ext cx="0" cy="635867"/>
          </a:xfrm>
          <a:prstGeom prst="straightConnector1">
            <a:avLst/>
          </a:prstGeom>
          <a:ln w="25400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6096000" y="3415194"/>
            <a:ext cx="0" cy="635867"/>
          </a:xfrm>
          <a:prstGeom prst="straightConnector1">
            <a:avLst/>
          </a:prstGeom>
          <a:ln w="25400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/>
          <p:nvPr/>
        </p:nvCxnSpPr>
        <p:spPr>
          <a:xfrm>
            <a:off x="8229600" y="3426917"/>
            <a:ext cx="0" cy="635867"/>
          </a:xfrm>
          <a:prstGeom prst="straightConnector1">
            <a:avLst/>
          </a:prstGeom>
          <a:ln w="25400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1" name="Picture 19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3542871"/>
            <a:ext cx="402897" cy="438150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66" y="3545742"/>
            <a:ext cx="402897" cy="438150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72" y="3563571"/>
            <a:ext cx="402897" cy="438150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803" y="3545904"/>
            <a:ext cx="402897" cy="438150"/>
          </a:xfrm>
          <a:prstGeom prst="rect">
            <a:avLst/>
          </a:prstGeom>
        </p:spPr>
      </p:pic>
      <p:cxnSp>
        <p:nvCxnSpPr>
          <p:cNvPr id="237" name="Straight Arrow Connector 236"/>
          <p:cNvCxnSpPr/>
          <p:nvPr/>
        </p:nvCxnSpPr>
        <p:spPr>
          <a:xfrm flipV="1">
            <a:off x="2145322" y="2226750"/>
            <a:ext cx="0" cy="580900"/>
          </a:xfrm>
          <a:prstGeom prst="straightConnector1">
            <a:avLst/>
          </a:prstGeom>
          <a:ln w="25400" cmpd="sng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/>
          <p:nvPr/>
        </p:nvCxnSpPr>
        <p:spPr>
          <a:xfrm>
            <a:off x="2439368" y="2242165"/>
            <a:ext cx="0" cy="565484"/>
          </a:xfrm>
          <a:prstGeom prst="straightConnector1">
            <a:avLst/>
          </a:prstGeom>
          <a:ln w="25400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2" name="Picture 2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33064" y="2295466"/>
            <a:ext cx="402897" cy="438150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41762" y="2298077"/>
            <a:ext cx="402897" cy="438150"/>
          </a:xfrm>
          <a:prstGeom prst="rect">
            <a:avLst/>
          </a:prstGeom>
        </p:spPr>
      </p:pic>
      <p:sp>
        <p:nvSpPr>
          <p:cNvPr id="245" name="TextBox 244"/>
          <p:cNvSpPr txBox="1"/>
          <p:nvPr/>
        </p:nvSpPr>
        <p:spPr>
          <a:xfrm>
            <a:off x="188930" y="4346752"/>
            <a:ext cx="1655661" cy="646270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Enrolment from Location 1</a:t>
            </a:r>
          </a:p>
        </p:txBody>
      </p:sp>
      <p:sp>
        <p:nvSpPr>
          <p:cNvPr id="246" name="TextBox 245"/>
          <p:cNvSpPr txBox="1"/>
          <p:nvPr/>
        </p:nvSpPr>
        <p:spPr>
          <a:xfrm>
            <a:off x="2449150" y="4437133"/>
            <a:ext cx="1503261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Location 2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4952027" y="4435858"/>
            <a:ext cx="1503261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Location 3</a:t>
            </a:r>
          </a:p>
        </p:txBody>
      </p:sp>
      <p:sp>
        <p:nvSpPr>
          <p:cNvPr id="248" name="TextBox 247"/>
          <p:cNvSpPr txBox="1"/>
          <p:nvPr/>
        </p:nvSpPr>
        <p:spPr>
          <a:xfrm>
            <a:off x="7214675" y="4437133"/>
            <a:ext cx="1503261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Location X</a:t>
            </a:r>
          </a:p>
        </p:txBody>
      </p:sp>
      <p:sp>
        <p:nvSpPr>
          <p:cNvPr id="249" name="TextBox 248"/>
          <p:cNvSpPr txBox="1"/>
          <p:nvPr/>
        </p:nvSpPr>
        <p:spPr>
          <a:xfrm>
            <a:off x="3221583" y="1369282"/>
            <a:ext cx="3258413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defTabSz="913725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COSEC CENTRA Server</a:t>
            </a:r>
          </a:p>
        </p:txBody>
      </p:sp>
      <p:pic>
        <p:nvPicPr>
          <p:cNvPr id="255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13" y="1161728"/>
            <a:ext cx="1927751" cy="103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4" name="Rectangle 263"/>
          <p:cNvSpPr/>
          <p:nvPr/>
        </p:nvSpPr>
        <p:spPr>
          <a:xfrm>
            <a:off x="4610646" y="1831210"/>
            <a:ext cx="4546242" cy="38636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defTabSz="913725" fontAlgn="base">
              <a:spcBef>
                <a:spcPct val="0"/>
              </a:spcBef>
              <a:spcAft>
                <a:spcPct val="0"/>
              </a:spcAft>
            </a:pPr>
            <a:r>
              <a:rPr lang="en-IN" sz="1800" dirty="0">
                <a:solidFill>
                  <a:prstClr val="black"/>
                </a:solidFill>
              </a:rPr>
              <a:t>No Need to Enrol again on other Locations</a:t>
            </a:r>
          </a:p>
        </p:txBody>
      </p:sp>
      <p:pic>
        <p:nvPicPr>
          <p:cNvPr id="2050" name="Picture 2" descr="http://cdn.fearlessflyer.com/wp-content/uploads/2014/02/Fingerprint-13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33" y="3889368"/>
            <a:ext cx="913824" cy="68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Pentagon 33"/>
          <p:cNvSpPr/>
          <p:nvPr/>
        </p:nvSpPr>
        <p:spPr bwMode="auto">
          <a:xfrm>
            <a:off x="188916" y="438150"/>
            <a:ext cx="6873874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kern="0" dirty="0">
                <a:solidFill>
                  <a:prstClr val="white"/>
                </a:solidFill>
                <a:latin typeface="Calibri Light"/>
              </a:rPr>
              <a:t>Automatic Template Distribution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11" y="438150"/>
            <a:ext cx="188913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0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entagon 17"/>
          <p:cNvSpPr/>
          <p:nvPr/>
        </p:nvSpPr>
        <p:spPr bwMode="auto">
          <a:xfrm>
            <a:off x="188916" y="438150"/>
            <a:ext cx="6873874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kern="0" dirty="0">
                <a:solidFill>
                  <a:prstClr val="white"/>
                </a:solidFill>
                <a:latin typeface="Calibri Light"/>
              </a:rPr>
              <a:t>Multiple Connectivity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11" y="438150"/>
            <a:ext cx="188913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3101" y="2971816"/>
            <a:ext cx="1169016" cy="400049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USB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2971816"/>
            <a:ext cx="1408882" cy="400049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3G/4G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20932" y="2971816"/>
            <a:ext cx="1258940" cy="400049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Wi-Fi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9460" y="2971829"/>
            <a:ext cx="1258940" cy="707826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Ethernet/PoE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r="20075"/>
          <a:stretch/>
        </p:blipFill>
        <p:spPr>
          <a:xfrm>
            <a:off x="7108826" y="1847762"/>
            <a:ext cx="637739" cy="8129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10" y="1771697"/>
            <a:ext cx="1250299" cy="10000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663" y="1699847"/>
            <a:ext cx="1281744" cy="1067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5555"/>
          <a:stretch/>
        </p:blipFill>
        <p:spPr>
          <a:xfrm>
            <a:off x="2812201" y="1699863"/>
            <a:ext cx="1676400" cy="100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666939" y="1305122"/>
            <a:ext cx="1763975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2575" y="2273851"/>
            <a:ext cx="4144997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r>
              <a:rPr lang="en-US" sz="1800" dirty="0"/>
              <a:t>Restrict Outlet-wise Roles and Rights</a:t>
            </a:r>
          </a:p>
        </p:txBody>
      </p:sp>
      <p:sp>
        <p:nvSpPr>
          <p:cNvPr id="9" name="Hexagon 8"/>
          <p:cNvSpPr/>
          <p:nvPr/>
        </p:nvSpPr>
        <p:spPr bwMode="auto">
          <a:xfrm rot="5400000">
            <a:off x="3203070" y="1634208"/>
            <a:ext cx="1423500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989" y="2016369"/>
            <a:ext cx="2365856" cy="1015602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Managing Employees’ Attendance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762575" y="2147835"/>
            <a:ext cx="4144997" cy="630214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8" name="Picture 6" descr="https://d30y9cdsu7xlg0.cloudfront.net/png/55078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386" y="1981202"/>
            <a:ext cx="1032634" cy="88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92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Pentagon 6"/>
          <p:cNvSpPr>
            <a:spLocks noChangeArrowheads="1"/>
          </p:cNvSpPr>
          <p:nvPr/>
        </p:nvSpPr>
        <p:spPr bwMode="auto">
          <a:xfrm>
            <a:off x="1" y="438150"/>
            <a:ext cx="7062788" cy="361950"/>
          </a:xfrm>
          <a:prstGeom prst="homePlate">
            <a:avLst>
              <a:gd name="adj" fmla="val 50002"/>
            </a:avLst>
          </a:prstGeom>
          <a:solidFill>
            <a:srgbClr val="02A2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0" tIns="45690" rIns="91380" bIns="45690" anchor="ctr"/>
          <a:lstStyle>
            <a:lvl1pPr marL="342900" indent="-342900"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263525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lvl="1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Calibri Light" pitchFamily="34" charset="0"/>
              </a:rPr>
              <a:t>Enterprise Structure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1" y="438150"/>
            <a:ext cx="188913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3384" y="2369526"/>
            <a:ext cx="1981200" cy="3429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800" dirty="0">
                <a:solidFill>
                  <a:srgbClr val="000000"/>
                </a:solidFill>
              </a:rPr>
              <a:t>Organization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89384" y="2369526"/>
            <a:ext cx="1981200" cy="3429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sz="1800" dirty="0">
                <a:solidFill>
                  <a:srgbClr val="000000"/>
                </a:solidFill>
              </a:rPr>
              <a:t>Branch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75384" y="2369526"/>
            <a:ext cx="1981200" cy="3429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sz="1800" dirty="0">
                <a:solidFill>
                  <a:srgbClr val="000000"/>
                </a:solidFill>
              </a:rPr>
              <a:t>Department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3384" y="2826726"/>
            <a:ext cx="1981200" cy="3429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sz="1800" dirty="0">
                <a:solidFill>
                  <a:srgbClr val="000000"/>
                </a:solidFill>
              </a:rPr>
              <a:t>Designation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89384" y="2826726"/>
            <a:ext cx="1981200" cy="3429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sz="1800" dirty="0">
                <a:solidFill>
                  <a:srgbClr val="000000"/>
                </a:solidFill>
              </a:rPr>
              <a:t>Section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275384" y="2826726"/>
            <a:ext cx="1981200" cy="3429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sz="1800" dirty="0">
                <a:solidFill>
                  <a:srgbClr val="000000"/>
                </a:solidFill>
              </a:rPr>
              <a:t>Category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89384" y="3283926"/>
            <a:ext cx="1981200" cy="3429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sz="1800" dirty="0">
                <a:solidFill>
                  <a:srgbClr val="000000"/>
                </a:solidFill>
              </a:rPr>
              <a:t>Grade</a:t>
            </a:r>
          </a:p>
        </p:txBody>
      </p:sp>
      <p:sp>
        <p:nvSpPr>
          <p:cNvPr id="16897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409" indent="-28554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2146" indent="-22842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599000" indent="-22842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5869" indent="-22842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2710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69580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6435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3290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fld id="{10B55081-41C8-4ECB-A3CE-799437947A63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 typeface="Arial" charset="0"/>
                <a:buNone/>
              </a:pPr>
              <a:t>16</a:t>
            </a:fld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69913" y="1143000"/>
            <a:ext cx="8382000" cy="85725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anchor="ctr"/>
          <a:lstStyle/>
          <a:p>
            <a:pPr marL="456842" lvl="1" defTabSz="9137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>
              <a:solidFill>
                <a:srgbClr val="000000"/>
              </a:solidFill>
            </a:endParaRPr>
          </a:p>
          <a:p>
            <a:pPr marL="342632" indent="-342632" defTabSz="9137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Define Organizational Hierarchy</a:t>
            </a:r>
          </a:p>
        </p:txBody>
      </p:sp>
    </p:spTree>
    <p:extLst>
      <p:ext uri="{BB962C8B-B14F-4D97-AF65-F5344CB8AC3E}">
        <p14:creationId xmlns:p14="http://schemas.microsoft.com/office/powerpoint/2010/main" val="21752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Pentagon 6"/>
          <p:cNvSpPr>
            <a:spLocks noChangeArrowheads="1"/>
          </p:cNvSpPr>
          <p:nvPr/>
        </p:nvSpPr>
        <p:spPr bwMode="auto">
          <a:xfrm>
            <a:off x="1" y="438150"/>
            <a:ext cx="7062788" cy="361950"/>
          </a:xfrm>
          <a:prstGeom prst="homePlate">
            <a:avLst>
              <a:gd name="adj" fmla="val 50002"/>
            </a:avLst>
          </a:prstGeom>
          <a:solidFill>
            <a:srgbClr val="02A2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0" tIns="45690" rIns="91380" bIns="45690" anchor="ctr"/>
          <a:lstStyle>
            <a:lvl1pPr marL="342900" indent="-342900"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263525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lvl="1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FFFF"/>
                </a:solidFill>
                <a:latin typeface="Calibri Light" pitchFamily="34" charset="0"/>
              </a:rPr>
              <a:t>Manage Login Roles and Rights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1" y="438150"/>
            <a:ext cx="188913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6897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409" indent="-28554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2146" indent="-22842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599000" indent="-22842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5869" indent="-22842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2710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69580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6435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3290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fld id="{10B55081-41C8-4ECB-A3CE-799437947A63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 typeface="Arial" charset="0"/>
                <a:buNone/>
              </a:pPr>
              <a:t>17</a:t>
            </a:fld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4584" name="Picture 8" descr="http://whctz.org/wp-content/uploads/2016/03/watumis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827" y="3265415"/>
            <a:ext cx="731441" cy="5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board, boss, ceo, chairman, executive, manager, presiden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678" y="1068268"/>
            <a:ext cx="836552" cy="62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http://ccpst123.garnergroupmarketing.com/wp-content/uploads/2016/06/executive_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22" y="2488225"/>
            <a:ext cx="1331664" cy="49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28171" y="3641335"/>
            <a:ext cx="802664" cy="2813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200" b="1" dirty="0">
                <a:solidFill>
                  <a:srgbClr val="000000"/>
                </a:solidFill>
              </a:rPr>
              <a:t>Outlet-1</a:t>
            </a:r>
          </a:p>
        </p:txBody>
      </p:sp>
      <p:cxnSp>
        <p:nvCxnSpPr>
          <p:cNvPr id="4" name="Straight Connector 3"/>
          <p:cNvCxnSpPr>
            <a:stCxn id="24586" idx="2"/>
          </p:cNvCxnSpPr>
          <p:nvPr/>
        </p:nvCxnSpPr>
        <p:spPr bwMode="auto">
          <a:xfrm>
            <a:off x="4430954" y="1695684"/>
            <a:ext cx="0" cy="4340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H="1">
            <a:off x="2144954" y="2129696"/>
            <a:ext cx="228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4442663" y="2129696"/>
            <a:ext cx="228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2144954" y="2129743"/>
            <a:ext cx="0" cy="3585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12" descr="http://ccpst123.garnergroupmarketing.com/wp-content/uploads/2016/06/executive_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743" y="2467545"/>
            <a:ext cx="1331664" cy="49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 bwMode="auto">
          <a:xfrm>
            <a:off x="4430575" y="2109063"/>
            <a:ext cx="0" cy="3585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Picture 12" descr="http://ccpst123.garnergroupmarketing.com/wp-content/uploads/2016/06/executive_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31" y="2488225"/>
            <a:ext cx="1331664" cy="49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/>
          <p:cNvCxnSpPr/>
          <p:nvPr/>
        </p:nvCxnSpPr>
        <p:spPr bwMode="auto">
          <a:xfrm>
            <a:off x="6728663" y="2129743"/>
            <a:ext cx="0" cy="3585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2109420" y="2966919"/>
            <a:ext cx="0" cy="2158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1629543" y="3191610"/>
            <a:ext cx="47991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H="1">
            <a:off x="2109456" y="3191610"/>
            <a:ext cx="47991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1629503" y="3191657"/>
            <a:ext cx="0" cy="1475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2589337" y="3191657"/>
            <a:ext cx="0" cy="1475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5" name="Picture 8" descr="http://whctz.org/wp-content/uploads/2016/03/watumis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71" y="3265415"/>
            <a:ext cx="731441" cy="5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http://whctz.org/wp-content/uploads/2016/03/watumis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740" y="3245915"/>
            <a:ext cx="731441" cy="5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Connector 46"/>
          <p:cNvCxnSpPr/>
          <p:nvPr/>
        </p:nvCxnSpPr>
        <p:spPr bwMode="auto">
          <a:xfrm>
            <a:off x="4369313" y="2947419"/>
            <a:ext cx="0" cy="2158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 flipH="1">
            <a:off x="3889434" y="3172110"/>
            <a:ext cx="47991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 flipH="1">
            <a:off x="4369319" y="3172110"/>
            <a:ext cx="47991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Connector 49"/>
          <p:cNvCxnSpPr/>
          <p:nvPr/>
        </p:nvCxnSpPr>
        <p:spPr bwMode="auto">
          <a:xfrm>
            <a:off x="3889396" y="3172157"/>
            <a:ext cx="0" cy="1475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4849230" y="3172157"/>
            <a:ext cx="0" cy="1475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2" name="Picture 8" descr="http://whctz.org/wp-content/uploads/2016/03/watumis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21" y="3245915"/>
            <a:ext cx="731441" cy="5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http://whctz.org/wp-content/uploads/2016/03/watumis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243" y="3268647"/>
            <a:ext cx="731441" cy="5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Connector 53"/>
          <p:cNvCxnSpPr/>
          <p:nvPr/>
        </p:nvCxnSpPr>
        <p:spPr bwMode="auto">
          <a:xfrm>
            <a:off x="6704866" y="2970152"/>
            <a:ext cx="0" cy="2158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 flipH="1">
            <a:off x="6224995" y="3194843"/>
            <a:ext cx="47991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Connector 55"/>
          <p:cNvCxnSpPr/>
          <p:nvPr/>
        </p:nvCxnSpPr>
        <p:spPr bwMode="auto">
          <a:xfrm flipH="1">
            <a:off x="6704923" y="3194843"/>
            <a:ext cx="47991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>
            <a:off x="6224949" y="3194889"/>
            <a:ext cx="0" cy="1475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/>
        </p:nvCxnSpPr>
        <p:spPr bwMode="auto">
          <a:xfrm>
            <a:off x="7184783" y="3194889"/>
            <a:ext cx="0" cy="1475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9" name="Picture 8" descr="http://whctz.org/wp-content/uploads/2016/03/watumis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118" y="3268647"/>
            <a:ext cx="731441" cy="5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2202916" y="3642652"/>
            <a:ext cx="802664" cy="2813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200" b="1" dirty="0">
                <a:solidFill>
                  <a:srgbClr val="000000"/>
                </a:solidFill>
              </a:rPr>
              <a:t>Outlet-2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492979" y="3616276"/>
            <a:ext cx="802664" cy="2813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200" b="1" dirty="0">
                <a:solidFill>
                  <a:srgbClr val="000000"/>
                </a:solidFill>
              </a:rPr>
              <a:t>Outlet-3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466109" y="3598693"/>
            <a:ext cx="802664" cy="2813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200" b="1" dirty="0">
                <a:solidFill>
                  <a:srgbClr val="000000"/>
                </a:solidFill>
              </a:rPr>
              <a:t>Outlet-4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826510" y="3616276"/>
            <a:ext cx="802664" cy="2813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200" b="1" dirty="0">
                <a:solidFill>
                  <a:srgbClr val="000000"/>
                </a:solidFill>
              </a:rPr>
              <a:t>Outlet-6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822431" y="3627703"/>
            <a:ext cx="802664" cy="2813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200" b="1" dirty="0">
                <a:solidFill>
                  <a:srgbClr val="000000"/>
                </a:solidFill>
              </a:rPr>
              <a:t>Outlet-5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018384" y="2904391"/>
            <a:ext cx="802664" cy="2813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200" b="1" dirty="0">
                <a:solidFill>
                  <a:srgbClr val="000000"/>
                </a:solidFill>
              </a:rPr>
              <a:t>Region-1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276813" y="2892670"/>
            <a:ext cx="802664" cy="2813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200" b="1" dirty="0">
                <a:solidFill>
                  <a:srgbClr val="000000"/>
                </a:solidFill>
              </a:rPr>
              <a:t>Region-2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611083" y="2901460"/>
            <a:ext cx="802664" cy="2813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200" b="1" dirty="0">
                <a:solidFill>
                  <a:srgbClr val="000000"/>
                </a:solidFill>
              </a:rPr>
              <a:t>Region-3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232298" y="1613752"/>
            <a:ext cx="1224412" cy="2813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0" rIns="91380" bIns="45690" anchor="ctr"/>
          <a:lstStyle/>
          <a:p>
            <a:pPr algn="ctr" defTabSz="9137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200" b="1" dirty="0">
                <a:solidFill>
                  <a:srgbClr val="000000"/>
                </a:solidFill>
              </a:rPr>
              <a:t>Head-office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951" y="4513353"/>
            <a:ext cx="8744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800" dirty="0"/>
              <a:t>Create Multiple Login Roles and Assign Rights to Concerned Personnel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846" y="2441379"/>
            <a:ext cx="785933" cy="52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027" y="2407143"/>
            <a:ext cx="765744" cy="50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15" y="2430588"/>
            <a:ext cx="765744" cy="50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144" y="1149347"/>
            <a:ext cx="729671" cy="48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0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731808" y="1369990"/>
            <a:ext cx="1634237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2575" y="2382004"/>
            <a:ext cx="4144997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pPr lvl="0"/>
            <a:r>
              <a:rPr lang="en-US" sz="1800" dirty="0"/>
              <a:t>Timely and Accurate Employee Salary</a:t>
            </a:r>
          </a:p>
        </p:txBody>
      </p:sp>
      <p:sp>
        <p:nvSpPr>
          <p:cNvPr id="9" name="Hexagon 8"/>
          <p:cNvSpPr/>
          <p:nvPr/>
        </p:nvSpPr>
        <p:spPr bwMode="auto">
          <a:xfrm rot="5400000">
            <a:off x="3291887" y="1723016"/>
            <a:ext cx="1245881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989" y="2040888"/>
            <a:ext cx="2365856" cy="1015602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Managing Employees’ Attendance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762575" y="2253342"/>
            <a:ext cx="4144997" cy="630214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4" name="Picture 12" descr="Image result for time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216" y="2138978"/>
            <a:ext cx="1093206" cy="94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mage result for dollar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481" y="2162963"/>
            <a:ext cx="465308" cy="3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6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Third Party Payroll Integration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6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11" y="961298"/>
            <a:ext cx="6582811" cy="365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1718" y="4591341"/>
            <a:ext cx="10217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842"/>
            <a:r>
              <a:rPr lang="en-IN" sz="1800" dirty="0">
                <a:solidFill>
                  <a:prstClr val="black"/>
                </a:solidFill>
              </a:rPr>
              <a:t>Seamless Payroll Integration for Faster Salary Payments</a:t>
            </a:r>
          </a:p>
        </p:txBody>
      </p:sp>
    </p:spTree>
    <p:extLst>
      <p:ext uri="{BB962C8B-B14F-4D97-AF65-F5344CB8AC3E}">
        <p14:creationId xmlns:p14="http://schemas.microsoft.com/office/powerpoint/2010/main" val="265999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723" y="2439727"/>
            <a:ext cx="9144000" cy="52316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  <a:extLst/>
        </p:spPr>
        <p:txBody>
          <a:bodyPr wrap="square" lIns="91380" tIns="45690" rIns="91380" bIns="4569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defTabSz="913725">
              <a:defRPr/>
            </a:pPr>
            <a:r>
              <a:rPr lang="en-US" sz="2800" b="1" kern="0" dirty="0">
                <a:solidFill>
                  <a:prstClr val="white"/>
                </a:solidFill>
                <a:latin typeface="Swis721 Cn BT" pitchFamily="34" charset="0"/>
              </a:rPr>
              <a:t>MATRIX PEOPLE MOBILITY SOLUTION FOR RETAIL</a:t>
            </a:r>
          </a:p>
        </p:txBody>
      </p:sp>
    </p:spTree>
    <p:extLst>
      <p:ext uri="{BB962C8B-B14F-4D97-AF65-F5344CB8AC3E}">
        <p14:creationId xmlns:p14="http://schemas.microsoft.com/office/powerpoint/2010/main" val="360206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Reports &amp; Charts for Quick Decision Making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5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09" y="1075735"/>
            <a:ext cx="1879185" cy="137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8711" y="2425621"/>
            <a:ext cx="2847176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456842"/>
            <a:r>
              <a:rPr lang="en-IN" sz="1800" dirty="0">
                <a:solidFill>
                  <a:prstClr val="black"/>
                </a:solidFill>
              </a:rPr>
              <a:t>200+ Reports and Charts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4732" y="2497717"/>
            <a:ext cx="2847176" cy="646270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>
            <a:defPPr>
              <a:defRPr lang="en-US"/>
            </a:defPPr>
            <a:lvl1pPr algn="ctr" defTabSz="457200">
              <a:defRPr sz="1800">
                <a:solidFill>
                  <a:prstClr val="black"/>
                </a:solidFill>
              </a:defRPr>
            </a:lvl1pPr>
          </a:lstStyle>
          <a:p>
            <a:r>
              <a:rPr lang="en-IN" dirty="0"/>
              <a:t>Apply Various Filters to Generate Specific Reports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239" y="4307074"/>
            <a:ext cx="3387278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>
            <a:defPPr>
              <a:defRPr lang="en-US"/>
            </a:defPPr>
            <a:lvl1pPr algn="ctr" defTabSz="457200">
              <a:defRPr sz="1800">
                <a:solidFill>
                  <a:prstClr val="black"/>
                </a:solidFill>
              </a:defRPr>
            </a:lvl1pPr>
          </a:lstStyle>
          <a:p>
            <a:r>
              <a:rPr lang="en-IN" dirty="0"/>
              <a:t>Customized Report Template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88" y="3275487"/>
            <a:ext cx="2745325" cy="112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55407" y="4310911"/>
            <a:ext cx="3575550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>
            <a:defPPr>
              <a:defRPr lang="en-US"/>
            </a:defPPr>
            <a:lvl1pPr algn="ctr" defTabSz="457200">
              <a:defRPr sz="1800">
                <a:solidFill>
                  <a:prstClr val="black"/>
                </a:solidFill>
              </a:defRPr>
            </a:lvl1pPr>
          </a:lstStyle>
          <a:p>
            <a:r>
              <a:rPr lang="en-IN" dirty="0"/>
              <a:t>Reports on Email at Scheduled Time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46762" y="4201198"/>
            <a:ext cx="1252182" cy="677048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456842"/>
            <a:r>
              <a:rPr lang="en-IN" sz="1900" dirty="0">
                <a:solidFill>
                  <a:prstClr val="black"/>
                </a:solidFill>
              </a:rPr>
              <a:t>File Formats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948" y="1046113"/>
            <a:ext cx="429908" cy="429908"/>
          </a:xfrm>
          <a:prstGeom prst="rect">
            <a:avLst/>
          </a:prstGeom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4362" r="7080" b="4704"/>
          <a:stretch/>
        </p:blipFill>
        <p:spPr>
          <a:xfrm>
            <a:off x="8183246" y="1558539"/>
            <a:ext cx="383211" cy="4041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569" y="2115493"/>
            <a:ext cx="442520" cy="4425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15" y="2700733"/>
            <a:ext cx="391677" cy="359474"/>
          </a:xfrm>
          <a:prstGeom prst="rect">
            <a:avLst/>
          </a:prstGeom>
        </p:spPr>
      </p:pic>
      <p:pic>
        <p:nvPicPr>
          <p:cNvPr id="20" name="Picture 2" descr="C:\Users\administrator\AppData\Local\Microsoft\Windows\Temporary Internet Files\Content.IE5\2MJBKMW4\MC900439817[1]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" b="9074"/>
          <a:stretch/>
        </p:blipFill>
        <p:spPr bwMode="auto">
          <a:xfrm>
            <a:off x="8210517" y="3228596"/>
            <a:ext cx="385721" cy="34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246" y="3790645"/>
            <a:ext cx="429908" cy="429908"/>
          </a:xfrm>
          <a:prstGeom prst="rect">
            <a:avLst/>
          </a:prstGeom>
        </p:spPr>
      </p:pic>
      <p:pic>
        <p:nvPicPr>
          <p:cNvPr id="1026" name="Picture 2" descr="E:\Marketing\Tool Kits\WhatsApp\Report Snaps\New folder\Select Group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269" y="1073105"/>
            <a:ext cx="2474968" cy="1432570"/>
          </a:xfrm>
          <a:prstGeom prst="rect">
            <a:avLst/>
          </a:prstGeom>
          <a:noFill/>
          <a:ln w="15875" cmpd="sng"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Marketing\Tool Kits\WhatsApp\Report Snaps\New folder\3_Custom Attendance Register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8" y="3143987"/>
            <a:ext cx="3431649" cy="108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1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Hexagon 34"/>
          <p:cNvSpPr/>
          <p:nvPr/>
        </p:nvSpPr>
        <p:spPr bwMode="auto">
          <a:xfrm rot="5400000">
            <a:off x="621538" y="1327098"/>
            <a:ext cx="1878268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74277" y="2213932"/>
            <a:ext cx="4144997" cy="646270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Restrict Unauthorized Entry in Sensitive Areas</a:t>
            </a:r>
          </a:p>
        </p:txBody>
      </p:sp>
      <p:sp>
        <p:nvSpPr>
          <p:cNvPr id="40" name="Hexagon 39"/>
          <p:cNvSpPr/>
          <p:nvPr/>
        </p:nvSpPr>
        <p:spPr bwMode="auto">
          <a:xfrm rot="5400000">
            <a:off x="3198679" y="1697217"/>
            <a:ext cx="1455742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7742" y="2037211"/>
            <a:ext cx="2365856" cy="1015602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Security of Manpower and Assets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4766865" y="2168785"/>
            <a:ext cx="4144997" cy="738385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47" y="2267455"/>
            <a:ext cx="632121" cy="39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" descr="http://www.avantisecure.co.uk/images/icon0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14" y="2378134"/>
            <a:ext cx="716235" cy="5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90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Time-Zone-User based Access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6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3" descr="C:\Users\Deepak\Desktop\png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91" y="1622529"/>
            <a:ext cx="1546618" cy="129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1775" y="3302918"/>
            <a:ext cx="2702257" cy="707826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2000" dirty="0"/>
              <a:t>User Access only During Particular Time Period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63990" y="3303661"/>
            <a:ext cx="2757026" cy="707826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2000" dirty="0"/>
              <a:t>User Access to Limited Areas</a:t>
            </a:r>
          </a:p>
        </p:txBody>
      </p:sp>
      <p:pic>
        <p:nvPicPr>
          <p:cNvPr id="21" name="Picture 10" descr="Image result for us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187" y="1588260"/>
            <a:ext cx="1740227" cy="145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810" y="1363274"/>
            <a:ext cx="2239535" cy="18760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643306" y="3296092"/>
            <a:ext cx="2782046" cy="707826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2000" dirty="0"/>
              <a:t>User Access for Particular Zone</a:t>
            </a:r>
          </a:p>
        </p:txBody>
      </p:sp>
    </p:spTree>
    <p:extLst>
      <p:ext uri="{BB962C8B-B14F-4D97-AF65-F5344CB8AC3E}">
        <p14:creationId xmlns:p14="http://schemas.microsoft.com/office/powerpoint/2010/main" val="159986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Biometric Access Control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66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741" y="4574545"/>
            <a:ext cx="900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842"/>
            <a:r>
              <a:rPr lang="en-IN" sz="1800" dirty="0">
                <a:solidFill>
                  <a:prstClr val="black"/>
                </a:solidFill>
              </a:rPr>
              <a:t>Multiple Credential Support</a:t>
            </a:r>
            <a:endParaRPr lang="en-IN" sz="1800" b="1" dirty="0">
              <a:solidFill>
                <a:prstClr val="black"/>
              </a:solidFill>
            </a:endParaRPr>
          </a:p>
        </p:txBody>
      </p:sp>
      <p:pic>
        <p:nvPicPr>
          <p:cNvPr id="16" name="Picture 15" descr="http://www.stickers-du-monde.fr/353-399-thickbox/empreinte-digit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905" y="1420785"/>
            <a:ext cx="1834896" cy="183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://www.shellecomarathon.com/static/img/grid/lab_pass.png"/>
          <p:cNvPicPr>
            <a:picLocks noChangeAspect="1" noChangeArrowheads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" r="20657" b="31969"/>
          <a:stretch>
            <a:fillRect/>
          </a:stretch>
        </p:blipFill>
        <p:spPr bwMode="auto">
          <a:xfrm>
            <a:off x="3733801" y="1544883"/>
            <a:ext cx="2184400" cy="187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s://d30y9cdsu7xlg0.cloudfront.net/png/43118-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35982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90600" y="3341025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i="0" dirty="0">
                <a:solidFill>
                  <a:prstClr val="black"/>
                </a:solidFill>
                <a:latin typeface="Calibri"/>
              </a:rPr>
              <a:t>Palm Vein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20462" y="3341025"/>
            <a:ext cx="212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i="0" dirty="0">
                <a:solidFill>
                  <a:prstClr val="black"/>
                </a:solidFill>
                <a:latin typeface="Calibri"/>
              </a:rPr>
              <a:t>Fingerprint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43400" y="3341025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i="0" dirty="0">
                <a:solidFill>
                  <a:prstClr val="black"/>
                </a:solidFill>
                <a:latin typeface="Calibri"/>
              </a:rPr>
              <a:t>RFID Card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72200" y="3341025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i="0" dirty="0">
                <a:solidFill>
                  <a:prstClr val="black"/>
                </a:solidFill>
                <a:latin typeface="Calibri"/>
              </a:rPr>
              <a:t>PIN</a:t>
            </a: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05873"/>
            <a:ext cx="1790700" cy="172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89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Real-time SMS &amp; Email Notifications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66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741" y="4267187"/>
            <a:ext cx="9002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</a:rPr>
              <a:t>Notify Employee/Reporting Officer on Exceptions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</a:rPr>
              <a:t>Alerts on Missed Punches, Attendance-Leave Status, Access Control Mishaps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0" y="1669122"/>
            <a:ext cx="2813689" cy="207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92" y="1622230"/>
            <a:ext cx="2876583" cy="213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051" y="1669122"/>
            <a:ext cx="2826256" cy="207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3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exagon 23"/>
          <p:cNvSpPr/>
          <p:nvPr/>
        </p:nvSpPr>
        <p:spPr bwMode="auto">
          <a:xfrm rot="5400000">
            <a:off x="3303108" y="1696141"/>
            <a:ext cx="1457894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50" name="Picture 31" descr="http://dimitriskaloupis.net/uploads/images/alert-5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76" y="2367010"/>
            <a:ext cx="586082" cy="53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9" descr="https://cdn1.iconfinder.com/data/icons/rcons-user-action/512/notice_users_group-512.png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375" y="2169412"/>
            <a:ext cx="935340" cy="76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Hexagon 21"/>
          <p:cNvSpPr/>
          <p:nvPr/>
        </p:nvSpPr>
        <p:spPr bwMode="auto">
          <a:xfrm rot="5400000">
            <a:off x="785659" y="1385714"/>
            <a:ext cx="1761036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9795" y="2367034"/>
            <a:ext cx="4144997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Avoid Proxy Punching by Staff Members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3220" y="2140074"/>
            <a:ext cx="2365856" cy="1015602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Security of Manpower and Assets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4879795" y="2226945"/>
            <a:ext cx="4144997" cy="630214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573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91" y="1031631"/>
            <a:ext cx="661626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Integration with Video Surveillance Solution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692" y="4513352"/>
            <a:ext cx="9002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</a:rPr>
              <a:t>Capture User’s  Snap on Punch</a:t>
            </a:r>
          </a:p>
        </p:txBody>
      </p:sp>
    </p:spTree>
    <p:extLst>
      <p:ext uri="{BB962C8B-B14F-4D97-AF65-F5344CB8AC3E}">
        <p14:creationId xmlns:p14="http://schemas.microsoft.com/office/powerpoint/2010/main" val="5380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Centralized Monitoring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86" y="842300"/>
            <a:ext cx="5631107" cy="396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1692" y="4302980"/>
            <a:ext cx="9002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540" indent="-285540">
              <a:buFont typeface="Arial" panose="020B0604020202020204" pitchFamily="34" charset="0"/>
              <a:buChar char="•"/>
              <a:defRPr/>
            </a:pPr>
            <a:r>
              <a:rPr lang="en-US" altLang="en-US" sz="1800" dirty="0"/>
              <a:t>Fully Web based Software with only one Public IP</a:t>
            </a:r>
          </a:p>
          <a:p>
            <a:pPr marL="285540" indent="-285540">
              <a:buFont typeface="Arial" panose="020B0604020202020204" pitchFamily="34" charset="0"/>
              <a:buChar char="•"/>
              <a:defRPr/>
            </a:pPr>
            <a:r>
              <a:rPr lang="en-US" altLang="en-US" sz="1800" dirty="0"/>
              <a:t>Monitor Status of each Door  connected in Network</a:t>
            </a:r>
          </a:p>
        </p:txBody>
      </p:sp>
    </p:spTree>
    <p:extLst>
      <p:ext uri="{BB962C8B-B14F-4D97-AF65-F5344CB8AC3E}">
        <p14:creationId xmlns:p14="http://schemas.microsoft.com/office/powerpoint/2010/main" val="22446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exagon 21"/>
          <p:cNvSpPr/>
          <p:nvPr/>
        </p:nvSpPr>
        <p:spPr bwMode="auto">
          <a:xfrm rot="5400000">
            <a:off x="3356940" y="1749973"/>
            <a:ext cx="1350230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27" y="2540172"/>
            <a:ext cx="359073" cy="39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https://www.trakomatic.com/img/icon/mall_v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29" y="2160921"/>
            <a:ext cx="1004672" cy="86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exagon 24"/>
          <p:cNvSpPr/>
          <p:nvPr/>
        </p:nvSpPr>
        <p:spPr bwMode="auto">
          <a:xfrm rot="5400000">
            <a:off x="779810" y="1379852"/>
            <a:ext cx="1772759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79795" y="2401337"/>
            <a:ext cx="4144997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US" sz="1800" dirty="0">
                <a:solidFill>
                  <a:prstClr val="black"/>
                </a:solidFill>
              </a:rPr>
              <a:t>Easy Escape from Premises in Case of Fire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3220" y="2160921"/>
            <a:ext cx="2365856" cy="1015602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Security of Manpower and Assets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4879795" y="2262114"/>
            <a:ext cx="4144997" cy="630214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263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Easy Access from Premises in case of Fire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708" y="4579866"/>
            <a:ext cx="900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On catching Fire, the Door of Premises will Open Automatically for Easy Escape.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01050" y="1053128"/>
            <a:ext cx="7804396" cy="3401413"/>
            <a:chOff x="847233" y="1441851"/>
            <a:chExt cx="10125565" cy="4785852"/>
          </a:xfrm>
        </p:grpSpPr>
        <p:pic>
          <p:nvPicPr>
            <p:cNvPr id="51" name="Picture 4" descr="Image result for fire clipar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352" y="2759312"/>
              <a:ext cx="1098455" cy="1353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0" descr="Image result for smoke detecto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140" y="1899313"/>
              <a:ext cx="943495" cy="721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051" y="3013584"/>
              <a:ext cx="1641475" cy="1578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660" y="3013584"/>
              <a:ext cx="716074" cy="1521000"/>
            </a:xfrm>
            <a:prstGeom prst="rect">
              <a:avLst/>
            </a:prstGeom>
          </p:spPr>
        </p:pic>
        <p:pic>
          <p:nvPicPr>
            <p:cNvPr id="55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5348" y="2218901"/>
              <a:ext cx="2457450" cy="3838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6" name="Straight Connector 55"/>
            <p:cNvCxnSpPr/>
            <p:nvPr/>
          </p:nvCxnSpPr>
          <p:spPr>
            <a:xfrm flipV="1">
              <a:off x="2165887" y="2259841"/>
              <a:ext cx="2515154" cy="1"/>
            </a:xfrm>
            <a:prstGeom prst="line">
              <a:avLst/>
            </a:prstGeom>
            <a:ln w="25400">
              <a:solidFill>
                <a:srgbClr val="0084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endCxn id="53" idx="0"/>
            </p:cNvCxnSpPr>
            <p:nvPr/>
          </p:nvCxnSpPr>
          <p:spPr>
            <a:xfrm>
              <a:off x="4663789" y="2259842"/>
              <a:ext cx="0" cy="753742"/>
            </a:xfrm>
            <a:prstGeom prst="straightConnector1">
              <a:avLst/>
            </a:prstGeom>
            <a:ln w="25400">
              <a:solidFill>
                <a:srgbClr val="00849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4" idx="0"/>
            </p:cNvCxnSpPr>
            <p:nvPr/>
          </p:nvCxnSpPr>
          <p:spPr>
            <a:xfrm flipV="1">
              <a:off x="7052697" y="1555846"/>
              <a:ext cx="0" cy="1457738"/>
            </a:xfrm>
            <a:prstGeom prst="line">
              <a:avLst/>
            </a:prstGeom>
            <a:ln w="25400">
              <a:solidFill>
                <a:srgbClr val="0084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052697" y="1564472"/>
              <a:ext cx="3606203" cy="0"/>
            </a:xfrm>
            <a:prstGeom prst="line">
              <a:avLst/>
            </a:prstGeom>
            <a:ln w="25400">
              <a:solidFill>
                <a:srgbClr val="0084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10658900" y="1555846"/>
              <a:ext cx="0" cy="663055"/>
            </a:xfrm>
            <a:prstGeom prst="straightConnector1">
              <a:avLst/>
            </a:prstGeom>
            <a:ln w="25400">
              <a:solidFill>
                <a:srgbClr val="00849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847233" y="1441851"/>
              <a:ext cx="1676400" cy="45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500" i="0" dirty="0">
                  <a:latin typeface="+mn-lt"/>
                </a:rPr>
                <a:t>Detector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251521" y="2756104"/>
              <a:ext cx="1676400" cy="45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500" i="0" dirty="0">
                  <a:latin typeface="+mn-lt"/>
                </a:rPr>
                <a:t>Fire Event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591468" y="4591924"/>
              <a:ext cx="2144641" cy="45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500" i="0" dirty="0">
                  <a:latin typeface="+mn-lt"/>
                </a:rPr>
                <a:t>Fire Alarm Panel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980376" y="4578541"/>
              <a:ext cx="2144641" cy="779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500" dirty="0"/>
                <a:t>Matrix COSEC Door Controller</a:t>
              </a:r>
              <a:endParaRPr lang="en-IN" sz="1500" i="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671752" y="1781076"/>
              <a:ext cx="2144641" cy="45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500" i="0" dirty="0">
                  <a:latin typeface="+mn-lt"/>
                </a:rPr>
                <a:t>Door Lock Open</a:t>
              </a:r>
            </a:p>
          </p:txBody>
        </p:sp>
        <p:cxnSp>
          <p:nvCxnSpPr>
            <p:cNvPr id="66" name="Straight Connector 65"/>
            <p:cNvCxnSpPr>
              <a:stCxn id="63" idx="2"/>
            </p:cNvCxnSpPr>
            <p:nvPr/>
          </p:nvCxnSpPr>
          <p:spPr>
            <a:xfrm>
              <a:off x="4663790" y="5046624"/>
              <a:ext cx="0" cy="726381"/>
            </a:xfrm>
            <a:prstGeom prst="line">
              <a:avLst/>
            </a:prstGeom>
            <a:ln w="25400">
              <a:solidFill>
                <a:srgbClr val="0084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663788" y="5764378"/>
              <a:ext cx="2388909" cy="0"/>
            </a:xfrm>
            <a:prstGeom prst="line">
              <a:avLst/>
            </a:prstGeom>
            <a:ln w="25400">
              <a:solidFill>
                <a:srgbClr val="0084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7044071" y="5286427"/>
              <a:ext cx="0" cy="486577"/>
            </a:xfrm>
            <a:prstGeom prst="straightConnector1">
              <a:avLst/>
            </a:prstGeom>
            <a:ln w="25400">
              <a:solidFill>
                <a:srgbClr val="00849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4785921" y="5773004"/>
              <a:ext cx="2144641" cy="45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500" i="0" dirty="0">
                  <a:latin typeface="+mn-lt"/>
                </a:rPr>
                <a:t>Fire Event Trigger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481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 bwMode="auto">
          <a:xfrm>
            <a:off x="197707" y="1932364"/>
            <a:ext cx="6215450" cy="1019432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954" y="1932364"/>
            <a:ext cx="239226" cy="101943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400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330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exagon 23"/>
          <p:cNvSpPr/>
          <p:nvPr/>
        </p:nvSpPr>
        <p:spPr bwMode="auto">
          <a:xfrm rot="5400000">
            <a:off x="3351078" y="1744111"/>
            <a:ext cx="1361953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2" name="Hexagon 21"/>
          <p:cNvSpPr/>
          <p:nvPr/>
        </p:nvSpPr>
        <p:spPr bwMode="auto">
          <a:xfrm rot="5400000">
            <a:off x="791533" y="1391575"/>
            <a:ext cx="1749313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9795" y="2425647"/>
            <a:ext cx="4144997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US" sz="1800" dirty="0">
                <a:solidFill>
                  <a:prstClr val="black"/>
                </a:solidFill>
              </a:rPr>
              <a:t>Timely Customer Attention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3220" y="2189017"/>
            <a:ext cx="2365856" cy="707826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Increase Customer Satisfaction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4879795" y="2285562"/>
            <a:ext cx="4144997" cy="630214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Picture 2" descr="http://icons.iconarchive.com/icons/icons8/windows-8/512/Time-Meeting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34" y="2278251"/>
            <a:ext cx="928510" cy="6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87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Comprehensive Attendance Policies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028" y="2437957"/>
            <a:ext cx="2128714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1800" dirty="0"/>
              <a:t>Late IN/OUT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83029" y="2432363"/>
            <a:ext cx="2128714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1800" dirty="0"/>
              <a:t>Early IN/OUT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25434" y="2461403"/>
            <a:ext cx="2128714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1800" dirty="0"/>
              <a:t>Overtime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61433" y="4262035"/>
            <a:ext cx="2128714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1800" dirty="0"/>
              <a:t>C-OFF Policies</a:t>
            </a:r>
          </a:p>
        </p:txBody>
      </p:sp>
      <p:pic>
        <p:nvPicPr>
          <p:cNvPr id="23" name="Picture 2" descr="Image result for late in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77" y="1134030"/>
            <a:ext cx="1661848" cy="124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lat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979" y="1019829"/>
            <a:ext cx="1966386" cy="147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mage result for overtime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476" y="1125416"/>
            <a:ext cx="1740732" cy="130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Image result for leave management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903" y="2977105"/>
            <a:ext cx="1842371" cy="138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1944" y="4201058"/>
            <a:ext cx="2128714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1800" dirty="0"/>
              <a:t>Absenteeism Policies</a:t>
            </a:r>
          </a:p>
        </p:txBody>
      </p:sp>
      <p:pic>
        <p:nvPicPr>
          <p:cNvPr id="14" name="Picture 10" descr="Image result for us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97" y="3222114"/>
            <a:ext cx="719941" cy="53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529725" y="3535410"/>
            <a:ext cx="367827" cy="707826"/>
          </a:xfrm>
          <a:prstGeom prst="rect">
            <a:avLst/>
          </a:prstGeom>
        </p:spPr>
        <p:txBody>
          <a:bodyPr wrap="square" lIns="91380" tIns="45690" rIns="91380" bIns="45690">
            <a:spAutoFit/>
          </a:bodyPr>
          <a:lstStyle/>
          <a:p>
            <a:r>
              <a:rPr lang="en" sz="4000" b="1" dirty="0"/>
              <a:t>!</a:t>
            </a:r>
            <a:endParaRPr lang="en-GB" sz="4000" dirty="0"/>
          </a:p>
        </p:txBody>
      </p:sp>
      <p:pic>
        <p:nvPicPr>
          <p:cNvPr id="16" name="Picture 10" descr="Image result for us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96" y="3593079"/>
            <a:ext cx="719941" cy="53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Image result for us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71" y="3222357"/>
            <a:ext cx="719941" cy="53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Image result for us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43" y="3594609"/>
            <a:ext cx="719941" cy="53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Image result for us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43" y="3227718"/>
            <a:ext cx="719941" cy="53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cdn3.iconfinder.com/data/icons/education-4-16/512/192-5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379" y="3067515"/>
            <a:ext cx="1612001" cy="120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145223" y="4243906"/>
            <a:ext cx="2128714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1800" dirty="0"/>
              <a:t>Break Policies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42523" y="2929495"/>
            <a:ext cx="8469852" cy="975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74902" y="1301261"/>
            <a:ext cx="0" cy="3204024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841531" y="1289539"/>
            <a:ext cx="0" cy="3204024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21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GPS based Attendance Tracking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object 8"/>
          <p:cNvSpPr>
            <a:spLocks noChangeArrowheads="1"/>
          </p:cNvSpPr>
          <p:nvPr/>
        </p:nvSpPr>
        <p:spPr bwMode="auto">
          <a:xfrm>
            <a:off x="889036" y="961294"/>
            <a:ext cx="7258571" cy="332935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0" rIns="91380" bIns="45690"/>
          <a:lstStyle/>
          <a:p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41737" y="4562822"/>
            <a:ext cx="9236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dirty="0"/>
              <a:t>GPS based Manual Attendance Marking by Field Employees</a:t>
            </a:r>
          </a:p>
        </p:txBody>
      </p:sp>
    </p:spTree>
    <p:extLst>
      <p:ext uri="{BB962C8B-B14F-4D97-AF65-F5344CB8AC3E}">
        <p14:creationId xmlns:p14="http://schemas.microsoft.com/office/powerpoint/2010/main" val="22250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Automatic Attendance Marking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5" descr="D:\New folder\Marketing\Tool Kits\Infograph\6_AOM_How it wor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08" y="917330"/>
            <a:ext cx="6852136" cy="340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1741" y="4278907"/>
            <a:ext cx="9002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800" dirty="0"/>
              <a:t>On Entering/Exiting any Location Predefined in System, Attendance gets Marked Automatically through Wi-Fi / GPS</a:t>
            </a:r>
          </a:p>
        </p:txBody>
      </p:sp>
    </p:spTree>
    <p:extLst>
      <p:ext uri="{BB962C8B-B14F-4D97-AF65-F5344CB8AC3E}">
        <p14:creationId xmlns:p14="http://schemas.microsoft.com/office/powerpoint/2010/main" val="16489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Live Tracker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0" y="1002341"/>
            <a:ext cx="4358918" cy="151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07956" y="2498164"/>
            <a:ext cx="2033517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1800" dirty="0"/>
              <a:t>Shift View</a:t>
            </a:r>
          </a:p>
        </p:txBody>
      </p:sp>
      <p:pic>
        <p:nvPicPr>
          <p:cNvPr id="6" name="Picture 2" descr="C:\Users\Deepak\Desktop\COSEC Tracker_Scrn Shots\Site 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725" y="1002325"/>
            <a:ext cx="4369405" cy="151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10451" y="2474717"/>
            <a:ext cx="2033517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1800" dirty="0"/>
              <a:t>Site View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63" y="2808858"/>
            <a:ext cx="4324683" cy="123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99692" y="4046638"/>
            <a:ext cx="2286000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1800" dirty="0"/>
              <a:t>Who’s IN View</a:t>
            </a:r>
          </a:p>
        </p:txBody>
      </p:sp>
      <p:sp>
        <p:nvSpPr>
          <p:cNvPr id="2" name="Rectangle 1"/>
          <p:cNvSpPr/>
          <p:nvPr/>
        </p:nvSpPr>
        <p:spPr>
          <a:xfrm>
            <a:off x="141697" y="4586268"/>
            <a:ext cx="6774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dirty="0"/>
              <a:t>Shows Live Head Count of Users according to Shift, Site or Who’s IN</a:t>
            </a:r>
          </a:p>
        </p:txBody>
      </p:sp>
    </p:spTree>
    <p:extLst>
      <p:ext uri="{BB962C8B-B14F-4D97-AF65-F5344CB8AC3E}">
        <p14:creationId xmlns:p14="http://schemas.microsoft.com/office/powerpoint/2010/main" val="39644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exagon 23"/>
          <p:cNvSpPr/>
          <p:nvPr/>
        </p:nvSpPr>
        <p:spPr bwMode="auto">
          <a:xfrm rot="5400000">
            <a:off x="3356313" y="1749346"/>
            <a:ext cx="1351483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2" name="Hexagon 21"/>
          <p:cNvSpPr/>
          <p:nvPr/>
        </p:nvSpPr>
        <p:spPr bwMode="auto">
          <a:xfrm rot="5400000">
            <a:off x="779810" y="1379852"/>
            <a:ext cx="1772759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9795" y="2378138"/>
            <a:ext cx="4144997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pPr lvl="0"/>
            <a:r>
              <a:rPr lang="en-US" sz="1800" dirty="0"/>
              <a:t>Leave Management of Employees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3220" y="2185273"/>
            <a:ext cx="2365856" cy="707826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Increase Customer Satisfaction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4879795" y="2232150"/>
            <a:ext cx="4144997" cy="68363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Picture 21" descr="http://www.timetrex.com/assets/images/Scheduling-Leave-Managem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85" y="2208189"/>
            <a:ext cx="966432" cy="7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4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Leave Policies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2" descr="Image result for leave management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9" y="1987061"/>
            <a:ext cx="1048907" cy="78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77435" y="2846966"/>
            <a:ext cx="2033517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1800" dirty="0"/>
              <a:t>Leave Types</a:t>
            </a:r>
          </a:p>
        </p:txBody>
      </p:sp>
      <p:pic>
        <p:nvPicPr>
          <p:cNvPr id="6" name="Picture 4" descr="Image result for tour icon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069" y="2057402"/>
            <a:ext cx="921428" cy="6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7029" y="2864549"/>
            <a:ext cx="2033517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1800" dirty="0"/>
              <a:t>Tour Policies</a:t>
            </a:r>
          </a:p>
        </p:txBody>
      </p:sp>
      <p:pic>
        <p:nvPicPr>
          <p:cNvPr id="8" name="Picture 6" descr="Image result for accrual leave credit icon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298" y="2057447"/>
            <a:ext cx="998049" cy="7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17685" y="2873591"/>
            <a:ext cx="2033517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1800" dirty="0"/>
              <a:t>Accrual Policies</a:t>
            </a:r>
          </a:p>
        </p:txBody>
      </p:sp>
      <p:pic>
        <p:nvPicPr>
          <p:cNvPr id="12" name="Picture 8" descr="Image result for leave application and approval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828" y="2034395"/>
            <a:ext cx="885263" cy="66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57406" y="2878264"/>
            <a:ext cx="2033517" cy="646270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1800" dirty="0"/>
              <a:t>Leave Application and Approval</a:t>
            </a:r>
          </a:p>
        </p:txBody>
      </p:sp>
      <p:pic>
        <p:nvPicPr>
          <p:cNvPr id="14" name="Picture 10" descr="Image result for leave encashment icon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14" y="1805059"/>
            <a:ext cx="1338018" cy="100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090900" y="2911791"/>
            <a:ext cx="2033517" cy="36927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1800" dirty="0"/>
              <a:t>Leave Encashment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657758" y="1805059"/>
            <a:ext cx="0" cy="192287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28641" y="1805060"/>
            <a:ext cx="0" cy="192287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80876" y="1781615"/>
            <a:ext cx="0" cy="192287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073787" y="1769893"/>
            <a:ext cx="0" cy="192287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9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Region-wise Holiday Management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717" y="4473627"/>
            <a:ext cx="6351739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rgbClr val="000000"/>
                </a:solidFill>
              </a:rPr>
              <a:t>Configure up to 30 Holiday Schedules with 32 Holidays in each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72" y="844796"/>
            <a:ext cx="5789366" cy="374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65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Attendance and Leave Management Portal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1500826"/>
            <a:ext cx="2690813" cy="13346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anchor="ctr"/>
          <a:lstStyle/>
          <a:p>
            <a:pPr algn="ctr">
              <a:buFont typeface="Arial" pitchFamily="34" charset="0"/>
              <a:buNone/>
              <a:defRPr/>
            </a:pPr>
            <a:endParaRPr lang="en-IN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33280" y="1500826"/>
            <a:ext cx="2690812" cy="13346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anchor="ctr"/>
          <a:lstStyle/>
          <a:p>
            <a:pPr algn="ctr">
              <a:buFont typeface="Arial" pitchFamily="34" charset="0"/>
              <a:buNone/>
              <a:defRPr/>
            </a:pPr>
            <a:endParaRPr lang="en-IN">
              <a:solidFill>
                <a:srgbClr val="FFFFFF"/>
              </a:solidFill>
            </a:endParaRPr>
          </a:p>
        </p:txBody>
      </p:sp>
      <p:pic>
        <p:nvPicPr>
          <p:cNvPr id="6" name="Picture 13" descr="D:\New folder\Marketing\Tool Kits\Images\Icons\employees2.png"/>
          <p:cNvPicPr>
            <a:picLocks noChangeAspect="1" noChangeArrowheads="1"/>
          </p:cNvPicPr>
          <p:nvPr/>
        </p:nvPicPr>
        <p:blipFill>
          <a:blip r:embed="rId2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00" y="1692516"/>
            <a:ext cx="127781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457203" y="2897110"/>
            <a:ext cx="4021015" cy="1736483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anchor="ctr"/>
          <a:lstStyle/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  <a:sym typeface="Times New Roman" pitchFamily="18" charset="0"/>
              </a:rPr>
              <a:t>View Attendance/Leave/Shift Details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  <a:sym typeface="Times New Roman" pitchFamily="18" charset="0"/>
              </a:rPr>
              <a:t>Mark Attendance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  <a:sym typeface="Times New Roman" pitchFamily="18" charset="0"/>
              </a:rPr>
              <a:t>Apply for Leave/Tour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  <a:sym typeface="Times New Roman" pitchFamily="18" charset="0"/>
              </a:rPr>
              <a:t>Apply for Attendance Correction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  <a:sym typeface="Times New Roman" pitchFamily="18" charset="0"/>
              </a:rPr>
              <a:t>Edit Personal Information</a:t>
            </a:r>
            <a:endParaRPr lang="en-US" altLang="en-US" sz="1800" b="1" dirty="0">
              <a:solidFill>
                <a:schemeClr val="tx1"/>
              </a:solidFill>
              <a:sym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876800" y="2897110"/>
            <a:ext cx="3810000" cy="1736483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/>
          <a:lstStyle/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  <a:sym typeface="Times New Roman" pitchFamily="18" charset="0"/>
              </a:rPr>
              <a:t>Approve Leave/Tour Request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  <a:sym typeface="Times New Roman" pitchFamily="18" charset="0"/>
              </a:rPr>
              <a:t>Approve Attendance Correction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  <a:sym typeface="Times New Roman" pitchFamily="18" charset="0"/>
              </a:rPr>
              <a:t>Authorize Attendance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  <a:sym typeface="Times New Roman" pitchFamily="18" charset="0"/>
              </a:rPr>
              <a:t>View Team Attendance</a:t>
            </a:r>
            <a:endParaRPr lang="en-US" altLang="en-US" sz="1800" b="1" dirty="0">
              <a:solidFill>
                <a:schemeClr val="tx1"/>
              </a:solidFill>
              <a:sym typeface="Times New Roman" pitchFamily="18" charset="0"/>
            </a:endParaRPr>
          </a:p>
        </p:txBody>
      </p:sp>
      <p:pic>
        <p:nvPicPr>
          <p:cNvPr id="11" name="Picture 14" descr="https://cdn2.iconfinder.com/data/icons/human-resources-1/500/ceo-512.png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91" y="1978266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90600" y="1498466"/>
            <a:ext cx="2667000" cy="446215"/>
          </a:xfrm>
          <a:prstGeom prst="rect">
            <a:avLst/>
          </a:prstGeom>
        </p:spPr>
        <p:txBody>
          <a:bodyPr lIns="91380" tIns="45690" rIns="91380" bIns="45690">
            <a:spAutoFit/>
          </a:bodyPr>
          <a:lstStyle/>
          <a:p>
            <a:pPr algn="ctr">
              <a:lnSpc>
                <a:spcPct val="115000"/>
              </a:lnSpc>
              <a:buFont typeface="Arial" pitchFamily="34" charset="0"/>
              <a:buNone/>
              <a:defRPr/>
            </a:pPr>
            <a:r>
              <a:rPr lang="en-US" altLang="en-US" sz="2000" b="1" dirty="0">
                <a:latin typeface="+mj-lt"/>
                <a:sym typeface="Times New Roman" pitchFamily="18" charset="0"/>
              </a:rPr>
              <a:t>Employees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57091" y="1487752"/>
            <a:ext cx="2667000" cy="446215"/>
          </a:xfrm>
          <a:prstGeom prst="rect">
            <a:avLst/>
          </a:prstGeom>
        </p:spPr>
        <p:txBody>
          <a:bodyPr lIns="91380" tIns="45690" rIns="91380" bIns="45690">
            <a:spAutoFit/>
          </a:bodyPr>
          <a:lstStyle/>
          <a:p>
            <a:pPr algn="ctr">
              <a:lnSpc>
                <a:spcPct val="115000"/>
              </a:lnSpc>
              <a:buFont typeface="Arial" pitchFamily="34" charset="0"/>
              <a:buNone/>
              <a:defRPr/>
            </a:pPr>
            <a:r>
              <a:rPr lang="en-US" altLang="en-US" sz="2000" b="1" dirty="0">
                <a:latin typeface="+mj-lt"/>
                <a:sym typeface="Times New Roman" pitchFamily="18" charset="0"/>
              </a:rPr>
              <a:t>Reporting Managers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24136" y="920600"/>
            <a:ext cx="4111869" cy="400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91380" tIns="45690" rIns="91380" bIns="45690" rtlCol="0">
            <a:spAutoFit/>
          </a:bodyPr>
          <a:lstStyle/>
          <a:p>
            <a:pPr algn="ctr"/>
            <a:r>
              <a:rPr lang="en-IN" sz="2000" dirty="0">
                <a:solidFill>
                  <a:schemeClr val="bg1"/>
                </a:solidFill>
              </a:rPr>
              <a:t>Employee Self Service Portal (ESS)</a:t>
            </a:r>
          </a:p>
        </p:txBody>
      </p:sp>
    </p:spTree>
    <p:extLst>
      <p:ext uri="{BB962C8B-B14F-4D97-AF65-F5344CB8AC3E}">
        <p14:creationId xmlns:p14="http://schemas.microsoft.com/office/powerpoint/2010/main" val="395480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71" y="1101980"/>
            <a:ext cx="6628583" cy="3798277"/>
          </a:xfrm>
          <a:prstGeom prst="rect">
            <a:avLst/>
          </a:prstGeom>
        </p:spPr>
      </p:pic>
      <p:sp>
        <p:nvSpPr>
          <p:cNvPr id="183300" name="Pentagon 16"/>
          <p:cNvSpPr>
            <a:spLocks noChangeArrowheads="1"/>
          </p:cNvSpPr>
          <p:nvPr/>
        </p:nvSpPr>
        <p:spPr bwMode="auto">
          <a:xfrm>
            <a:off x="1" y="438150"/>
            <a:ext cx="7062788" cy="361950"/>
          </a:xfrm>
          <a:prstGeom prst="homePlate">
            <a:avLst>
              <a:gd name="adj" fmla="val 50002"/>
            </a:avLst>
          </a:prstGeom>
          <a:solidFill>
            <a:srgbClr val="02A2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0" tIns="45690" rIns="91380" bIns="45690" anchor="ctr"/>
          <a:lstStyle>
            <a:lvl1pPr marL="342900" indent="-342900"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263525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lvl="1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FFFF"/>
                </a:solidFill>
                <a:latin typeface="Calibri Light" pitchFamily="34" charset="0"/>
              </a:rPr>
              <a:t>ESS is available on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1" y="438150"/>
            <a:ext cx="188913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  <a:ea typeface="SimSun" pitchFamily="2" charset="-122"/>
            </a:endParaRPr>
          </a:p>
        </p:txBody>
      </p:sp>
      <p:sp>
        <p:nvSpPr>
          <p:cNvPr id="183302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4896219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742409" indent="-28554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 marL="1142146" indent="-22842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 marL="1599000" indent="-22842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 marL="2055869" indent="-22842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marL="2512710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marL="2969580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marL="3426435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marL="3883290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fld id="{FDC8E358-BF68-4561-93F9-B4253835F70D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 typeface="Arial" charset="0"/>
                <a:buNone/>
              </a:pPr>
              <a:t>39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026" name="Picture 2" descr="https://upload.wikimedia.org/wikipedia/commons/thumb/d/d7/Android_robot.svg/2000px-Android_robo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38" y="4228089"/>
            <a:ext cx="329311" cy="38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pple.com/ac/structured-data/images/knowledge_graph_logo.png?2016112409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531" y="4233096"/>
            <a:ext cx="328354" cy="32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22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10809" y="1500556"/>
            <a:ext cx="2539929" cy="16240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anchor="ctr"/>
          <a:lstStyle/>
          <a:p>
            <a:pPr algn="ctr" defTabSz="456842">
              <a:defRPr/>
            </a:pPr>
            <a:endParaRPr lang="en-IN" sz="1800" dirty="0">
              <a:solidFill>
                <a:srgbClr val="FFFFFF"/>
              </a:solidFill>
            </a:endParaRPr>
          </a:p>
        </p:txBody>
      </p:sp>
      <p:sp>
        <p:nvSpPr>
          <p:cNvPr id="5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kern="0" dirty="0">
                <a:solidFill>
                  <a:prstClr val="white"/>
                </a:solidFill>
                <a:latin typeface="Calibri Light"/>
              </a:rPr>
              <a:t>Pain Areas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99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0809" y="3134696"/>
            <a:ext cx="2539929" cy="646270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>
              <a:defRPr/>
            </a:pPr>
            <a:r>
              <a:rPr lang="en-US" sz="1800" kern="0" dirty="0">
                <a:solidFill>
                  <a:sysClr val="windowText" lastClr="000000"/>
                </a:solidFill>
              </a:rPr>
              <a:t>Managing Employees’ Attendance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71532" y="3175642"/>
            <a:ext cx="2514573" cy="646270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>
              <a:defRPr/>
            </a:pPr>
            <a:r>
              <a:rPr lang="en-US" sz="1800" kern="0" dirty="0">
                <a:solidFill>
                  <a:sysClr val="windowText" lastClr="000000"/>
                </a:solidFill>
              </a:rPr>
              <a:t>Security of Manpower and Assets</a:t>
            </a:r>
          </a:p>
        </p:txBody>
      </p:sp>
      <p:pic>
        <p:nvPicPr>
          <p:cNvPr id="8" name="Picture 18" descr="C:\Users\Deepak\Desktop\Manaing 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63" y="1761910"/>
            <a:ext cx="1277808" cy="11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346168" y="1519756"/>
            <a:ext cx="2539929" cy="16240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anchor="ctr"/>
          <a:lstStyle/>
          <a:p>
            <a:pPr algn="ctr" defTabSz="456842">
              <a:defRPr/>
            </a:pPr>
            <a:endParaRPr lang="en-IN" sz="1800" dirty="0">
              <a:solidFill>
                <a:srgbClr val="FFFFFF"/>
              </a:solidFill>
            </a:endParaRPr>
          </a:p>
        </p:txBody>
      </p:sp>
      <p:pic>
        <p:nvPicPr>
          <p:cNvPr id="9" name="Picture 2" descr="http://itseasipayroll.com/images/login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45" y="1832896"/>
            <a:ext cx="1148722" cy="115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25734" y="3166849"/>
            <a:ext cx="2514573" cy="646270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>
              <a:defRPr/>
            </a:pPr>
            <a:r>
              <a:rPr lang="en-US" sz="1800" kern="0" dirty="0">
                <a:solidFill>
                  <a:sysClr val="windowText" lastClr="000000"/>
                </a:solidFill>
              </a:rPr>
              <a:t>Improving Customer Satisfaction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00363" y="1534411"/>
            <a:ext cx="2539929" cy="16240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anchor="ctr"/>
          <a:lstStyle/>
          <a:p>
            <a:pPr algn="ctr" defTabSz="456842">
              <a:defRPr/>
            </a:pPr>
            <a:endParaRPr lang="en-IN" sz="18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http://aslpowerstream.co.uk/wp-content/uploads/sites/5/2014/03/satisfaction_icon_512_white.png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58" y="2086725"/>
            <a:ext cx="1050012" cy="91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healthybusinessfinances.com.au/wp-content/uploads/2014/10/general-icons-40-300x3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71" y="1856343"/>
            <a:ext cx="1489916" cy="126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611" y="937863"/>
            <a:ext cx="7561263" cy="395067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24" name="Pentagon 16"/>
          <p:cNvSpPr>
            <a:spLocks noChangeArrowheads="1"/>
          </p:cNvSpPr>
          <p:nvPr/>
        </p:nvSpPr>
        <p:spPr bwMode="auto">
          <a:xfrm>
            <a:off x="1" y="438150"/>
            <a:ext cx="7062788" cy="361950"/>
          </a:xfrm>
          <a:prstGeom prst="homePlate">
            <a:avLst>
              <a:gd name="adj" fmla="val 50002"/>
            </a:avLst>
          </a:prstGeom>
          <a:solidFill>
            <a:srgbClr val="02A2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0" tIns="45690" rIns="91380" bIns="45690" anchor="ctr"/>
          <a:lstStyle>
            <a:lvl1pPr marL="342900" indent="-342900"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263525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lvl="1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FFFF"/>
                </a:solidFill>
                <a:latin typeface="Calibri Light" pitchFamily="34" charset="0"/>
              </a:rPr>
              <a:t>Access ESS Portal from Anywhere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1" y="438150"/>
            <a:ext cx="188913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432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409" indent="-28554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2146" indent="-22842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599000" indent="-22842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5869" indent="-22842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2710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69580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6435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3290" indent="-22842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fld id="{5EB9E9E4-A402-4C10-BD5D-E220FCDF8373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 typeface="Arial" charset="0"/>
                <a:buNone/>
              </a:pPr>
              <a:t>40</a:t>
            </a:fld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91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exagon 23"/>
          <p:cNvSpPr/>
          <p:nvPr/>
        </p:nvSpPr>
        <p:spPr bwMode="auto">
          <a:xfrm rot="5400000">
            <a:off x="3214931" y="1784312"/>
            <a:ext cx="1634238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2" name="Hexagon 21"/>
          <p:cNvSpPr/>
          <p:nvPr/>
        </p:nvSpPr>
        <p:spPr bwMode="auto">
          <a:xfrm rot="5400000">
            <a:off x="594352" y="1425717"/>
            <a:ext cx="2143650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9795" y="2449093"/>
            <a:ext cx="4144997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Proper Shift-Scheduling of Employees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3220" y="2224185"/>
            <a:ext cx="2365856" cy="707826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Increase Customer Satisfaction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4879795" y="2225208"/>
            <a:ext cx="4144997" cy="826660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Picture 21" descr="http://www.timetrex.com/assets/images/Scheduling-Leave-Managem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85" y="2169740"/>
            <a:ext cx="966432" cy="95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98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Shifts and Schedules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endParaRPr lang="en-US" sz="20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68" y="977396"/>
            <a:ext cx="2386434" cy="338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959" y="977397"/>
            <a:ext cx="2386435" cy="338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27" y="986200"/>
            <a:ext cx="2365595" cy="337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1717" y="4515929"/>
            <a:ext cx="5531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dirty="0">
                <a:solidFill>
                  <a:prstClr val="black"/>
                </a:solidFill>
              </a:rPr>
              <a:t>Create up to 999 Shift Schedules with Unlimited Shifts</a:t>
            </a:r>
          </a:p>
        </p:txBody>
      </p:sp>
    </p:spTree>
    <p:extLst>
      <p:ext uri="{BB962C8B-B14F-4D97-AF65-F5344CB8AC3E}">
        <p14:creationId xmlns:p14="http://schemas.microsoft.com/office/powerpoint/2010/main" val="117736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entagon 17"/>
          <p:cNvSpPr/>
          <p:nvPr/>
        </p:nvSpPr>
        <p:spPr bwMode="auto">
          <a:xfrm>
            <a:off x="1" y="438150"/>
            <a:ext cx="7062788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Benefits with Matrix</a:t>
            </a:r>
            <a:endParaRPr lang="en-US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" y="438150"/>
            <a:ext cx="188913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6" name="&quot;No&quot; Symbol 26"/>
          <p:cNvSpPr/>
          <p:nvPr/>
        </p:nvSpPr>
        <p:spPr>
          <a:xfrm>
            <a:off x="543085" y="3168286"/>
            <a:ext cx="1203654" cy="943601"/>
          </a:xfrm>
          <a:prstGeom prst="noSmoking">
            <a:avLst>
              <a:gd name="adj" fmla="val 7691"/>
            </a:avLst>
          </a:prstGeom>
          <a:solidFill>
            <a:srgbClr val="FF5757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ERRORS</a:t>
            </a:r>
          </a:p>
        </p:txBody>
      </p:sp>
      <p:sp>
        <p:nvSpPr>
          <p:cNvPr id="28" name="Oval 27"/>
          <p:cNvSpPr/>
          <p:nvPr/>
        </p:nvSpPr>
        <p:spPr>
          <a:xfrm>
            <a:off x="345927" y="949569"/>
            <a:ext cx="1573696" cy="1317528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559998" y="949569"/>
            <a:ext cx="1573696" cy="1317528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107408" y="949569"/>
            <a:ext cx="1573696" cy="1317528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586503" y="2963007"/>
            <a:ext cx="1573696" cy="1317528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133913" y="2963007"/>
            <a:ext cx="1573696" cy="1317528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5170" y="2287613"/>
            <a:ext cx="1973240" cy="338494"/>
          </a:xfrm>
          <a:prstGeom prst="rect">
            <a:avLst/>
          </a:prstGeom>
          <a:noFill/>
        </p:spPr>
        <p:txBody>
          <a:bodyPr wrap="none" lIns="91380" tIns="45690" rIns="91380" bIns="4569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+mj-lt"/>
              </a:rPr>
              <a:t>Improves Productivity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29388" y="2254728"/>
            <a:ext cx="2164307" cy="584715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+mj-lt"/>
              </a:rPr>
              <a:t>Automates Attendance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+mj-lt"/>
              </a:rPr>
              <a:t>Process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90499" y="2311059"/>
            <a:ext cx="1661103" cy="338494"/>
          </a:xfrm>
          <a:prstGeom prst="rect">
            <a:avLst/>
          </a:prstGeom>
          <a:noFill/>
        </p:spPr>
        <p:txBody>
          <a:bodyPr wrap="none" lIns="91380" tIns="45690" rIns="91380" bIns="4569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+mj-lt"/>
              </a:rPr>
              <a:t>Increases Security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8725" y="4294998"/>
            <a:ext cx="1511255" cy="584715"/>
          </a:xfrm>
          <a:prstGeom prst="rect">
            <a:avLst/>
          </a:prstGeom>
          <a:noFill/>
        </p:spPr>
        <p:txBody>
          <a:bodyPr wrap="none" lIns="91380" tIns="45690" rIns="91380" bIns="4569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+mj-lt"/>
              </a:rPr>
              <a:t>Reduces Payroll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+mj-lt"/>
              </a:rPr>
              <a:t>Errors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781940" y="4355832"/>
            <a:ext cx="1282474" cy="338494"/>
          </a:xfrm>
          <a:prstGeom prst="rect">
            <a:avLst/>
          </a:prstGeom>
          <a:noFill/>
        </p:spPr>
        <p:txBody>
          <a:bodyPr wrap="none" lIns="91380" tIns="45690" rIns="91380" bIns="4569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+mj-lt"/>
              </a:rPr>
              <a:t>Reduces Cost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33648" y="4318401"/>
            <a:ext cx="2223373" cy="338494"/>
          </a:xfrm>
          <a:prstGeom prst="rect">
            <a:avLst/>
          </a:prstGeom>
          <a:noFill/>
        </p:spPr>
        <p:txBody>
          <a:bodyPr wrap="none" lIns="91380" tIns="45690" rIns="91380" bIns="4569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+mj-lt"/>
              </a:rPr>
              <a:t>Leverages Peace of Mind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t="6784" r="13568" b="8412"/>
          <a:stretch/>
        </p:blipFill>
        <p:spPr>
          <a:xfrm>
            <a:off x="668044" y="1154598"/>
            <a:ext cx="972578" cy="95546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987" y="1229443"/>
            <a:ext cx="1051986" cy="7930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8DDC"/>
              </a:clrFrom>
              <a:clrTo>
                <a:srgbClr val="008D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867" y="1267491"/>
            <a:ext cx="906919" cy="81155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998" y="3217156"/>
            <a:ext cx="1061926" cy="88706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315" y="3239481"/>
            <a:ext cx="956034" cy="826511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344922" y="2961433"/>
            <a:ext cx="1573696" cy="1317528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i="1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838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 bwMode="auto">
          <a:xfrm>
            <a:off x="1" y="438150"/>
            <a:ext cx="7062788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Clientele List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1" y="438150"/>
            <a:ext cx="188913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369580"/>
              </p:ext>
            </p:extLst>
          </p:nvPr>
        </p:nvGraphicFramePr>
        <p:xfrm>
          <a:off x="457200" y="940794"/>
          <a:ext cx="8170984" cy="39360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2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2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972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India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India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48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India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Dubai, UAE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159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India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Oman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159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India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India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" name="Picture 2" descr="https://upload.wikimedia.org/wikipedia/en/7/78/Big_Bazaar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7" y="1043831"/>
            <a:ext cx="1781908" cy="39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8923" y="1444502"/>
            <a:ext cx="1910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Departmental Store Chain</a:t>
            </a:r>
          </a:p>
        </p:txBody>
      </p:sp>
      <p:pic>
        <p:nvPicPr>
          <p:cNvPr id="20" name="Picture 6" descr="https://upload.wikimedia.org/wikipedia/en/9/94/Easyday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36" y="1802812"/>
            <a:ext cx="1334473" cy="33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80647" y="2159606"/>
            <a:ext cx="1910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Departmental Store Chain</a:t>
            </a:r>
          </a:p>
        </p:txBody>
      </p:sp>
      <p:pic>
        <p:nvPicPr>
          <p:cNvPr id="22" name="Picture 8" descr="http://mysmsbuzz.com/wp-content/uploads/2015/10/richloo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73" y="2424869"/>
            <a:ext cx="1407877" cy="51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57200" y="2808856"/>
            <a:ext cx="1910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Apparel Store Chain</a:t>
            </a:r>
          </a:p>
        </p:txBody>
      </p:sp>
      <p:pic>
        <p:nvPicPr>
          <p:cNvPr id="24" name="Picture 10" descr="https://upload.wikimedia.org/wikipedia/pt/thumb/c/cf/Logotipo_do_Burger_King.svg/1024px-Logotipo_do_Burger_King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89" y="3085839"/>
            <a:ext cx="804653" cy="60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74785" y="3576072"/>
            <a:ext cx="1910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Hamburger fast food restaurant chain</a:t>
            </a:r>
            <a:endParaRPr lang="en-US" sz="1200" dirty="0"/>
          </a:p>
        </p:txBody>
      </p:sp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23906"/>
            <a:ext cx="1529518" cy="29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6240" y="4527653"/>
            <a:ext cx="16450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Auto Dealer - Toyota Cars</a:t>
            </a:r>
            <a:endParaRPr lang="en-US" dirty="0"/>
          </a:p>
        </p:txBody>
      </p:sp>
      <p:pic>
        <p:nvPicPr>
          <p:cNvPr id="38" name="Picture 15" descr="http://www.energynext.in/wp-content/uploads/2013/07/Chennai-Silks-Grou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83" y="946789"/>
            <a:ext cx="1711348" cy="51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7" descr="Z Square M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70" y="1738924"/>
            <a:ext cx="1971142" cy="46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63" y="3986503"/>
            <a:ext cx="1559356" cy="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633126" y="1458729"/>
            <a:ext cx="1910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Textile Retailer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689848" y="2163325"/>
            <a:ext cx="1910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Shopping Mall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21403" y="4639057"/>
            <a:ext cx="1910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Shopping Mall</a:t>
            </a:r>
          </a:p>
        </p:txBody>
      </p:sp>
      <p:pic>
        <p:nvPicPr>
          <p:cNvPr id="1026" name="Picture 2" descr="https://www.mysaudijobs.com/uploads/company_logo/job_detail_265201607270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18" y="2420909"/>
            <a:ext cx="726775" cy="51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rsparks.files.wordpress.com/2009/12/usable-kr-logo-wo-slogan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90" y="3161223"/>
            <a:ext cx="1345601" cy="52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4619511" y="2819814"/>
            <a:ext cx="1910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Apparels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19510" y="3668404"/>
            <a:ext cx="1910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Multibrands ‘Wholesale </a:t>
            </a:r>
          </a:p>
        </p:txBody>
      </p:sp>
    </p:spTree>
    <p:extLst>
      <p:ext uri="{BB962C8B-B14F-4D97-AF65-F5344CB8AC3E}">
        <p14:creationId xmlns:p14="http://schemas.microsoft.com/office/powerpoint/2010/main" val="22074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3954" y="1932364"/>
            <a:ext cx="239226" cy="101943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4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7" name="Pentagon 6"/>
          <p:cNvSpPr/>
          <p:nvPr/>
        </p:nvSpPr>
        <p:spPr bwMode="auto">
          <a:xfrm>
            <a:off x="197707" y="1932364"/>
            <a:ext cx="6215450" cy="1019432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r>
              <a:rPr lang="en-US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Case Reference</a:t>
            </a:r>
          </a:p>
        </p:txBody>
      </p:sp>
    </p:spTree>
    <p:extLst>
      <p:ext uri="{BB962C8B-B14F-4D97-AF65-F5344CB8AC3E}">
        <p14:creationId xmlns:p14="http://schemas.microsoft.com/office/powerpoint/2010/main" val="41464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entagon 47"/>
          <p:cNvSpPr/>
          <p:nvPr/>
        </p:nvSpPr>
        <p:spPr bwMode="auto">
          <a:xfrm>
            <a:off x="188916" y="438150"/>
            <a:ext cx="6873874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marL="0" lvl="1" defTabSz="1072970">
              <a:lnSpc>
                <a:spcPct val="90000"/>
              </a:lnSpc>
              <a:defRPr/>
            </a:pPr>
            <a:r>
              <a:rPr lang="en-US" sz="2600" kern="0" dirty="0">
                <a:solidFill>
                  <a:schemeClr val="bg1"/>
                </a:solidFill>
              </a:rPr>
              <a:t>Matrix Time-Attendance at Burger King, Mumbai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11" y="438150"/>
            <a:ext cx="188913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1300" y="889571"/>
            <a:ext cx="4267200" cy="933427"/>
          </a:xfrm>
          <a:prstGeom prst="rect">
            <a:avLst/>
          </a:prstGeom>
          <a:noFill/>
          <a:ln w="19050">
            <a:solidFill>
              <a:srgbClr val="02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t"/>
          <a:lstStyle/>
          <a:p>
            <a:r>
              <a:rPr lang="en-US" sz="1800" b="1" dirty="0">
                <a:solidFill>
                  <a:schemeClr val="tx1"/>
                </a:solidFill>
              </a:rPr>
              <a:t>Applications:</a:t>
            </a:r>
          </a:p>
          <a:p>
            <a:pPr marL="285540" indent="-28554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Managing Time-Attendance of 1000+ Employees in Outlets at Mumbai</a:t>
            </a:r>
          </a:p>
          <a:p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300" y="1822995"/>
            <a:ext cx="4267200" cy="571450"/>
          </a:xfrm>
          <a:prstGeom prst="rect">
            <a:avLst/>
          </a:prstGeom>
          <a:noFill/>
          <a:ln w="19050">
            <a:solidFill>
              <a:srgbClr val="02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r>
              <a:rPr lang="en-US" sz="1800" b="1" dirty="0">
                <a:solidFill>
                  <a:schemeClr val="tx1"/>
                </a:solidFill>
              </a:rPr>
              <a:t>Technology:</a:t>
            </a:r>
          </a:p>
          <a:p>
            <a:pPr marL="285540" indent="-28554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Fingerprint Reader (with Optical sensor)</a:t>
            </a:r>
          </a:p>
        </p:txBody>
      </p:sp>
      <p:sp>
        <p:nvSpPr>
          <p:cNvPr id="7" name="Rectangle 6"/>
          <p:cNvSpPr/>
          <p:nvPr/>
        </p:nvSpPr>
        <p:spPr>
          <a:xfrm>
            <a:off x="241300" y="2394449"/>
            <a:ext cx="4267200" cy="1120873"/>
          </a:xfrm>
          <a:prstGeom prst="rect">
            <a:avLst/>
          </a:prstGeom>
          <a:noFill/>
          <a:ln w="19050">
            <a:solidFill>
              <a:srgbClr val="02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t"/>
          <a:lstStyle/>
          <a:p>
            <a:r>
              <a:rPr lang="en-US" sz="1800" b="1" dirty="0">
                <a:solidFill>
                  <a:schemeClr val="tx1"/>
                </a:solidFill>
              </a:rPr>
              <a:t>Matrix Offering:</a:t>
            </a:r>
          </a:p>
          <a:p>
            <a:pPr marL="285540" indent="-28554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Users: 1000+</a:t>
            </a:r>
          </a:p>
          <a:p>
            <a:pPr marL="285540" indent="-28554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Devices: 30+</a:t>
            </a:r>
          </a:p>
          <a:p>
            <a:pPr marL="285540" indent="-28554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Locations: 30+ Outlets (in Mumbai)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</a:p>
          <a:p>
            <a:pPr marL="285540" indent="-28554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3600" y="889564"/>
            <a:ext cx="4267200" cy="3998958"/>
          </a:xfrm>
          <a:prstGeom prst="rect">
            <a:avLst/>
          </a:prstGeom>
          <a:noFill/>
          <a:ln w="19050">
            <a:solidFill>
              <a:srgbClr val="02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t"/>
          <a:lstStyle/>
          <a:p>
            <a:r>
              <a:rPr lang="en-US" sz="1800" b="1" dirty="0">
                <a:solidFill>
                  <a:schemeClr val="tx1"/>
                </a:solidFill>
              </a:rPr>
              <a:t>Solution Offered:</a:t>
            </a:r>
          </a:p>
          <a:p>
            <a:pPr marL="285540" indent="-28554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Web based time-attendance solution for 30+ locations with biometric fingerprint based terminals</a:t>
            </a:r>
          </a:p>
          <a:p>
            <a:pPr marL="285540" indent="-28554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540" indent="-28554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Flexible attendance marking option for calculating accurate working hours in a day and payroll tracking</a:t>
            </a:r>
          </a:p>
          <a:p>
            <a:pPr marL="285540" indent="-28554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285540" indent="-28554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Monthly attendance reports with overtime</a:t>
            </a:r>
          </a:p>
          <a:p>
            <a:pPr marL="285540" indent="-28554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285540" indent="-28554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Direct integration with HRM software</a:t>
            </a:r>
          </a:p>
          <a:p>
            <a:pPr marL="285540" indent="-28554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chemeClr val="tx1"/>
              </a:solidFill>
            </a:endParaRPr>
          </a:p>
          <a:p>
            <a:pPr marL="285540" indent="-28554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chemeClr val="tx1"/>
              </a:solidFill>
            </a:endParaRPr>
          </a:p>
          <a:p>
            <a:pPr marL="285540" indent="-28554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chemeClr val="tx1"/>
              </a:solidFill>
            </a:endParaRPr>
          </a:p>
          <a:p>
            <a:pPr marL="285540" indent="-28554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540" indent="-28554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4000" y="3515318"/>
            <a:ext cx="4267200" cy="1373205"/>
          </a:xfrm>
          <a:prstGeom prst="rect">
            <a:avLst/>
          </a:prstGeom>
          <a:noFill/>
          <a:ln w="19050">
            <a:solidFill>
              <a:srgbClr val="02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t"/>
          <a:lstStyle/>
          <a:p>
            <a:r>
              <a:rPr lang="en-US" sz="1800" b="1" dirty="0">
                <a:solidFill>
                  <a:schemeClr val="tx1"/>
                </a:solidFill>
              </a:rPr>
              <a:t>Benefits:</a:t>
            </a:r>
          </a:p>
          <a:p>
            <a:pPr marL="285540" indent="-28554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Improved productivity with accurate attendance calculation</a:t>
            </a:r>
          </a:p>
          <a:p>
            <a:pPr marL="285540" indent="-28554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Automated payroll tracking and calculations save time of HR personnel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4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3954" y="1932364"/>
            <a:ext cx="239226" cy="101943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4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7" name="Pentagon 6"/>
          <p:cNvSpPr/>
          <p:nvPr/>
        </p:nvSpPr>
        <p:spPr bwMode="auto">
          <a:xfrm>
            <a:off x="197707" y="1932364"/>
            <a:ext cx="6215450" cy="1019432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r>
              <a:rPr lang="en-US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Matrix Hardware </a:t>
            </a:r>
          </a:p>
        </p:txBody>
      </p:sp>
    </p:spTree>
    <p:extLst>
      <p:ext uri="{BB962C8B-B14F-4D97-AF65-F5344CB8AC3E}">
        <p14:creationId xmlns:p14="http://schemas.microsoft.com/office/powerpoint/2010/main" val="288664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556" tIns="34289" rIns="68556" bIns="34289" anchor="ctr"/>
          <a:lstStyle/>
          <a:p>
            <a:pPr marL="0" lvl="1" defTabSz="805015">
              <a:lnSpc>
                <a:spcPct val="90000"/>
              </a:lnSpc>
              <a:defRPr/>
            </a:pPr>
            <a:r>
              <a:rPr lang="en-US" sz="2100" b="1" kern="0" dirty="0">
                <a:solidFill>
                  <a:prstClr val="white"/>
                </a:solidFill>
                <a:latin typeface="Calibri Light"/>
              </a:rPr>
              <a:t>Matrix COSEC Product Range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0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556" tIns="34289" rIns="68556" bIns="34289" anchor="ctr"/>
          <a:lstStyle/>
          <a:p>
            <a:pPr marL="0" lvl="1" defTabSz="805015">
              <a:lnSpc>
                <a:spcPct val="90000"/>
              </a:lnSpc>
              <a:defRPr/>
            </a:pPr>
            <a:endParaRPr lang="en-US" sz="15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4373" r="19120" b="8468"/>
          <a:stretch/>
        </p:blipFill>
        <p:spPr>
          <a:xfrm>
            <a:off x="497971" y="1311262"/>
            <a:ext cx="1383290" cy="2914668"/>
          </a:xfrm>
          <a:prstGeom prst="rect">
            <a:avLst/>
          </a:prstGeom>
        </p:spPr>
      </p:pic>
      <p:pic>
        <p:nvPicPr>
          <p:cNvPr id="8" name="Picture 7" descr="D:\Backup_jitmanyashaatri\My Document\COSEC PICS\COSEC DOOR F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19" y="1014874"/>
            <a:ext cx="1570887" cy="32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54" y="1496295"/>
            <a:ext cx="1037357" cy="2730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182" y="2225204"/>
            <a:ext cx="1830158" cy="2000727"/>
          </a:xfrm>
          <a:prstGeom prst="rect">
            <a:avLst/>
          </a:prstGeom>
        </p:spPr>
      </p:pic>
      <p:sp>
        <p:nvSpPr>
          <p:cNvPr id="12" name="TextBox 31"/>
          <p:cNvSpPr txBox="1"/>
          <p:nvPr/>
        </p:nvSpPr>
        <p:spPr>
          <a:xfrm>
            <a:off x="621043" y="4365770"/>
            <a:ext cx="1198605" cy="300080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prstClr val="black"/>
                </a:solidFill>
              </a:rPr>
              <a:t>VEGA Series</a:t>
            </a:r>
          </a:p>
        </p:txBody>
      </p:sp>
      <p:sp>
        <p:nvSpPr>
          <p:cNvPr id="13" name="TextBox 32"/>
          <p:cNvSpPr txBox="1"/>
          <p:nvPr/>
        </p:nvSpPr>
        <p:spPr>
          <a:xfrm>
            <a:off x="2876268" y="4365770"/>
            <a:ext cx="1359088" cy="300080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prstClr val="black"/>
                </a:solidFill>
              </a:rPr>
              <a:t>DOOR Series</a:t>
            </a:r>
          </a:p>
        </p:txBody>
      </p:sp>
      <p:sp>
        <p:nvSpPr>
          <p:cNvPr id="14" name="TextBox 33"/>
          <p:cNvSpPr txBox="1"/>
          <p:nvPr/>
        </p:nvSpPr>
        <p:spPr>
          <a:xfrm>
            <a:off x="4984846" y="4365770"/>
            <a:ext cx="1262822" cy="300080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prstClr val="black"/>
                </a:solidFill>
              </a:rPr>
              <a:t>PATH Series</a:t>
            </a:r>
          </a:p>
        </p:txBody>
      </p:sp>
      <p:sp>
        <p:nvSpPr>
          <p:cNvPr id="15" name="TextBox 34"/>
          <p:cNvSpPr txBox="1"/>
          <p:nvPr/>
        </p:nvSpPr>
        <p:spPr>
          <a:xfrm>
            <a:off x="7337467" y="4365770"/>
            <a:ext cx="1013921" cy="300080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prstClr val="black"/>
                </a:solidFill>
              </a:rPr>
              <a:t>ARC Series</a:t>
            </a:r>
          </a:p>
        </p:txBody>
      </p:sp>
    </p:spTree>
    <p:extLst>
      <p:ext uri="{BB962C8B-B14F-4D97-AF65-F5344CB8AC3E}">
        <p14:creationId xmlns:p14="http://schemas.microsoft.com/office/powerpoint/2010/main" val="22760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556" tIns="34289" rIns="68556" bIns="34289" anchor="ctr"/>
          <a:lstStyle/>
          <a:p>
            <a:pPr marL="0" lvl="1" defTabSz="805015">
              <a:lnSpc>
                <a:spcPct val="90000"/>
              </a:lnSpc>
              <a:defRPr/>
            </a:pPr>
            <a:r>
              <a:rPr lang="en-US" sz="2100" b="1" kern="0" dirty="0">
                <a:solidFill>
                  <a:prstClr val="white"/>
                </a:solidFill>
                <a:latin typeface="Calibri Light"/>
              </a:rPr>
              <a:t>Matrix</a:t>
            </a:r>
            <a:r>
              <a:rPr lang="en-US" sz="2100" kern="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100" b="1" kern="0" dirty="0">
                <a:solidFill>
                  <a:prstClr val="white"/>
                </a:solidFill>
                <a:latin typeface="Calibri Light"/>
              </a:rPr>
              <a:t>COSEC</a:t>
            </a:r>
            <a:r>
              <a:rPr lang="en-US" sz="2100" kern="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100" b="1" kern="0" dirty="0">
                <a:solidFill>
                  <a:prstClr val="white"/>
                </a:solidFill>
                <a:latin typeface="Calibri Light"/>
              </a:rPr>
              <a:t>Solutions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0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556" tIns="34289" rIns="68556" bIns="34289" anchor="ctr"/>
          <a:lstStyle/>
          <a:p>
            <a:pPr marL="0" lvl="1" defTabSz="805015">
              <a:lnSpc>
                <a:spcPct val="90000"/>
              </a:lnSpc>
              <a:defRPr/>
            </a:pPr>
            <a:endParaRPr lang="en-US" sz="15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7004" y="2742326"/>
            <a:ext cx="8469852" cy="975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729853" y="1286681"/>
            <a:ext cx="0" cy="2583801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502922" y="1245737"/>
            <a:ext cx="0" cy="2583801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314163" y="1204299"/>
            <a:ext cx="0" cy="2807368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041701" y="1266516"/>
            <a:ext cx="0" cy="2807368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593" t="18277" r="39751" b="8094"/>
          <a:stretch/>
        </p:blipFill>
        <p:spPr>
          <a:xfrm>
            <a:off x="423797" y="1278845"/>
            <a:ext cx="843633" cy="780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70575" y="2210117"/>
            <a:ext cx="1397385" cy="284691"/>
          </a:xfrm>
          <a:prstGeom prst="rect">
            <a:avLst/>
          </a:prstGeom>
        </p:spPr>
        <p:txBody>
          <a:bodyPr wrap="none" lIns="68556" tIns="34289" rIns="68556" bIns="34289">
            <a:spAutoFit/>
          </a:bodyPr>
          <a:lstStyle/>
          <a:p>
            <a:pPr defTabSz="342758"/>
            <a:r>
              <a:rPr lang="en-IN" sz="1400" dirty="0">
                <a:solidFill>
                  <a:prstClr val="black"/>
                </a:solidFill>
                <a:cs typeface="Browallia New" pitchFamily="34" charset="-34"/>
              </a:rPr>
              <a:t>Time-Attendance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5491" t="16927" r="50146" b="10417"/>
          <a:stretch/>
        </p:blipFill>
        <p:spPr>
          <a:xfrm>
            <a:off x="423797" y="2991075"/>
            <a:ext cx="843633" cy="712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246096" y="3829356"/>
            <a:ext cx="1117217" cy="515524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/>
          <a:p>
            <a:pPr algn="ctr" defTabSz="342758"/>
            <a:r>
              <a:rPr lang="en-IN" sz="1400" dirty="0">
                <a:solidFill>
                  <a:prstClr val="black"/>
                </a:solidFill>
                <a:cs typeface="Browallia New" pitchFamily="34" charset="-34"/>
              </a:rPr>
              <a:t>Roster</a:t>
            </a:r>
            <a:r>
              <a:rPr lang="en-IN" sz="1500" dirty="0">
                <a:solidFill>
                  <a:srgbClr val="FF0000"/>
                </a:solidFill>
                <a:cs typeface="Browallia New" pitchFamily="34" charset="-34"/>
              </a:rPr>
              <a:t> </a:t>
            </a:r>
            <a:r>
              <a:rPr lang="en-IN" sz="1400" dirty="0">
                <a:solidFill>
                  <a:prstClr val="black"/>
                </a:solidFill>
                <a:cs typeface="Browallia New" pitchFamily="34" charset="-34"/>
              </a:rPr>
              <a:t>Management</a:t>
            </a:r>
            <a:endParaRPr lang="en-IN" sz="1500" dirty="0">
              <a:solidFill>
                <a:prstClr val="black"/>
              </a:solidFill>
              <a:cs typeface="Browallia New" pitchFamily="34" charset="-34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51904" t="16927" r="3294" b="10417"/>
          <a:stretch/>
        </p:blipFill>
        <p:spPr>
          <a:xfrm>
            <a:off x="7491667" y="1278845"/>
            <a:ext cx="888662" cy="780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5" name="Picture 34"/>
          <p:cNvPicPr>
            <a:picLocks/>
          </p:cNvPicPr>
          <p:nvPr/>
        </p:nvPicPr>
        <p:blipFill rotWithShape="1">
          <a:blip r:embed="rId5"/>
          <a:srcRect l="19059" t="18229" r="36237" b="8855"/>
          <a:stretch/>
        </p:blipFill>
        <p:spPr>
          <a:xfrm>
            <a:off x="2179425" y="2988714"/>
            <a:ext cx="830599" cy="714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/>
          <a:srcRect l="26281" t="17708" r="28770" b="8594"/>
          <a:stretch/>
        </p:blipFill>
        <p:spPr>
          <a:xfrm>
            <a:off x="4015534" y="2988714"/>
            <a:ext cx="807002" cy="714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7" name="Picture 36"/>
          <p:cNvPicPr>
            <a:picLocks/>
          </p:cNvPicPr>
          <p:nvPr/>
        </p:nvPicPr>
        <p:blipFill rotWithShape="1">
          <a:blip r:embed="rId7"/>
          <a:srcRect l="23451" t="19270" r="32528" b="8855"/>
          <a:stretch/>
        </p:blipFill>
        <p:spPr>
          <a:xfrm>
            <a:off x="5805519" y="1278846"/>
            <a:ext cx="786220" cy="780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9881" t="19396" r="35386" b="7192"/>
          <a:stretch/>
        </p:blipFill>
        <p:spPr>
          <a:xfrm>
            <a:off x="4015534" y="1278845"/>
            <a:ext cx="807002" cy="780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/>
          <a:srcRect l="12987" t="16586" r="42468" b="9760"/>
          <a:stretch/>
        </p:blipFill>
        <p:spPr>
          <a:xfrm>
            <a:off x="2199891" y="1278845"/>
            <a:ext cx="830599" cy="780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40" name="Picture 39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786" y="2988714"/>
            <a:ext cx="785480" cy="714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41" name="TextBox 40"/>
          <p:cNvSpPr txBox="1"/>
          <p:nvPr/>
        </p:nvSpPr>
        <p:spPr>
          <a:xfrm>
            <a:off x="1959526" y="2211533"/>
            <a:ext cx="1346240" cy="300080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/>
          <a:p>
            <a:pPr algn="ctr" defTabSz="342758"/>
            <a:r>
              <a:rPr lang="en-IN" sz="1400" dirty="0">
                <a:solidFill>
                  <a:prstClr val="black"/>
                </a:solidFill>
                <a:cs typeface="Browallia New" pitchFamily="34" charset="-34"/>
              </a:rPr>
              <a:t>Access</a:t>
            </a:r>
            <a:r>
              <a:rPr lang="en-IN" sz="1500" dirty="0">
                <a:solidFill>
                  <a:srgbClr val="00B050"/>
                </a:solidFill>
                <a:cs typeface="Browallia New" pitchFamily="34" charset="-34"/>
              </a:rPr>
              <a:t> </a:t>
            </a:r>
            <a:r>
              <a:rPr lang="en-IN" sz="1400" dirty="0">
                <a:solidFill>
                  <a:prstClr val="black"/>
                </a:solidFill>
                <a:cs typeface="Browallia New" pitchFamily="34" charset="-34"/>
              </a:rPr>
              <a:t>Control</a:t>
            </a:r>
            <a:endParaRPr lang="en-IN" sz="1500" dirty="0">
              <a:solidFill>
                <a:prstClr val="black"/>
              </a:solidFill>
              <a:cs typeface="Browallia New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79778" y="2212904"/>
            <a:ext cx="1921110" cy="300080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/>
          <a:p>
            <a:pPr algn="ctr" defTabSz="342758"/>
            <a:r>
              <a:rPr lang="en-IN" sz="1400" dirty="0">
                <a:solidFill>
                  <a:prstClr val="black"/>
                </a:solidFill>
                <a:cs typeface="Browallia New" pitchFamily="34" charset="-34"/>
              </a:rPr>
              <a:t>Visitor</a:t>
            </a:r>
            <a:r>
              <a:rPr lang="en-IN" sz="1500" dirty="0">
                <a:solidFill>
                  <a:prstClr val="black"/>
                </a:solidFill>
                <a:cs typeface="Browallia New" pitchFamily="34" charset="-34"/>
              </a:rPr>
              <a:t> </a:t>
            </a:r>
            <a:r>
              <a:rPr lang="en-IN" sz="1400" dirty="0">
                <a:solidFill>
                  <a:prstClr val="black"/>
                </a:solidFill>
                <a:cs typeface="Browallia New" pitchFamily="34" charset="-34"/>
              </a:rPr>
              <a:t>Management</a:t>
            </a:r>
            <a:endParaRPr lang="en-IN" sz="1500" dirty="0">
              <a:solidFill>
                <a:prstClr val="black"/>
              </a:solidFill>
              <a:cs typeface="Browallia New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44632" y="2207820"/>
            <a:ext cx="2091134" cy="515524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/>
          <a:p>
            <a:pPr algn="ctr" defTabSz="342758"/>
            <a:r>
              <a:rPr lang="en-IN" sz="1400" dirty="0">
                <a:solidFill>
                  <a:prstClr val="black"/>
                </a:solidFill>
                <a:cs typeface="Browallia New" pitchFamily="34" charset="-34"/>
              </a:rPr>
              <a:t>Cafeteria</a:t>
            </a:r>
            <a:r>
              <a:rPr lang="en-IN" sz="1500" dirty="0">
                <a:solidFill>
                  <a:srgbClr val="4472C4">
                    <a:lumMod val="75000"/>
                  </a:srgbClr>
                </a:solidFill>
                <a:cs typeface="Browallia New" pitchFamily="34" charset="-34"/>
              </a:rPr>
              <a:t> </a:t>
            </a:r>
          </a:p>
          <a:p>
            <a:pPr algn="ctr" defTabSz="342758"/>
            <a:r>
              <a:rPr lang="en-IN" sz="1400" dirty="0">
                <a:solidFill>
                  <a:prstClr val="black"/>
                </a:solidFill>
                <a:cs typeface="Browallia New" pitchFamily="34" charset="-34"/>
              </a:rPr>
              <a:t>Management</a:t>
            </a:r>
            <a:endParaRPr lang="en-IN" sz="1500" dirty="0">
              <a:solidFill>
                <a:prstClr val="black"/>
              </a:solidFill>
              <a:cs typeface="Browallia New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03470" y="2212400"/>
            <a:ext cx="1510597" cy="515524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/>
          <a:p>
            <a:pPr algn="ctr" defTabSz="342758"/>
            <a:r>
              <a:rPr lang="en-IN" sz="1400" dirty="0">
                <a:solidFill>
                  <a:prstClr val="black"/>
                </a:solidFill>
                <a:cs typeface="Browallia New" pitchFamily="34" charset="-34"/>
              </a:rPr>
              <a:t>Contract</a:t>
            </a:r>
            <a:r>
              <a:rPr lang="en-IN" sz="1500" dirty="0">
                <a:solidFill>
                  <a:prstClr val="black"/>
                </a:solidFill>
                <a:cs typeface="Browallia New" pitchFamily="34" charset="-34"/>
              </a:rPr>
              <a:t> </a:t>
            </a:r>
            <a:r>
              <a:rPr lang="en-IN" sz="1400" dirty="0">
                <a:solidFill>
                  <a:prstClr val="black"/>
                </a:solidFill>
                <a:cs typeface="Browallia New" pitchFamily="34" charset="-34"/>
              </a:rPr>
              <a:t>Workers</a:t>
            </a:r>
            <a:r>
              <a:rPr lang="en-IN" sz="1500" dirty="0">
                <a:solidFill>
                  <a:prstClr val="black"/>
                </a:solidFill>
                <a:cs typeface="Browallia New" pitchFamily="34" charset="-34"/>
              </a:rPr>
              <a:t> </a:t>
            </a:r>
            <a:r>
              <a:rPr lang="en-IN" sz="1400" dirty="0">
                <a:solidFill>
                  <a:prstClr val="black"/>
                </a:solidFill>
                <a:cs typeface="Browallia New" pitchFamily="34" charset="-34"/>
              </a:rPr>
              <a:t>Management</a:t>
            </a:r>
            <a:endParaRPr lang="en-IN" sz="1500" dirty="0">
              <a:solidFill>
                <a:prstClr val="black"/>
              </a:solidFill>
              <a:cs typeface="Browallia New" pitchFamily="34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63719" y="3829370"/>
            <a:ext cx="1219216" cy="500135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/>
          <a:p>
            <a:pPr algn="ctr" defTabSz="342758"/>
            <a:r>
              <a:rPr lang="en-IN" sz="1400" dirty="0">
                <a:solidFill>
                  <a:prstClr val="black"/>
                </a:solidFill>
                <a:cs typeface="Browallia New" pitchFamily="34" charset="-34"/>
              </a:rPr>
              <a:t>Job Processing and Costing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69544" y="3828400"/>
            <a:ext cx="1430297" cy="500135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/>
          <a:p>
            <a:pPr algn="ctr" defTabSz="342758"/>
            <a:r>
              <a:rPr lang="en-IN" sz="1400" dirty="0">
                <a:solidFill>
                  <a:prstClr val="black"/>
                </a:solidFill>
                <a:cs typeface="Browallia New" pitchFamily="34" charset="-34"/>
              </a:rPr>
              <a:t>Employee Self-Service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5270976" y="3823507"/>
            <a:ext cx="1814358" cy="500135"/>
          </a:xfrm>
          <a:prstGeom prst="rect">
            <a:avLst/>
          </a:prstGeom>
        </p:spPr>
        <p:txBody>
          <a:bodyPr wrap="square" lIns="68556" tIns="34289" rIns="68556" bIns="34289">
            <a:spAutoFit/>
          </a:bodyPr>
          <a:lstStyle/>
          <a:p>
            <a:pPr algn="ctr" defTabSz="342758"/>
            <a:r>
              <a:rPr lang="en-IN" sz="1400" dirty="0">
                <a:solidFill>
                  <a:prstClr val="black"/>
                </a:solidFill>
                <a:cs typeface="Browallia New" pitchFamily="34" charset="-34"/>
              </a:rPr>
              <a:t>Vehicle Access Management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r="10554" b="14348"/>
          <a:stretch/>
        </p:blipFill>
        <p:spPr>
          <a:xfrm>
            <a:off x="7491675" y="2988715"/>
            <a:ext cx="888663" cy="71497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210366" y="3828398"/>
            <a:ext cx="1474838" cy="500135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/>
          <a:p>
            <a:pPr algn="ctr" defTabSz="342758"/>
            <a:r>
              <a:rPr lang="en-US" sz="1400" dirty="0">
                <a:solidFill>
                  <a:prstClr val="black"/>
                </a:solidFill>
              </a:rPr>
              <a:t>Field Visit Management</a:t>
            </a:r>
          </a:p>
        </p:txBody>
      </p:sp>
    </p:spTree>
    <p:extLst>
      <p:ext uri="{BB962C8B-B14F-4D97-AF65-F5344CB8AC3E}">
        <p14:creationId xmlns:p14="http://schemas.microsoft.com/office/powerpoint/2010/main" val="40000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entagon 16"/>
          <p:cNvSpPr/>
          <p:nvPr/>
        </p:nvSpPr>
        <p:spPr bwMode="auto">
          <a:xfrm>
            <a:off x="1" y="438150"/>
            <a:ext cx="7062788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1" y="438150"/>
            <a:ext cx="188913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Hexagon 18"/>
          <p:cNvSpPr/>
          <p:nvPr/>
        </p:nvSpPr>
        <p:spPr bwMode="auto">
          <a:xfrm rot="5400000">
            <a:off x="849071" y="1730462"/>
            <a:ext cx="1634237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36518" y="1583207"/>
            <a:ext cx="5088265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dirty="0"/>
              <a:t>Centralized Attendance Management</a:t>
            </a:r>
            <a:endParaRPr lang="en-GB" altLang="en-US" sz="18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79795" y="2743786"/>
            <a:ext cx="4144997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r>
              <a:rPr lang="en-US" sz="1800" dirty="0"/>
              <a:t>Restrict Outlet-wise Roles and Rights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74036" y="3915404"/>
            <a:ext cx="5150743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pPr lvl="0"/>
            <a:r>
              <a:rPr lang="en-US" sz="1800" dirty="0"/>
              <a:t>Timely and Accurate Employee Salary</a:t>
            </a:r>
          </a:p>
        </p:txBody>
      </p:sp>
      <p:sp>
        <p:nvSpPr>
          <p:cNvPr id="23" name="Hexagon 22"/>
          <p:cNvSpPr/>
          <p:nvPr/>
        </p:nvSpPr>
        <p:spPr bwMode="auto">
          <a:xfrm rot="5400000">
            <a:off x="2500371" y="980340"/>
            <a:ext cx="1245881" cy="1585741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4" name="Hexagon 23"/>
          <p:cNvSpPr/>
          <p:nvPr/>
        </p:nvSpPr>
        <p:spPr bwMode="auto">
          <a:xfrm rot="5400000">
            <a:off x="3439931" y="2114292"/>
            <a:ext cx="1245881" cy="163387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5" name="Hexagon 24"/>
          <p:cNvSpPr/>
          <p:nvPr/>
        </p:nvSpPr>
        <p:spPr bwMode="auto">
          <a:xfrm rot="5400000">
            <a:off x="2479308" y="3317471"/>
            <a:ext cx="1245881" cy="1543623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921" y="2403953"/>
            <a:ext cx="2251199" cy="1015602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Managing Employees’ Attendance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3916197" y="1451139"/>
            <a:ext cx="5108599" cy="634862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879795" y="2613802"/>
            <a:ext cx="4144997" cy="630214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874036" y="3771859"/>
            <a:ext cx="5150743" cy="634862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1" name="Picture 3" descr="C:\Users\Deepak\Desktop\png\arr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948" y="1520602"/>
            <a:ext cx="569639" cy="42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https://cdn4.iconfinder.com/data/icons/locations-solid-style/24/location-pin-multiple-512.png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60" y="1565651"/>
            <a:ext cx="753906" cy="56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https://d30y9cdsu7xlg0.cloudfront.net/png/175990-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921" y="3763146"/>
            <a:ext cx="838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 descr="C:\Users\Deepak\Desktop\png\arro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905" y="3911651"/>
            <a:ext cx="509588" cy="38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https://d30y9cdsu7xlg0.cloudfront.net/png/281793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237" y="2498107"/>
            <a:ext cx="1078523" cy="80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41685" y="438150"/>
            <a:ext cx="6855620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556" tIns="34289" rIns="68556" bIns="34289" anchor="ctr"/>
          <a:lstStyle/>
          <a:p>
            <a:pPr marL="0" lvl="1" defTabSz="805015">
              <a:lnSpc>
                <a:spcPct val="90000"/>
              </a:lnSpc>
              <a:defRPr/>
            </a:pPr>
            <a:r>
              <a:rPr lang="en-US" sz="2100" b="1" kern="0" dirty="0">
                <a:solidFill>
                  <a:prstClr val="white"/>
                </a:solidFill>
                <a:latin typeface="Calibri Light"/>
              </a:rPr>
              <a:t>About Matrix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0" y="438150"/>
            <a:ext cx="141685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556" tIns="34289" rIns="68556" bIns="34289" anchor="ctr"/>
          <a:lstStyle/>
          <a:p>
            <a:pPr marL="0" lvl="1" defTabSz="805015">
              <a:lnSpc>
                <a:spcPct val="90000"/>
              </a:lnSpc>
              <a:defRPr/>
            </a:pPr>
            <a:endParaRPr lang="en-US" sz="15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784623"/>
            <a:ext cx="9144000" cy="42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342758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34" y="2580443"/>
            <a:ext cx="2841959" cy="2078409"/>
          </a:xfrm>
          <a:prstGeom prst="roundRect">
            <a:avLst>
              <a:gd name="adj" fmla="val 26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0" y="2580443"/>
            <a:ext cx="2709862" cy="2078409"/>
          </a:xfrm>
          <a:prstGeom prst="roundRect">
            <a:avLst>
              <a:gd name="adj" fmla="val 26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6749429" y="4642641"/>
            <a:ext cx="1815064" cy="315469"/>
          </a:xfrm>
          <a:prstGeom prst="rect">
            <a:avLst/>
          </a:prstGeom>
          <a:noFill/>
        </p:spPr>
        <p:txBody>
          <a:bodyPr wrap="none" lIns="68556" tIns="34289" rIns="68556" bIns="34289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1600" b="1">
                <a:ln/>
                <a:solidFill>
                  <a:schemeClr val="accent3"/>
                </a:solidFill>
              </a:defRPr>
            </a:lvl1pPr>
          </a:lstStyle>
          <a:p>
            <a:pPr defTabSz="342758"/>
            <a:r>
              <a:rPr lang="en-US" altLang="en-US" dirty="0">
                <a:solidFill>
                  <a:srgbClr val="A5A5A5"/>
                </a:solidFill>
              </a:rPr>
              <a:t>Manufacturing Unit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35228" y="4670016"/>
            <a:ext cx="1139110" cy="315469"/>
          </a:xfrm>
          <a:prstGeom prst="rect">
            <a:avLst/>
          </a:prstGeom>
          <a:noFill/>
        </p:spPr>
        <p:txBody>
          <a:bodyPr wrap="none" lIns="68556" tIns="34289" rIns="68556" bIns="34289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1600" b="1">
                <a:ln/>
                <a:solidFill>
                  <a:schemeClr val="accent3"/>
                </a:solidFill>
              </a:defRPr>
            </a:lvl1pPr>
          </a:lstStyle>
          <a:p>
            <a:pPr defTabSz="342758"/>
            <a:r>
              <a:rPr lang="en-US" altLang="en-US" dirty="0">
                <a:solidFill>
                  <a:srgbClr val="A5A5A5"/>
                </a:solidFill>
              </a:rPr>
              <a:t>R&amp;D Center</a:t>
            </a:r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48" y="2580443"/>
            <a:ext cx="2521424" cy="2078409"/>
          </a:xfrm>
          <a:prstGeom prst="roundRect">
            <a:avLst>
              <a:gd name="adj" fmla="val 26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Oval 18"/>
          <p:cNvSpPr/>
          <p:nvPr/>
        </p:nvSpPr>
        <p:spPr>
          <a:xfrm>
            <a:off x="877075" y="948019"/>
            <a:ext cx="777923" cy="751454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68556" tIns="34289" rIns="68556" bIns="34289" rtlCol="0" anchor="ctr"/>
          <a:lstStyle/>
          <a:p>
            <a:pPr algn="ctr" defTabSz="342758"/>
            <a:r>
              <a:rPr lang="en-US" sz="1400" b="1" dirty="0">
                <a:solidFill>
                  <a:srgbClr val="008492"/>
                </a:solidFill>
              </a:rPr>
              <a:t>1991</a:t>
            </a:r>
          </a:p>
        </p:txBody>
      </p:sp>
      <p:sp>
        <p:nvSpPr>
          <p:cNvPr id="20" name="Oval 19"/>
          <p:cNvSpPr/>
          <p:nvPr/>
        </p:nvSpPr>
        <p:spPr>
          <a:xfrm>
            <a:off x="2173141" y="964492"/>
            <a:ext cx="777923" cy="751454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68556" tIns="34289" rIns="68556" bIns="34289" rtlCol="0" anchor="ctr"/>
          <a:lstStyle/>
          <a:p>
            <a:pPr algn="ctr" defTabSz="342758"/>
            <a:r>
              <a:rPr lang="en-US" sz="1400" b="1" dirty="0">
                <a:solidFill>
                  <a:srgbClr val="008492"/>
                </a:solidFill>
              </a:rPr>
              <a:t>60+</a:t>
            </a:r>
          </a:p>
        </p:txBody>
      </p:sp>
      <p:sp>
        <p:nvSpPr>
          <p:cNvPr id="21" name="Oval 20"/>
          <p:cNvSpPr/>
          <p:nvPr/>
        </p:nvSpPr>
        <p:spPr>
          <a:xfrm>
            <a:off x="3387104" y="948019"/>
            <a:ext cx="777923" cy="751454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68556" tIns="34289" rIns="68556" bIns="34289" rtlCol="0" anchor="ctr"/>
          <a:lstStyle/>
          <a:p>
            <a:pPr algn="ctr" defTabSz="342758"/>
            <a:r>
              <a:rPr lang="en-US" sz="1400" b="1" dirty="0">
                <a:solidFill>
                  <a:srgbClr val="008492"/>
                </a:solidFill>
              </a:rPr>
              <a:t>40+</a:t>
            </a:r>
          </a:p>
        </p:txBody>
      </p:sp>
      <p:sp>
        <p:nvSpPr>
          <p:cNvPr id="22" name="Oval 21"/>
          <p:cNvSpPr/>
          <p:nvPr/>
        </p:nvSpPr>
        <p:spPr>
          <a:xfrm>
            <a:off x="4601095" y="951415"/>
            <a:ext cx="777923" cy="751454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68556" tIns="34289" rIns="68556" bIns="34289" rtlCol="0" anchor="ctr"/>
          <a:lstStyle/>
          <a:p>
            <a:pPr algn="ctr" defTabSz="342758"/>
            <a:r>
              <a:rPr lang="en-US" sz="1400" b="1" dirty="0">
                <a:solidFill>
                  <a:srgbClr val="008492"/>
                </a:solidFill>
              </a:rPr>
              <a:t>500+</a:t>
            </a:r>
          </a:p>
        </p:txBody>
      </p:sp>
      <p:sp>
        <p:nvSpPr>
          <p:cNvPr id="23" name="Oval 22"/>
          <p:cNvSpPr/>
          <p:nvPr/>
        </p:nvSpPr>
        <p:spPr>
          <a:xfrm>
            <a:off x="5861978" y="948652"/>
            <a:ext cx="777923" cy="751454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68556" tIns="34289" rIns="68556" bIns="34289" rtlCol="0" anchor="ctr"/>
          <a:lstStyle/>
          <a:p>
            <a:pPr algn="ctr" defTabSz="342758"/>
            <a:r>
              <a:rPr lang="en-US" sz="1400" b="1" dirty="0">
                <a:solidFill>
                  <a:srgbClr val="008492"/>
                </a:solidFill>
              </a:rPr>
              <a:t>400+</a:t>
            </a:r>
          </a:p>
        </p:txBody>
      </p:sp>
      <p:sp>
        <p:nvSpPr>
          <p:cNvPr id="24" name="Oval 23"/>
          <p:cNvSpPr/>
          <p:nvPr/>
        </p:nvSpPr>
        <p:spPr>
          <a:xfrm>
            <a:off x="7099417" y="962206"/>
            <a:ext cx="777923" cy="751454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68556" tIns="34289" rIns="68556" bIns="34289" rtlCol="0" anchor="ctr"/>
          <a:lstStyle/>
          <a:p>
            <a:pPr algn="ctr" defTabSz="342758"/>
            <a:r>
              <a:rPr lang="en-US" sz="1400" b="1" dirty="0">
                <a:solidFill>
                  <a:srgbClr val="008492"/>
                </a:solidFill>
              </a:rPr>
              <a:t>25+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4143" y="1797382"/>
            <a:ext cx="1403734" cy="315469"/>
          </a:xfrm>
          <a:prstGeom prst="rect">
            <a:avLst/>
          </a:prstGeom>
          <a:noFill/>
        </p:spPr>
        <p:txBody>
          <a:bodyPr wrap="none" lIns="68556" tIns="34289" rIns="68556" bIns="34289" rtlCol="0">
            <a:spAutoFit/>
          </a:bodyPr>
          <a:lstStyle>
            <a:defPPr>
              <a:defRPr lang="en-US"/>
            </a:defPPr>
            <a:lvl1pPr algn="ctr"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defTabSz="342758"/>
            <a:r>
              <a:rPr lang="en-US" dirty="0"/>
              <a:t>We Established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09008" y="1797365"/>
            <a:ext cx="1732734" cy="561690"/>
          </a:xfrm>
          <a:prstGeom prst="rect">
            <a:avLst/>
          </a:prstGeom>
          <a:noFill/>
        </p:spPr>
        <p:txBody>
          <a:bodyPr wrap="none" lIns="68556" tIns="34289" rIns="68556" bIns="34289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 defTabSz="342758"/>
            <a:r>
              <a:rPr lang="en-US" dirty="0"/>
              <a:t>Products</a:t>
            </a:r>
          </a:p>
          <a:p>
            <a:pPr algn="ctr" defTabSz="342758"/>
            <a:r>
              <a:rPr lang="en-US" dirty="0"/>
              <a:t>Telecom &amp; Security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53751" y="1797397"/>
            <a:ext cx="1024387" cy="807911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 defTabSz="342758"/>
            <a:r>
              <a:rPr lang="en-US" dirty="0"/>
              <a:t>Countries we Present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21821" y="1797311"/>
            <a:ext cx="1561982" cy="561690"/>
          </a:xfrm>
          <a:prstGeom prst="rect">
            <a:avLst/>
          </a:prstGeom>
          <a:noFill/>
        </p:spPr>
        <p:txBody>
          <a:bodyPr wrap="none" lIns="68556" tIns="34289" rIns="68556" bIns="34289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 defTabSz="342758"/>
            <a:r>
              <a:rPr lang="en-US" dirty="0"/>
              <a:t>No. of </a:t>
            </a:r>
          </a:p>
          <a:p>
            <a:pPr algn="ctr" defTabSz="342758"/>
            <a:r>
              <a:rPr lang="en-US" dirty="0"/>
              <a:t>Channel Partners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08470" y="1795457"/>
            <a:ext cx="1040557" cy="561690"/>
          </a:xfrm>
          <a:prstGeom prst="rect">
            <a:avLst/>
          </a:prstGeom>
          <a:noFill/>
        </p:spPr>
        <p:txBody>
          <a:bodyPr wrap="none" lIns="68556" tIns="34289" rIns="68556" bIns="34289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 defTabSz="342758"/>
            <a:r>
              <a:rPr lang="en-US" dirty="0"/>
              <a:t>No. of </a:t>
            </a:r>
          </a:p>
          <a:p>
            <a:pPr algn="ctr" defTabSz="342758"/>
            <a:r>
              <a:rPr lang="en-US" dirty="0"/>
              <a:t>Employees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12937" y="1779341"/>
            <a:ext cx="1350678" cy="561690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 defTabSz="342758"/>
            <a:r>
              <a:rPr lang="en-US" dirty="0"/>
              <a:t>Awards and Achievements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46489" y="4920871"/>
            <a:ext cx="2011015" cy="284691"/>
          </a:xfrm>
          <a:prstGeom prst="rect">
            <a:avLst/>
          </a:prstGeom>
          <a:noFill/>
        </p:spPr>
        <p:txBody>
          <a:bodyPr wrap="none" lIns="68556" tIns="34289" rIns="68556" bIns="34289" rtlCol="0">
            <a:spAutoFit/>
          </a:bodyPr>
          <a:lstStyle/>
          <a:p>
            <a:pPr defTabSz="342758"/>
            <a:r>
              <a:rPr lang="en-US" sz="1400" b="1" dirty="0">
                <a:solidFill>
                  <a:srgbClr val="00A6B8"/>
                </a:solidFill>
              </a:rPr>
              <a:t>www.MatrixSecuSol.com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569058" y="4673229"/>
            <a:ext cx="1548196" cy="315469"/>
          </a:xfrm>
          <a:prstGeom prst="rect">
            <a:avLst/>
          </a:prstGeom>
          <a:noFill/>
        </p:spPr>
        <p:txBody>
          <a:bodyPr wrap="none" lIns="68556" tIns="34289" rIns="68556" bIns="34289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1600" b="1">
                <a:ln/>
                <a:solidFill>
                  <a:schemeClr val="accent3"/>
                </a:solidFill>
              </a:defRPr>
            </a:lvl1pPr>
          </a:lstStyle>
          <a:p>
            <a:pPr defTabSz="342758"/>
            <a:r>
              <a:rPr lang="en-US" altLang="en-US" dirty="0">
                <a:solidFill>
                  <a:srgbClr val="A5A5A5"/>
                </a:solidFill>
              </a:rPr>
              <a:t>Corporate Office</a:t>
            </a:r>
          </a:p>
        </p:txBody>
      </p:sp>
    </p:spTree>
    <p:extLst>
      <p:ext uri="{BB962C8B-B14F-4D97-AF65-F5344CB8AC3E}">
        <p14:creationId xmlns:p14="http://schemas.microsoft.com/office/powerpoint/2010/main" val="181865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078503"/>
              </p:ext>
            </p:extLst>
          </p:nvPr>
        </p:nvGraphicFramePr>
        <p:xfrm>
          <a:off x="638500" y="1485901"/>
          <a:ext cx="7848600" cy="20015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4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310">
                <a:tc>
                  <a:txBody>
                    <a:bodyPr/>
                    <a:lstStyle/>
                    <a:p>
                      <a:r>
                        <a:rPr lang="en-IN" sz="1600" dirty="0"/>
                        <a:t>Email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More@MatrixComSec.com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310">
                <a:tc>
                  <a:txBody>
                    <a:bodyPr/>
                    <a:lstStyle/>
                    <a:p>
                      <a:r>
                        <a:rPr lang="en-IN" sz="1600" dirty="0"/>
                        <a:t>Contact No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+91 265</a:t>
                      </a:r>
                      <a:r>
                        <a:rPr lang="en-IN" sz="1600" baseline="0" dirty="0"/>
                        <a:t> 2630555</a:t>
                      </a:r>
                      <a:endParaRPr lang="en-IN" sz="16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310">
                <a:tc>
                  <a:txBody>
                    <a:bodyPr/>
                    <a:lstStyle/>
                    <a:p>
                      <a:r>
                        <a:rPr lang="en-IN" sz="1600" dirty="0"/>
                        <a:t>Website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www.MatrixSecuSol.com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IN" sz="1600" dirty="0"/>
                        <a:t>Address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394-GIDC </a:t>
                      </a:r>
                      <a:r>
                        <a:rPr lang="en-IN" sz="1600" dirty="0" err="1"/>
                        <a:t>Makarpura</a:t>
                      </a:r>
                      <a:r>
                        <a:rPr lang="en-IN" sz="1600" dirty="0"/>
                        <a:t>, Vadodara-390010, Gujarat, India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Pentagon 6"/>
          <p:cNvSpPr/>
          <p:nvPr/>
        </p:nvSpPr>
        <p:spPr bwMode="auto">
          <a:xfrm>
            <a:off x="1" y="438150"/>
            <a:ext cx="7062788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For Further Information - 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1" y="438150"/>
            <a:ext cx="188913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5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77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entagon 16"/>
          <p:cNvSpPr/>
          <p:nvPr/>
        </p:nvSpPr>
        <p:spPr bwMode="auto">
          <a:xfrm>
            <a:off x="1" y="438150"/>
            <a:ext cx="7062788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Pain Are</a:t>
            </a:r>
            <a:r>
              <a:rPr lang="en-US" sz="2800" dirty="0">
                <a:solidFill>
                  <a:schemeClr val="bg1"/>
                </a:solidFill>
                <a:latin typeface="Calibri Light"/>
              </a:rPr>
              <a:t>as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1" y="438150"/>
            <a:ext cx="188913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Hexagon 34"/>
          <p:cNvSpPr/>
          <p:nvPr/>
        </p:nvSpPr>
        <p:spPr bwMode="auto">
          <a:xfrm rot="5400000">
            <a:off x="923972" y="1805376"/>
            <a:ext cx="1634237" cy="2216030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16140" y="1581545"/>
            <a:ext cx="5094951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pPr lvl="0"/>
            <a:r>
              <a:rPr lang="en-US" sz="1800" dirty="0"/>
              <a:t>Restrict Unauthorized Entry in Sensitive Areas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79795" y="2745101"/>
            <a:ext cx="4144997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pPr lvl="0"/>
            <a:r>
              <a:rPr lang="en-US" sz="1800" dirty="0"/>
              <a:t>Avoid Proxy Punching by Staff Members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74005" y="3899249"/>
            <a:ext cx="5137095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pPr lvl="0"/>
            <a:r>
              <a:rPr lang="en-US" sz="1800" dirty="0"/>
              <a:t>Easy Escape from Premises in Case of Fire</a:t>
            </a:r>
          </a:p>
        </p:txBody>
      </p:sp>
      <p:sp>
        <p:nvSpPr>
          <p:cNvPr id="39" name="Hexagon 38"/>
          <p:cNvSpPr/>
          <p:nvPr/>
        </p:nvSpPr>
        <p:spPr bwMode="auto">
          <a:xfrm rot="5400000">
            <a:off x="2499177" y="979165"/>
            <a:ext cx="1245881" cy="1588091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0" name="Hexagon 39"/>
          <p:cNvSpPr/>
          <p:nvPr/>
        </p:nvSpPr>
        <p:spPr bwMode="auto">
          <a:xfrm rot="5400000">
            <a:off x="3462811" y="2137188"/>
            <a:ext cx="1245881" cy="1588091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1" name="Hexagon 40"/>
          <p:cNvSpPr/>
          <p:nvPr/>
        </p:nvSpPr>
        <p:spPr bwMode="auto">
          <a:xfrm rot="5400000">
            <a:off x="2457071" y="3295237"/>
            <a:ext cx="1245881" cy="1588091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3046" y="2439590"/>
            <a:ext cx="2216030" cy="1015602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Security of Manpower and Assets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916197" y="1451139"/>
            <a:ext cx="5108599" cy="634862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879795" y="2613802"/>
            <a:ext cx="4144997" cy="630214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874036" y="3771859"/>
            <a:ext cx="5150743" cy="634862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568" y="1519370"/>
            <a:ext cx="606420" cy="46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" descr="http://www.avantisecure.co.uk/images/icon0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078" y="1531541"/>
            <a:ext cx="712717" cy="60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481" y="3974966"/>
            <a:ext cx="336333" cy="39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https://www.trakomatic.com/img/icon/mall_v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575" y="3595680"/>
            <a:ext cx="1020033" cy="86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1" descr="http://dimitriskaloupis.net/uploads/images/alert-5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05" y="2716078"/>
            <a:ext cx="548966" cy="43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9" descr="https://cdn1.iconfinder.com/data/icons/rcons-user-action/512/notice_users_group-512.png"/>
          <p:cNvPicPr>
            <a:picLocks noChangeAspect="1" noChangeArrowheads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26" y="2540685"/>
            <a:ext cx="846037" cy="67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2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entagon 16"/>
          <p:cNvSpPr/>
          <p:nvPr/>
        </p:nvSpPr>
        <p:spPr bwMode="auto">
          <a:xfrm>
            <a:off x="1" y="438150"/>
            <a:ext cx="7062788" cy="36195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 Light"/>
              </a:rPr>
              <a:t>Pain Are</a:t>
            </a:r>
            <a:r>
              <a:rPr lang="en-US" sz="2800" dirty="0">
                <a:solidFill>
                  <a:schemeClr val="bg1"/>
                </a:solidFill>
                <a:latin typeface="Calibri Light"/>
              </a:rPr>
              <a:t>as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1" y="438150"/>
            <a:ext cx="188913" cy="3619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Hexagon 34"/>
          <p:cNvSpPr/>
          <p:nvPr/>
        </p:nvSpPr>
        <p:spPr bwMode="auto">
          <a:xfrm rot="5400000">
            <a:off x="894680" y="1776082"/>
            <a:ext cx="1634237" cy="2274645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16140" y="1593271"/>
            <a:ext cx="5094951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pPr lvl="0"/>
            <a:r>
              <a:rPr lang="en-US" sz="1800" dirty="0"/>
              <a:t>Timely Customer Attention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79795" y="2756305"/>
            <a:ext cx="4144997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pPr lvl="0"/>
            <a:r>
              <a:rPr lang="en-US" sz="1800" dirty="0"/>
              <a:t>Leave Management of Employees</a:t>
            </a:r>
          </a:p>
        </p:txBody>
      </p:sp>
      <p:sp>
        <p:nvSpPr>
          <p:cNvPr id="39" name="Hexagon 38"/>
          <p:cNvSpPr/>
          <p:nvPr/>
        </p:nvSpPr>
        <p:spPr bwMode="auto">
          <a:xfrm rot="5400000">
            <a:off x="2478196" y="958162"/>
            <a:ext cx="1245881" cy="1630097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0" name="Hexagon 39"/>
          <p:cNvSpPr/>
          <p:nvPr/>
        </p:nvSpPr>
        <p:spPr bwMode="auto">
          <a:xfrm rot="5400000">
            <a:off x="3441794" y="2116185"/>
            <a:ext cx="1245881" cy="1630097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1" name="Hexagon 40"/>
          <p:cNvSpPr/>
          <p:nvPr/>
        </p:nvSpPr>
        <p:spPr bwMode="auto">
          <a:xfrm rot="5400000">
            <a:off x="2436054" y="3274234"/>
            <a:ext cx="1245881" cy="1630097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4440" y="2417312"/>
            <a:ext cx="2274645" cy="1015602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Improving Customer Satisfaction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916197" y="1451139"/>
            <a:ext cx="5108599" cy="634862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879795" y="2613802"/>
            <a:ext cx="4144997" cy="630214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874036" y="3771859"/>
            <a:ext cx="5150743" cy="634862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73988" y="3904624"/>
            <a:ext cx="5137094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pPr lvl="0"/>
            <a:r>
              <a:rPr lang="en-US" sz="1800" dirty="0"/>
              <a:t>Proper Shift - Scheduling of Staff</a:t>
            </a:r>
          </a:p>
        </p:txBody>
      </p:sp>
      <p:pic>
        <p:nvPicPr>
          <p:cNvPr id="19" name="Picture 21" descr="http://www.timetrex.com/assets/images/Scheduling-Leave-Managem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959" y="2566813"/>
            <a:ext cx="929173" cy="72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3" descr="http://hrsimplify.com/web-Features/Shift-HR-Icon-250-px.png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485" y="3813665"/>
            <a:ext cx="781229" cy="60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icons.iconarchive.com/icons/icons8/windows-8/512/Time-Meeting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44" y="1426313"/>
            <a:ext cx="892713" cy="6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25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3954" y="1932364"/>
            <a:ext cx="239226" cy="101943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pPr lvl="1" defTabSz="1072970">
              <a:lnSpc>
                <a:spcPct val="90000"/>
              </a:lnSpc>
              <a:defRPr/>
            </a:pPr>
            <a:endParaRPr lang="en-US" sz="24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7" name="Pentagon 6"/>
          <p:cNvSpPr/>
          <p:nvPr/>
        </p:nvSpPr>
        <p:spPr bwMode="auto">
          <a:xfrm>
            <a:off x="197707" y="1932364"/>
            <a:ext cx="6215450" cy="1019432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380" tIns="45690" rIns="91380" bIns="45690" anchor="ctr"/>
          <a:lstStyle/>
          <a:p>
            <a:r>
              <a:rPr lang="en-IN" sz="4000" dirty="0">
                <a:solidFill>
                  <a:schemeClr val="bg1"/>
                </a:solidFill>
                <a:latin typeface="+mj-lt"/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29913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678662" y="1316845"/>
            <a:ext cx="1740529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2575" y="2298343"/>
            <a:ext cx="4144997" cy="369271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0" rIns="91380" bIns="45690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dirty="0"/>
              <a:t>Centralized Attendance Management</a:t>
            </a:r>
            <a:endParaRPr lang="en-GB" altLang="en-US" sz="1800" dirty="0">
              <a:solidFill>
                <a:srgbClr val="000000"/>
              </a:solidFill>
            </a:endParaRPr>
          </a:p>
        </p:txBody>
      </p:sp>
      <p:sp>
        <p:nvSpPr>
          <p:cNvPr id="9" name="Hexagon 8"/>
          <p:cNvSpPr/>
          <p:nvPr/>
        </p:nvSpPr>
        <p:spPr bwMode="auto">
          <a:xfrm rot="5400000">
            <a:off x="3203070" y="1634208"/>
            <a:ext cx="1423500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989" y="1978566"/>
            <a:ext cx="2365856" cy="1015602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algn="ctr" defTabSz="913725"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Managing Employees’ Attendance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762575" y="2171283"/>
            <a:ext cx="4144997" cy="630214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80" tIns="45690" rIns="91380" bIns="45690" numCol="1" rtlCol="0" anchor="t" anchorCtr="0" compatLnSpc="1">
            <a:prstTxWarp prst="textNoShape">
              <a:avLst/>
            </a:prstTxWarp>
          </a:bodyPr>
          <a:lstStyle/>
          <a:p>
            <a:pPr defTabSz="91372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9" name="Picture 3" descr="C:\Users\Deepak\Desktop\png\arr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142" y="2196441"/>
            <a:ext cx="713972" cy="58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 descr="https://cdn4.iconfinder.com/data/icons/locations-solid-style/24/location-pin-multiple-512.png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20" y="2206286"/>
            <a:ext cx="719202" cy="64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7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/>
</a:theme>
</file>

<file path=ppt/theme/theme13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18720</TotalTime>
  <Words>1032</Words>
  <Application>Microsoft Office PowerPoint</Application>
  <PresentationFormat>On-screen Show (16:9)</PresentationFormat>
  <Paragraphs>287</Paragraphs>
  <Slides>52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52</vt:i4>
      </vt:variant>
    </vt:vector>
  </HeadingPairs>
  <TitlesOfParts>
    <vt:vector size="79" baseType="lpstr">
      <vt:lpstr>SimSun</vt:lpstr>
      <vt:lpstr>Arial</vt:lpstr>
      <vt:lpstr>Browallia New</vt:lpstr>
      <vt:lpstr>Calibri</vt:lpstr>
      <vt:lpstr>Calibri Light</vt:lpstr>
      <vt:lpstr>Century Gothic</vt:lpstr>
      <vt:lpstr>Swis721 Cn BT</vt:lpstr>
      <vt:lpstr>Times New Roman</vt:lpstr>
      <vt:lpstr>Office Theme</vt:lpstr>
      <vt:lpstr>3_Office Theme</vt:lpstr>
      <vt:lpstr>4_Office Theme</vt:lpstr>
      <vt:lpstr>1_Office Theme</vt:lpstr>
      <vt:lpstr>2_Office Theme</vt:lpstr>
      <vt:lpstr>6_Office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5_Office Theme</vt:lpstr>
      <vt:lpstr>18_Office Theme</vt:lpstr>
      <vt:lpstr>7_Office Theme</vt:lpstr>
      <vt:lpstr>Matrix People Mobility Solution for Retail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Bhumeshri Lekhrajani</cp:lastModifiedBy>
  <cp:revision>866</cp:revision>
  <dcterms:created xsi:type="dcterms:W3CDTF">2015-06-23T11:01:39Z</dcterms:created>
  <dcterms:modified xsi:type="dcterms:W3CDTF">2017-04-14T05:05:48Z</dcterms:modified>
</cp:coreProperties>
</file>