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62"/>
  </p:notesMasterIdLst>
  <p:sldIdLst>
    <p:sldId id="257" r:id="rId3"/>
    <p:sldId id="258" r:id="rId4"/>
    <p:sldId id="259" r:id="rId5"/>
    <p:sldId id="334" r:id="rId6"/>
    <p:sldId id="350" r:id="rId7"/>
    <p:sldId id="360" r:id="rId8"/>
    <p:sldId id="388" r:id="rId9"/>
    <p:sldId id="317" r:id="rId10"/>
    <p:sldId id="365" r:id="rId11"/>
    <p:sldId id="389" r:id="rId12"/>
    <p:sldId id="286" r:id="rId13"/>
    <p:sldId id="414" r:id="rId14"/>
    <p:sldId id="415" r:id="rId15"/>
    <p:sldId id="390" r:id="rId16"/>
    <p:sldId id="406" r:id="rId17"/>
    <p:sldId id="372" r:id="rId18"/>
    <p:sldId id="373" r:id="rId19"/>
    <p:sldId id="394" r:id="rId20"/>
    <p:sldId id="395" r:id="rId21"/>
    <p:sldId id="384" r:id="rId22"/>
    <p:sldId id="378" r:id="rId23"/>
    <p:sldId id="396" r:id="rId24"/>
    <p:sldId id="362" r:id="rId25"/>
    <p:sldId id="361" r:id="rId26"/>
    <p:sldId id="364" r:id="rId27"/>
    <p:sldId id="398" r:id="rId28"/>
    <p:sldId id="363" r:id="rId29"/>
    <p:sldId id="397" r:id="rId30"/>
    <p:sldId id="399" r:id="rId31"/>
    <p:sldId id="400" r:id="rId32"/>
    <p:sldId id="368" r:id="rId33"/>
    <p:sldId id="411" r:id="rId34"/>
    <p:sldId id="367" r:id="rId35"/>
    <p:sldId id="416" r:id="rId36"/>
    <p:sldId id="402" r:id="rId37"/>
    <p:sldId id="417" r:id="rId38"/>
    <p:sldId id="366" r:id="rId39"/>
    <p:sldId id="375" r:id="rId40"/>
    <p:sldId id="377" r:id="rId41"/>
    <p:sldId id="376" r:id="rId42"/>
    <p:sldId id="408" r:id="rId43"/>
    <p:sldId id="407" r:id="rId44"/>
    <p:sldId id="380" r:id="rId45"/>
    <p:sldId id="381" r:id="rId46"/>
    <p:sldId id="403" r:id="rId47"/>
    <p:sldId id="385" r:id="rId48"/>
    <p:sldId id="404" r:id="rId49"/>
    <p:sldId id="413" r:id="rId50"/>
    <p:sldId id="405" r:id="rId51"/>
    <p:sldId id="386" r:id="rId52"/>
    <p:sldId id="383" r:id="rId53"/>
    <p:sldId id="346" r:id="rId54"/>
    <p:sldId id="343" r:id="rId55"/>
    <p:sldId id="344" r:id="rId56"/>
    <p:sldId id="410" r:id="rId57"/>
    <p:sldId id="345" r:id="rId58"/>
    <p:sldId id="347" r:id="rId59"/>
    <p:sldId id="348" r:id="rId60"/>
    <p:sldId id="35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ha Goswami" initials="MG" lastIdx="13" clrIdx="0">
    <p:extLst>
      <p:ext uri="{19B8F6BF-5375-455C-9EA6-DF929625EA0E}">
        <p15:presenceInfo xmlns="" xmlns:p15="http://schemas.microsoft.com/office/powerpoint/2012/main" userId="Megha Goswami" providerId="None"/>
      </p:ext>
    </p:extLst>
  </p:cmAuthor>
  <p:cmAuthor id="2" name="Jatin Desai" initials="JD" lastIdx="13" clrIdx="1">
    <p:extLst>
      <p:ext uri="{19B8F6BF-5375-455C-9EA6-DF929625EA0E}">
        <p15:presenceInfo xmlns="" xmlns:p15="http://schemas.microsoft.com/office/powerpoint/2012/main" userId="Jatin Desai" providerId="None"/>
      </p:ext>
    </p:extLst>
  </p:cmAuthor>
  <p:cmAuthor id="3" name="user1" initials="u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92"/>
    <a:srgbClr val="A3EBED"/>
    <a:srgbClr val="00A6B8"/>
    <a:srgbClr val="FF5757"/>
    <a:srgbClr val="008E9F"/>
    <a:srgbClr val="CDCDCD"/>
    <a:srgbClr val="B0C6E1"/>
    <a:srgbClr val="BFBFBF"/>
    <a:srgbClr val="F8F7F2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2" autoAdjust="0"/>
    <p:restoredTop sz="94660"/>
  </p:normalViewPr>
  <p:slideViewPr>
    <p:cSldViewPr snapToGrid="0">
      <p:cViewPr>
        <p:scale>
          <a:sx n="70" d="100"/>
          <a:sy n="70" d="100"/>
        </p:scale>
        <p:origin x="-67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189BD-0546-428A-A797-DB9E1141F8CA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1162-76DA-4D9F-AE5D-DB2422360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4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509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1190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1190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1190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0662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48867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94545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94545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30063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8154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193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967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0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9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7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39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6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7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5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4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7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/>
              <a:t>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1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ADE405-AE5A-41FE-BA3A-96293672B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2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11" Type="http://schemas.openxmlformats.org/officeDocument/2006/relationships/image" Target="../media/image163.png"/><Relationship Id="rId5" Type="http://schemas.openxmlformats.org/officeDocument/2006/relationships/image" Target="../media/image157.jpeg"/><Relationship Id="rId10" Type="http://schemas.openxmlformats.org/officeDocument/2006/relationships/image" Target="../media/image162.gif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6976" y="2197101"/>
            <a:ext cx="8000124" cy="12192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People Mobility Solution for Manufacturing Unit</a:t>
            </a:r>
            <a:endParaRPr lang="en-US" sz="26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74679" y="3333464"/>
            <a:ext cx="6045200" cy="482600"/>
          </a:xfrm>
        </p:spPr>
        <p:txBody>
          <a:bodyPr>
            <a:normAutofit/>
          </a:bodyPr>
          <a:lstStyle/>
          <a:p>
            <a:pPr algn="l"/>
            <a:r>
              <a:rPr lang="en-IN" i="1" dirty="0"/>
              <a:t>Right People in Right Place at Right Time</a:t>
            </a:r>
          </a:p>
        </p:txBody>
      </p:sp>
    </p:spTree>
    <p:extLst>
      <p:ext uri="{BB962C8B-B14F-4D97-AF65-F5344CB8AC3E}">
        <p14:creationId xmlns:p14="http://schemas.microsoft.com/office/powerpoint/2010/main" val="1316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Duress Detection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mining and person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4" descr="Image result for mining and person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329824" y="5830965"/>
            <a:ext cx="1126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System Opens the Door and at the Same Time Notifies Concerned Person without Giving any Local Alarm</a:t>
            </a:r>
            <a:endParaRPr lang="en-IN" dirty="0"/>
          </a:p>
        </p:txBody>
      </p:sp>
      <p:pic>
        <p:nvPicPr>
          <p:cNvPr id="6146" name="Picture 2" descr="Image result for threate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37" y="1281397"/>
            <a:ext cx="4298487" cy="42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12" y="2085286"/>
            <a:ext cx="289678" cy="6153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743710" y="2294245"/>
            <a:ext cx="2191924" cy="1111539"/>
          </a:xfrm>
          <a:prstGeom prst="wedgeRoundRectCallout">
            <a:avLst>
              <a:gd name="adj1" fmla="val 67782"/>
              <a:gd name="adj2" fmla="val -4641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Dials with Access Code Followed by a Secret Code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08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Image result for person icon black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85" y="3480283"/>
            <a:ext cx="1572902" cy="19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Access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Control - User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71" y="5827591"/>
            <a:ext cx="846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User Access </a:t>
            </a:r>
            <a:r>
              <a:rPr lang="en-IN" sz="2000" dirty="0" smtClean="0"/>
              <a:t>to Limited Areas</a:t>
            </a:r>
            <a:endParaRPr lang="en-IN" sz="2000" dirty="0"/>
          </a:p>
        </p:txBody>
      </p:sp>
      <p:sp>
        <p:nvSpPr>
          <p:cNvPr id="2" name="AutoShape 2" descr="Image result for watch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4" descr="Image result for watch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6" descr="Image result for watch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2" descr="Image result for zon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4" descr="Image result for zon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431658" y="1970970"/>
            <a:ext cx="3161127" cy="3488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85" y="2628706"/>
            <a:ext cx="400916" cy="851579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4609195" y="2717466"/>
            <a:ext cx="1409463" cy="674058"/>
          </a:xfrm>
          <a:prstGeom prst="wedgeRoundRectCallout">
            <a:avLst>
              <a:gd name="adj1" fmla="val -44072"/>
              <a:gd name="adj2" fmla="val 7667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Assembly Line Engineer</a:t>
            </a:r>
            <a:endParaRPr lang="en-IN" sz="1400" dirty="0"/>
          </a:p>
        </p:txBody>
      </p:sp>
      <p:sp>
        <p:nvSpPr>
          <p:cNvPr id="24" name="Rectangle 23"/>
          <p:cNvSpPr/>
          <p:nvPr/>
        </p:nvSpPr>
        <p:spPr>
          <a:xfrm>
            <a:off x="6219116" y="1970968"/>
            <a:ext cx="3161127" cy="3488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43" y="2628704"/>
            <a:ext cx="400916" cy="851579"/>
          </a:xfrm>
          <a:prstGeom prst="rect">
            <a:avLst/>
          </a:prstGeom>
        </p:spPr>
      </p:pic>
      <p:pic>
        <p:nvPicPr>
          <p:cNvPr id="27" name="Picture 6" descr="Image result for person icon black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835" y="3480285"/>
            <a:ext cx="1598201" cy="19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10396653" y="2717464"/>
            <a:ext cx="1409463" cy="674058"/>
          </a:xfrm>
          <a:prstGeom prst="wedgeRoundRectCallout">
            <a:avLst>
              <a:gd name="adj1" fmla="val -44072"/>
              <a:gd name="adj2" fmla="val 7667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Labour</a:t>
            </a:r>
            <a:endParaRPr lang="en-IN" sz="1400" dirty="0"/>
          </a:p>
        </p:txBody>
      </p:sp>
      <p:sp>
        <p:nvSpPr>
          <p:cNvPr id="18" name="Rectangle 17"/>
          <p:cNvSpPr/>
          <p:nvPr/>
        </p:nvSpPr>
        <p:spPr>
          <a:xfrm>
            <a:off x="431658" y="1555850"/>
            <a:ext cx="3161127" cy="415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Manufacturing Assembly Line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19116" y="1544477"/>
            <a:ext cx="3161127" cy="415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Manufacturing Assembly Line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98266"/>
            <a:ext cx="3132410" cy="343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708" y="1998266"/>
            <a:ext cx="3069678" cy="343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Access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Control - Time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71" y="5827592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User Access only During Particular Time Period</a:t>
            </a:r>
          </a:p>
        </p:txBody>
      </p:sp>
      <p:sp>
        <p:nvSpPr>
          <p:cNvPr id="2" name="AutoShape 2" descr="Image result for watch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4" descr="Image result for watch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6" descr="Image result for watch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2" descr="Image result for zon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4" descr="Image result for zon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6" y="1742936"/>
            <a:ext cx="3118762" cy="30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45175" y="1742936"/>
            <a:ext cx="3118763" cy="3037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3463938" y="1748627"/>
            <a:ext cx="2011529" cy="390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8:00 AM – 1:00 PM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18" name="Picture 6" descr="Image result for person icon black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68" y="3232286"/>
            <a:ext cx="1271831" cy="16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97" y="2465401"/>
            <a:ext cx="374945" cy="796414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4469702" y="2587757"/>
            <a:ext cx="1409463" cy="674058"/>
          </a:xfrm>
          <a:prstGeom prst="wedgeRoundRectCallout">
            <a:avLst>
              <a:gd name="adj1" fmla="val -44072"/>
              <a:gd name="adj2" fmla="val 7667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Assembly Line Engineer</a:t>
            </a:r>
            <a:endParaRPr lang="en-IN" sz="1400" dirty="0"/>
          </a:p>
        </p:txBody>
      </p:sp>
      <p:sp>
        <p:nvSpPr>
          <p:cNvPr id="21" name="Rectangle 20"/>
          <p:cNvSpPr/>
          <p:nvPr/>
        </p:nvSpPr>
        <p:spPr>
          <a:xfrm>
            <a:off x="3285736" y="4873286"/>
            <a:ext cx="2011529" cy="39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In Punch: 9:00 AM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11" y="1742936"/>
            <a:ext cx="3118762" cy="30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165258" y="1742936"/>
            <a:ext cx="3118763" cy="3037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/>
          <p:cNvSpPr/>
          <p:nvPr/>
        </p:nvSpPr>
        <p:spPr>
          <a:xfrm>
            <a:off x="9284021" y="1748627"/>
            <a:ext cx="2011529" cy="390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8:00 AM – 1:00 PM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25" name="Picture 6" descr="Image result for person icon black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503" y="3232286"/>
            <a:ext cx="1271831" cy="16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32" y="2465401"/>
            <a:ext cx="374945" cy="796414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10276137" y="2587757"/>
            <a:ext cx="1409463" cy="674058"/>
          </a:xfrm>
          <a:prstGeom prst="wedgeRoundRectCallout">
            <a:avLst>
              <a:gd name="adj1" fmla="val -44072"/>
              <a:gd name="adj2" fmla="val 7667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Assembly Line Engineer</a:t>
            </a:r>
            <a:endParaRPr lang="en-IN" sz="1400" dirty="0"/>
          </a:p>
        </p:txBody>
      </p:sp>
      <p:sp>
        <p:nvSpPr>
          <p:cNvPr id="28" name="Rectangle 27"/>
          <p:cNvSpPr/>
          <p:nvPr/>
        </p:nvSpPr>
        <p:spPr>
          <a:xfrm>
            <a:off x="9091597" y="4873286"/>
            <a:ext cx="2011529" cy="39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In Punch: 2:00 PM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17575" y="1678677"/>
            <a:ext cx="3155751" cy="3207224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1" name="Picture 6" descr="Image result for person icon black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813" y="3268674"/>
            <a:ext cx="743432" cy="9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person icon black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558" y="4838394"/>
            <a:ext cx="786451" cy="9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378674" y="1665062"/>
            <a:ext cx="3880729" cy="3207224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9" name="Picture 6" descr="Image result for person icon black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77" y="3481569"/>
            <a:ext cx="786451" cy="9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Access Control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watch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4" descr="Image result for watch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6" descr="Image result for watch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2" descr="Image result for zon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4" descr="Image result for zone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45" y="1974447"/>
            <a:ext cx="2764899" cy="269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6" y="1974449"/>
            <a:ext cx="3275025" cy="26930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62" y="1974448"/>
            <a:ext cx="3458335" cy="269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199245" y="1974447"/>
            <a:ext cx="9719652" cy="2693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4132962" y="1676436"/>
            <a:ext cx="3155751" cy="3207224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301342" y="1288583"/>
            <a:ext cx="2388215" cy="39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Zone 1: Assembly Line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64144" y="1290857"/>
            <a:ext cx="3514829" cy="39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Zone 2: Material Management Line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04068" y="1273800"/>
            <a:ext cx="3514829" cy="39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Zone 3: Administration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757" y="3055779"/>
            <a:ext cx="200458" cy="4257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7" y="2895202"/>
            <a:ext cx="200458" cy="4257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37" y="4673006"/>
            <a:ext cx="200458" cy="425790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1379292" y="3087982"/>
            <a:ext cx="704731" cy="361384"/>
          </a:xfrm>
          <a:prstGeom prst="wedgeRoundRectCallout">
            <a:avLst>
              <a:gd name="adj1" fmla="val -44072"/>
              <a:gd name="adj2" fmla="val 7667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Admin</a:t>
            </a:r>
            <a:endParaRPr lang="en-IN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335271" y="5827592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Define Zone for Users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5110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93" y="2991338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Safety of Manpower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Integration with Third Party Devices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6" descr="Image result for integration icon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43" y="2987703"/>
            <a:ext cx="834574" cy="8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6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Integration with Fire Alarm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28" name="Picture 4" descr="Image result for fire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2" y="2957246"/>
            <a:ext cx="1098455" cy="13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moke det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40" y="1899313"/>
            <a:ext cx="943495" cy="7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51" y="3013584"/>
            <a:ext cx="1641475" cy="157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60" y="3013584"/>
            <a:ext cx="716074" cy="1521000"/>
          </a:xfrm>
          <a:prstGeom prst="rect">
            <a:avLst/>
          </a:prstGeom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48" y="2218901"/>
            <a:ext cx="245745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2165887" y="2259841"/>
            <a:ext cx="2515154" cy="1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1035" idx="0"/>
          </p:cNvCxnSpPr>
          <p:nvPr/>
        </p:nvCxnSpPr>
        <p:spPr>
          <a:xfrm>
            <a:off x="4663789" y="2259842"/>
            <a:ext cx="0" cy="753742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0" idx="0"/>
          </p:cNvCxnSpPr>
          <p:nvPr/>
        </p:nvCxnSpPr>
        <p:spPr>
          <a:xfrm flipV="1">
            <a:off x="7052697" y="1555846"/>
            <a:ext cx="0" cy="1457738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52697" y="1564472"/>
            <a:ext cx="3606203" cy="0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0658900" y="1555846"/>
            <a:ext cx="0" cy="663055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47233" y="154081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Detector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51521" y="229425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Event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91468" y="4591925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Alarm Panel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80376" y="4578541"/>
            <a:ext cx="2144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Matrix COSEC Door Controller</a:t>
            </a:r>
            <a:endParaRPr lang="en-IN" sz="2000" i="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71752" y="1583142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Door Lock Open</a:t>
            </a:r>
          </a:p>
        </p:txBody>
      </p:sp>
      <p:cxnSp>
        <p:nvCxnSpPr>
          <p:cNvPr id="28" name="Straight Connector 27"/>
          <p:cNvCxnSpPr>
            <a:stCxn id="38" idx="2"/>
          </p:cNvCxnSpPr>
          <p:nvPr/>
        </p:nvCxnSpPr>
        <p:spPr>
          <a:xfrm flipH="1">
            <a:off x="4663788" y="4992035"/>
            <a:ext cx="1" cy="780969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63788" y="5764378"/>
            <a:ext cx="2388909" cy="0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044071" y="5286427"/>
            <a:ext cx="0" cy="486577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85921" y="5773004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Event Trigger</a:t>
            </a:r>
          </a:p>
        </p:txBody>
      </p:sp>
    </p:spTree>
    <p:extLst>
      <p:ext uri="{BB962C8B-B14F-4D97-AF65-F5344CB8AC3E}">
        <p14:creationId xmlns:p14="http://schemas.microsoft.com/office/powerpoint/2010/main" val="41636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Integration with Video Surveillance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24" y="1654790"/>
            <a:ext cx="79152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6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Integration with Hardware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194" name="Picture 2" descr="Image result for boom barri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4" y="2020749"/>
            <a:ext cx="2633138" cy="26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turnstil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0780" y="2622306"/>
            <a:ext cx="2336818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turnstil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79" y="1966156"/>
            <a:ext cx="2510331" cy="251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Image result for loc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14" descr="Image result for lock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208" name="Picture 16" descr="Image result for lock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75" y="2700421"/>
            <a:ext cx="1460463" cy="14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8913" y="4399264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Boom Barrier</a:t>
            </a:r>
            <a:endParaRPr lang="en-IN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92213" y="4399264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Turnstile</a:t>
            </a:r>
            <a:endParaRPr lang="en-IN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373630" y="4399264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Tripod</a:t>
            </a:r>
            <a:endParaRPr lang="en-IN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939580" y="4396901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Electronic Door Lock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1388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I/O Linking: Take Action based on Event Occurrence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12" descr="Image result for lock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14" descr="Image result for lock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" name="Picture 2" descr="http://plainicon.com/dboard/userprod/2805_fce53/prod_thumb/plainicon.com-50029-512px-7b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46" y="1822282"/>
            <a:ext cx="1432301" cy="14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cons.iconarchive.com/icons/icons8/windows-8/512/City-Siren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48" y="1822282"/>
            <a:ext cx="1398431" cy="13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d30y9cdsu7xlg0.cloudfront.net/png/91780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58" y="1754042"/>
            <a:ext cx="1655608" cy="16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hooter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5" name="TextBox 24"/>
          <p:cNvSpPr txBox="1"/>
          <p:nvPr/>
        </p:nvSpPr>
        <p:spPr>
          <a:xfrm>
            <a:off x="569559" y="3318540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Motion Sensor</a:t>
            </a:r>
            <a:endParaRPr lang="en-IN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472823" y="3304892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Siren</a:t>
            </a:r>
            <a:endParaRPr lang="en-IN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8629039" y="3314114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Sprinkler</a:t>
            </a:r>
            <a:endParaRPr lang="en-IN" sz="2000" dirty="0"/>
          </a:p>
        </p:txBody>
      </p:sp>
      <p:sp>
        <p:nvSpPr>
          <p:cNvPr id="21" name="Rectangle 20"/>
          <p:cNvSpPr/>
          <p:nvPr/>
        </p:nvSpPr>
        <p:spPr>
          <a:xfrm>
            <a:off x="485400" y="3841483"/>
            <a:ext cx="2934445" cy="198611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kern="0" dirty="0" smtClean="0">
                <a:solidFill>
                  <a:srgbClr val="000000"/>
                </a:solidFill>
              </a:rPr>
              <a:t>Integrate in Server Rooms, Warehouses to Keep a Safety Check</a:t>
            </a:r>
          </a:p>
          <a:p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90935" y="3836568"/>
            <a:ext cx="2934445" cy="199103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kern="0" dirty="0" smtClean="0">
                <a:solidFill>
                  <a:srgbClr val="000000"/>
                </a:solidFill>
              </a:rPr>
              <a:t>Integrate with Matrix Door Controller to Notify Employees as Lunch break, Emergency, Casualties, etc.</a:t>
            </a:r>
            <a:endParaRPr lang="en-US" sz="20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422048" y="3836567"/>
            <a:ext cx="2934445" cy="1991031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kern="0" dirty="0" smtClean="0">
                <a:solidFill>
                  <a:srgbClr val="000000"/>
                </a:solidFill>
              </a:rPr>
              <a:t>Integrate with Fire Alarm to Extinguish Fire and Prevent Hazardous Situations</a:t>
            </a:r>
            <a:endParaRPr lang="en-US" sz="20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93" y="2991338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Safety of Manpower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Prompt Response on Casualties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2" descr="Image result for respons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42" y="2897025"/>
            <a:ext cx="894918" cy="8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6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manufacturing u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359622"/>
            <a:ext cx="12192000" cy="52322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defTabSz="914400">
              <a:defRPr/>
            </a:pPr>
            <a:r>
              <a:rPr lang="en-US" sz="2800" b="1" kern="0" dirty="0">
                <a:solidFill>
                  <a:schemeClr val="bg1"/>
                </a:solidFill>
                <a:latin typeface="Swis721 Cn BT" pitchFamily="34" charset="0"/>
              </a:rPr>
              <a:t>MATRIX PEOPLE MOBILITY SOLUTION FOR MANUFACTURING UNIT</a:t>
            </a:r>
          </a:p>
        </p:txBody>
      </p:sp>
    </p:spTree>
    <p:extLst>
      <p:ext uri="{BB962C8B-B14F-4D97-AF65-F5344CB8AC3E}">
        <p14:creationId xmlns:p14="http://schemas.microsoft.com/office/powerpoint/2010/main" val="14536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person opening do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66" y="1918787"/>
            <a:ext cx="371992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SMS and Email Notifications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120" y="5827896"/>
            <a:ext cx="650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SMS and Email Alerts to Respond Quickly on situations</a:t>
            </a:r>
            <a:endParaRPr lang="en-IN" dirty="0"/>
          </a:p>
        </p:txBody>
      </p:sp>
      <p:pic>
        <p:nvPicPr>
          <p:cNvPr id="2050" name="Picture 2" descr="Image result for open do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41889"/>
            <a:ext cx="151490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hreate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45" y="1964992"/>
            <a:ext cx="2557739" cy="25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sms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10" descr="Image result for sms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12" descr="Image result for sms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64" name="Picture 16" descr="Image result for sms icon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45" y="1400740"/>
            <a:ext cx="1036093" cy="1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4699262"/>
            <a:ext cx="276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Door Kept Open For More than Normal Time</a:t>
            </a:r>
            <a:endParaRPr lang="en-IN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12391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Door Forcefully Opened</a:t>
            </a:r>
            <a:endParaRPr lang="en-IN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673950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Threats and Casualties</a:t>
            </a:r>
            <a:endParaRPr lang="en-IN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8992705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Dead Man Zone Violation</a:t>
            </a:r>
            <a:endParaRPr lang="en-IN" sz="2000" dirty="0"/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07" y="243683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63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Get Count of Members Present during Hazardous Situations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195" y="5828097"/>
            <a:ext cx="918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Presents Live Head Count of Users according to Shift, Site or Who’s IN</a:t>
            </a:r>
          </a:p>
        </p:txBody>
      </p:sp>
      <p:sp>
        <p:nvSpPr>
          <p:cNvPr id="4" name="Rectangle 3"/>
          <p:cNvSpPr/>
          <p:nvPr/>
        </p:nvSpPr>
        <p:spPr>
          <a:xfrm>
            <a:off x="341195" y="1269238"/>
            <a:ext cx="3207223" cy="424445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6919412" y="2772085"/>
            <a:ext cx="491319" cy="3002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60" y="1269238"/>
            <a:ext cx="2959803" cy="1803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3897" y="1269238"/>
            <a:ext cx="292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Manufacturing Unit</a:t>
            </a:r>
            <a:endParaRPr lang="en-IN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60124" y="1730903"/>
            <a:ext cx="2965464" cy="169969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 smtClean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 smtClean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 smtClean="0">
              <a:solidFill>
                <a:schemeClr val="tx1"/>
              </a:solidFill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	</a:t>
            </a:r>
            <a:r>
              <a:rPr lang="en-IN" b="1" dirty="0" smtClean="0">
                <a:solidFill>
                  <a:schemeClr val="tx1"/>
                </a:solidFill>
              </a:rPr>
              <a:t>			Site-1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124" y="3581709"/>
            <a:ext cx="1484682" cy="17589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                   HO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6157" y="3581709"/>
            <a:ext cx="1339431" cy="175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              </a:t>
            </a:r>
            <a:r>
              <a:rPr lang="en-IN" b="1" dirty="0" err="1" smtClean="0">
                <a:solidFill>
                  <a:schemeClr val="tx1"/>
                </a:solidFill>
              </a:rPr>
              <a:t>RnD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16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5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17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44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030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81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1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0" y="2459014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9" y="2480311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3" y="3609414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67" y="3576119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6960356" y="2772085"/>
            <a:ext cx="351330" cy="3396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37" y="3394392"/>
            <a:ext cx="10191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98" y="3795234"/>
            <a:ext cx="608153" cy="127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61" y="3574493"/>
            <a:ext cx="685271" cy="143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07" y="4199148"/>
            <a:ext cx="609227" cy="12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3207075"/>
            <a:ext cx="10191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9157645" y="2732980"/>
            <a:ext cx="2442952" cy="1395231"/>
          </a:xfrm>
          <a:prstGeom prst="wedgeRoundRectCallout">
            <a:avLst>
              <a:gd name="adj1" fmla="val -76161"/>
              <a:gd name="adj2" fmla="val -64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There’s a Fire. We need to save </a:t>
            </a:r>
            <a:r>
              <a:rPr lang="en-IN" b="1" dirty="0" smtClean="0">
                <a:solidFill>
                  <a:schemeClr val="tx1"/>
                </a:solidFill>
              </a:rPr>
              <a:t>4 Members </a:t>
            </a:r>
            <a:r>
              <a:rPr lang="en-IN" dirty="0" smtClean="0">
                <a:solidFill>
                  <a:schemeClr val="tx1"/>
                </a:solidFill>
              </a:rPr>
              <a:t>who are inside the premises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93" y="2813914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Security of manpower and Assets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Restrict Unauthorized Access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2" descr="Image result for restriction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80" y="2892451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8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Access Control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690" y="5830965"/>
            <a:ext cx="6018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Restrict Unauthorized Access</a:t>
            </a:r>
            <a:endParaRPr lang="en-IN" dirty="0"/>
          </a:p>
        </p:txBody>
      </p:sp>
      <p:pic>
        <p:nvPicPr>
          <p:cNvPr id="12" name="Picture 6" descr="Image result for person icon black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2769" y="3236601"/>
            <a:ext cx="1320633" cy="162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73" y="2810813"/>
            <a:ext cx="289486" cy="6148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22146" y="2025965"/>
            <a:ext cx="1254278" cy="12942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Picture 4" descr="Image result for door open closed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43" y="1763275"/>
            <a:ext cx="2829672" cy="28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person icon black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067" y="3235126"/>
            <a:ext cx="1320633" cy="162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71" y="2809338"/>
            <a:ext cx="289486" cy="6148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260444" y="2024490"/>
            <a:ext cx="1254278" cy="12942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0" name="Picture 4" descr="Image result for door open closed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941" y="1761800"/>
            <a:ext cx="2829672" cy="28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9976513" y="4467352"/>
            <a:ext cx="2688609" cy="2715905"/>
          </a:xfrm>
          <a:prstGeom prst="ellipse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/>
          <p:cNvSpPr txBox="1"/>
          <p:nvPr/>
        </p:nvSpPr>
        <p:spPr>
          <a:xfrm>
            <a:off x="10331355" y="4641152"/>
            <a:ext cx="1665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400" b="1" dirty="0" smtClean="0">
                <a:solidFill>
                  <a:schemeClr val="bg1"/>
                </a:solidFill>
              </a:rPr>
              <a:t>25+ Advanced Access Control Features</a:t>
            </a:r>
            <a:endParaRPr lang="en-I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Man Trap: Open one Door at a Time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041" y="5821065"/>
            <a:ext cx="3546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Control Traffic, Intruders and Air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3" y="1695826"/>
            <a:ext cx="11594222" cy="38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5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Guard Tour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8" y="1265829"/>
            <a:ext cx="10598410" cy="435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815" y="5830965"/>
            <a:ext cx="1096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Enforce Vigil Patrol of Security Guards or Such Pre-fixed Movement of Other People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9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93" y="2813914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Security of Manpower and Assets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Protect Physical Assets and Manpower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4" descr="Image result for protection shield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78" y="2859312"/>
            <a:ext cx="897704" cy="10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3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person icon bl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8047" y="3141201"/>
            <a:ext cx="1828978" cy="224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2 Person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Rule: Dual Authentication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door open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01" y="2519518"/>
            <a:ext cx="400916" cy="851579"/>
          </a:xfrm>
          <a:prstGeom prst="rect">
            <a:avLst/>
          </a:prstGeom>
        </p:spPr>
      </p:pic>
      <p:sp>
        <p:nvSpPr>
          <p:cNvPr id="7" name="AutoShape 4" descr="Image result for person icon bl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80" name="Picture 8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32" y="3056018"/>
            <a:ext cx="2273504" cy="242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271" y="5834336"/>
            <a:ext cx="1096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Access Allowed only When Two Authorized Users Punch within a Specified Time to Ensure High Security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6237025" y="1734671"/>
            <a:ext cx="1737081" cy="1815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8" name="Picture 4" descr="Image result for door open closed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34" y="1471981"/>
            <a:ext cx="3918884" cy="391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07" y="1982722"/>
            <a:ext cx="501010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Occupancy Control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690" y="5834335"/>
            <a:ext cx="6018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Controls Number of Users in a Particular Area</a:t>
            </a:r>
            <a:endParaRPr lang="en-IN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4" y="1983485"/>
            <a:ext cx="481740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1746" y="1329478"/>
            <a:ext cx="6018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Occupancy: 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Image result for person icon bl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84" y="3529407"/>
            <a:ext cx="865866" cy="9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person icon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57" y="3426499"/>
            <a:ext cx="1295528" cy="15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Relative Occupancy Control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26" name="Picture 2" descr="Image result for factory ico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4" y="1905516"/>
            <a:ext cx="3467609" cy="346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05" y="2767781"/>
            <a:ext cx="466458" cy="9907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972" y="1815148"/>
            <a:ext cx="2963185" cy="3204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6" descr="Image result for cross mark mar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79" y="3768539"/>
            <a:ext cx="544652" cy="68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person icon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976" y="3555717"/>
            <a:ext cx="1295528" cy="15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factory ico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23" y="2034734"/>
            <a:ext cx="3467609" cy="346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24" y="2896999"/>
            <a:ext cx="466458" cy="9907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93791" y="1944366"/>
            <a:ext cx="2963185" cy="3204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" name="Picture 2" descr="Image result for tick ma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740" y="3940719"/>
            <a:ext cx="651768" cy="7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ecurity cabin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96" y="2781429"/>
            <a:ext cx="2381451" cy="23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Image result for security cabin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700" y="2810636"/>
            <a:ext cx="2381451" cy="23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33122" y="5830965"/>
            <a:ext cx="956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Employee Can Enter the Office, Only if Security Guard is Present in the Cabin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4517406" y="2824284"/>
            <a:ext cx="962167" cy="2399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 smtClean="0"/>
              <a:t>SECURITY</a:t>
            </a:r>
            <a:endParaRPr lang="en-IN" sz="1200" dirty="0"/>
          </a:p>
        </p:txBody>
      </p:sp>
      <p:sp>
        <p:nvSpPr>
          <p:cNvPr id="29" name="Rectangle 28"/>
          <p:cNvSpPr/>
          <p:nvPr/>
        </p:nvSpPr>
        <p:spPr>
          <a:xfrm>
            <a:off x="10739171" y="2851580"/>
            <a:ext cx="962167" cy="2399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 smtClean="0"/>
              <a:t>SECURITY</a:t>
            </a:r>
            <a:endParaRPr lang="en-IN" sz="12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933424" y="1367762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96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197706" y="2576382"/>
            <a:ext cx="6215450" cy="13608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4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  <a:endParaRPr lang="en-US" sz="40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2576383"/>
            <a:ext cx="197707" cy="135924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4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93" y="2813914"/>
            <a:ext cx="1936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Security of Manpower and Assets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Visitor, Vehicle and Contractor Security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1" name="Picture 2" descr="Image result for safety icon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65" y="2860997"/>
            <a:ext cx="1084329" cy="10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Image result for pers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05" y="2956247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71" y="1480107"/>
            <a:ext cx="3059566" cy="1428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Visitor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35" y="4628868"/>
            <a:ext cx="1893508" cy="18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9" y="1581221"/>
            <a:ext cx="4187309" cy="3741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58296" y="5830965"/>
            <a:ext cx="383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Pre-register/Spot Register a Visitor</a:t>
            </a:r>
            <a:endParaRPr lang="en-IN" dirty="0"/>
          </a:p>
        </p:txBody>
      </p:sp>
      <p:pic>
        <p:nvPicPr>
          <p:cNvPr id="4103" name="Picture 7" descr="Related image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35" y="2963061"/>
            <a:ext cx="2641872" cy="26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34827" y="5826869"/>
            <a:ext cx="383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SMS/Email Notification on Visitor Arrival</a:t>
            </a:r>
            <a:endParaRPr lang="en-IN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6647018" y="1571519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3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Visitor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7" y="2242385"/>
            <a:ext cx="1856409" cy="27210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297" y="5830965"/>
            <a:ext cx="272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Visitor Pass Creation and Integrations</a:t>
            </a:r>
            <a:endParaRPr lang="en-IN" dirty="0"/>
          </a:p>
        </p:txBody>
      </p:sp>
      <p:pic>
        <p:nvPicPr>
          <p:cNvPr id="13" name="Picture 7" descr="Related image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74" y="2855354"/>
            <a:ext cx="2641872" cy="26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37" y="3187004"/>
            <a:ext cx="2403100" cy="24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2692">
            <a:off x="5282704" y="3577804"/>
            <a:ext cx="286862" cy="420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393234" y="5830965"/>
            <a:ext cx="383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Visitor Pass Surrender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9602697" y="5830965"/>
            <a:ext cx="383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Reports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8585721" y="1730411"/>
            <a:ext cx="2934445" cy="384604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kern="0" dirty="0" smtClean="0">
                <a:solidFill>
                  <a:srgbClr val="000000"/>
                </a:solidFill>
              </a:rPr>
              <a:t>Reports on:</a:t>
            </a:r>
          </a:p>
          <a:p>
            <a:endParaRPr lang="en-US" sz="2000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Visitor Punch Details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Visitor Access Denied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Pre-registered Visitors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Visitor Pass Validity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Visitor enrolment Status</a:t>
            </a:r>
          </a:p>
          <a:p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19" name="Picture 20" descr="http://www.iconsdb.com/icons/preview/black/report-xx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514">
            <a:off x="10387140" y="4492447"/>
            <a:ext cx="889048" cy="8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3517769" y="1445633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48828" y="1588106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98" y="1677929"/>
            <a:ext cx="759309" cy="7593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00" y="2646675"/>
            <a:ext cx="708507" cy="7085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98" y="3602933"/>
            <a:ext cx="812178" cy="8121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5" y="4677700"/>
            <a:ext cx="753735" cy="7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Vehicle Access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2" y="3174872"/>
            <a:ext cx="900000" cy="7944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28" y="1472538"/>
            <a:ext cx="900000" cy="7944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53" y="3174872"/>
            <a:ext cx="900000" cy="7944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77" y="4696981"/>
            <a:ext cx="1050842" cy="105084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436675" y="4838550"/>
            <a:ext cx="946800" cy="544644"/>
          </a:xfrm>
          <a:prstGeom prst="rect">
            <a:avLst/>
          </a:prstGeom>
          <a:solidFill>
            <a:srgbClr val="79C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 smtClean="0">
                <a:solidFill>
                  <a:schemeClr val="tx1"/>
                </a:solidFill>
              </a:rPr>
              <a:t>COSEC VAM</a:t>
            </a:r>
            <a:endParaRPr lang="en-IN" sz="1200" b="1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256" y="3914889"/>
            <a:ext cx="1295492" cy="36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Corporate</a:t>
            </a:r>
            <a:endParaRPr lang="en-IN" dirty="0"/>
          </a:p>
        </p:txBody>
      </p:sp>
      <p:sp>
        <p:nvSpPr>
          <p:cNvPr id="34" name="TextBox 33"/>
          <p:cNvSpPr txBox="1"/>
          <p:nvPr/>
        </p:nvSpPr>
        <p:spPr>
          <a:xfrm>
            <a:off x="2737872" y="2263610"/>
            <a:ext cx="96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R&amp;D</a:t>
            </a:r>
            <a:endParaRPr lang="en-IN" dirty="0"/>
          </a:p>
        </p:txBody>
      </p:sp>
      <p:sp>
        <p:nvSpPr>
          <p:cNvPr id="35" name="TextBox 34"/>
          <p:cNvSpPr txBox="1"/>
          <p:nvPr/>
        </p:nvSpPr>
        <p:spPr>
          <a:xfrm>
            <a:off x="4756333" y="3968459"/>
            <a:ext cx="965416" cy="25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Factory</a:t>
            </a:r>
            <a:endParaRPr lang="en-IN" dirty="0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75" y="3271787"/>
            <a:ext cx="1072598" cy="60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Connector 36"/>
          <p:cNvCxnSpPr>
            <a:stCxn id="28" idx="3"/>
          </p:cNvCxnSpPr>
          <p:nvPr/>
        </p:nvCxnSpPr>
        <p:spPr>
          <a:xfrm flipV="1">
            <a:off x="1199002" y="3572113"/>
            <a:ext cx="1342925" cy="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415356" y="3554694"/>
            <a:ext cx="1342925" cy="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1" idx="0"/>
          </p:cNvCxnSpPr>
          <p:nvPr/>
        </p:nvCxnSpPr>
        <p:spPr>
          <a:xfrm flipV="1">
            <a:off x="2909398" y="3872443"/>
            <a:ext cx="1" cy="9108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2927773" y="2300032"/>
            <a:ext cx="677" cy="96610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69" y="1615599"/>
            <a:ext cx="690474" cy="414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906704" y="5749315"/>
            <a:ext cx="221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/>
              <a:t>Exit</a:t>
            </a:r>
            <a:r>
              <a:rPr lang="en-IN" sz="1600" dirty="0" smtClean="0"/>
              <a:t> from R&amp;D Noted</a:t>
            </a:r>
            <a:endParaRPr lang="en-IN" sz="1600" dirty="0"/>
          </a:p>
        </p:txBody>
      </p:sp>
      <p:cxnSp>
        <p:nvCxnSpPr>
          <p:cNvPr id="15" name="Straight Arrow Connector 14"/>
          <p:cNvCxnSpPr>
            <a:stCxn id="41" idx="2"/>
          </p:cNvCxnSpPr>
          <p:nvPr/>
        </p:nvCxnSpPr>
        <p:spPr>
          <a:xfrm>
            <a:off x="3684606" y="2029614"/>
            <a:ext cx="1433301" cy="102748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2" y="3180519"/>
            <a:ext cx="900000" cy="79448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08" y="1478185"/>
            <a:ext cx="900000" cy="79448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133" y="3180519"/>
            <a:ext cx="900000" cy="7944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57" y="4702628"/>
            <a:ext cx="1050842" cy="1050842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492055" y="4844197"/>
            <a:ext cx="946800" cy="544644"/>
          </a:xfrm>
          <a:prstGeom prst="rect">
            <a:avLst/>
          </a:prstGeom>
          <a:solidFill>
            <a:srgbClr val="79C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 smtClean="0">
                <a:solidFill>
                  <a:schemeClr val="tx1"/>
                </a:solidFill>
              </a:rPr>
              <a:t>COSEC VAM</a:t>
            </a:r>
            <a:endParaRPr lang="en-IN" sz="1200" b="1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56636" y="3920536"/>
            <a:ext cx="1295492" cy="36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Corporate</a:t>
            </a:r>
            <a:endParaRPr lang="en-IN" dirty="0"/>
          </a:p>
        </p:txBody>
      </p:sp>
      <p:sp>
        <p:nvSpPr>
          <p:cNvPr id="50" name="TextBox 49"/>
          <p:cNvSpPr txBox="1"/>
          <p:nvPr/>
        </p:nvSpPr>
        <p:spPr>
          <a:xfrm>
            <a:off x="8793252" y="2269257"/>
            <a:ext cx="96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R&amp;D</a:t>
            </a:r>
            <a:endParaRPr lang="en-IN" dirty="0"/>
          </a:p>
        </p:txBody>
      </p:sp>
      <p:sp>
        <p:nvSpPr>
          <p:cNvPr id="51" name="TextBox 50"/>
          <p:cNvSpPr txBox="1"/>
          <p:nvPr/>
        </p:nvSpPr>
        <p:spPr>
          <a:xfrm>
            <a:off x="10811713" y="3974106"/>
            <a:ext cx="965416" cy="25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Factory</a:t>
            </a:r>
            <a:endParaRPr lang="en-IN" dirty="0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055" y="3277434"/>
            <a:ext cx="1072598" cy="60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3" name="Straight Connector 52"/>
          <p:cNvCxnSpPr>
            <a:stCxn id="44" idx="3"/>
          </p:cNvCxnSpPr>
          <p:nvPr/>
        </p:nvCxnSpPr>
        <p:spPr>
          <a:xfrm flipV="1">
            <a:off x="7254382" y="3577760"/>
            <a:ext cx="1342925" cy="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470736" y="3560341"/>
            <a:ext cx="1342925" cy="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7" idx="0"/>
          </p:cNvCxnSpPr>
          <p:nvPr/>
        </p:nvCxnSpPr>
        <p:spPr>
          <a:xfrm flipV="1">
            <a:off x="8964778" y="3878090"/>
            <a:ext cx="1" cy="9108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8983153" y="2305679"/>
            <a:ext cx="677" cy="96610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36" y="2967864"/>
            <a:ext cx="690474" cy="41401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8030324" y="5754962"/>
            <a:ext cx="221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/>
              <a:t>Entry</a:t>
            </a:r>
            <a:r>
              <a:rPr lang="en-IN" sz="1600" dirty="0" smtClean="0"/>
              <a:t> to Factory Noted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15759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Vehicle Access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31" y="1660408"/>
            <a:ext cx="5249740" cy="365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07" y="3490193"/>
            <a:ext cx="822960" cy="52534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583931" y="3752865"/>
            <a:ext cx="3581144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932" y="5834336"/>
            <a:ext cx="885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Pre-define Access Route to Vehicles</a:t>
            </a:r>
            <a:endParaRPr lang="en-IN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339932" y="2456598"/>
            <a:ext cx="1943368" cy="721514"/>
          </a:xfrm>
          <a:prstGeom prst="wedgeRoundRectCallout">
            <a:avLst>
              <a:gd name="adj1" fmla="val 76502"/>
              <a:gd name="adj2" fmla="val 7591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Material Carrying Vehicle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Contract Workers Management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81" y="1066800"/>
            <a:ext cx="6646746" cy="478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687405" y="2265527"/>
            <a:ext cx="1023582" cy="382137"/>
          </a:xfrm>
          <a:prstGeom prst="wedgeRoundRectCallout">
            <a:avLst>
              <a:gd name="adj1" fmla="val -50368"/>
              <a:gd name="adj2" fmla="val 11964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Worker</a:t>
            </a:r>
            <a:endParaRPr lang="en-IN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4100902" y="3266071"/>
            <a:ext cx="1339755" cy="382137"/>
          </a:xfrm>
          <a:prstGeom prst="wedgeRoundRectCallout">
            <a:avLst>
              <a:gd name="adj1" fmla="val 63280"/>
              <a:gd name="adj2" fmla="val -176785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Contractor</a:t>
            </a:r>
            <a:endParaRPr lang="en-IN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4280391" y="1988083"/>
            <a:ext cx="1048603" cy="382137"/>
          </a:xfrm>
          <a:prstGeom prst="wedgeRoundRectCallout">
            <a:avLst>
              <a:gd name="adj1" fmla="val -57489"/>
              <a:gd name="adj2" fmla="val 10178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Admin</a:t>
            </a:r>
            <a:endParaRPr lang="en-IN" dirty="0"/>
          </a:p>
        </p:txBody>
      </p:sp>
      <p:sp>
        <p:nvSpPr>
          <p:cNvPr id="20" name="TextBox 19"/>
          <p:cNvSpPr txBox="1"/>
          <p:nvPr/>
        </p:nvSpPr>
        <p:spPr>
          <a:xfrm>
            <a:off x="340120" y="5827896"/>
            <a:ext cx="934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Manage Contractor and Worker Profile Effectively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 rot="1141111">
            <a:off x="4831626" y="1459904"/>
            <a:ext cx="121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In Punch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61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Contract Workers Management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07" y="1897595"/>
            <a:ext cx="5844985" cy="273672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40120" y="5827896"/>
            <a:ext cx="934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Allow Managers and Contractors to Improve Labour Productivity</a:t>
            </a:r>
            <a:endParaRPr lang="en-IN" dirty="0"/>
          </a:p>
        </p:txBody>
      </p:sp>
      <p:sp>
        <p:nvSpPr>
          <p:cNvPr id="52" name="TextBox 51"/>
          <p:cNvSpPr txBox="1"/>
          <p:nvPr/>
        </p:nvSpPr>
        <p:spPr>
          <a:xfrm>
            <a:off x="8479540" y="2018093"/>
            <a:ext cx="242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Work Order Creation</a:t>
            </a:r>
            <a:endParaRPr lang="en-IN" dirty="0"/>
          </a:p>
        </p:txBody>
      </p:sp>
      <p:sp>
        <p:nvSpPr>
          <p:cNvPr id="53" name="TextBox 52"/>
          <p:cNvSpPr txBox="1"/>
          <p:nvPr/>
        </p:nvSpPr>
        <p:spPr>
          <a:xfrm>
            <a:off x="8479540" y="2718725"/>
            <a:ext cx="242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Assign to Contactor</a:t>
            </a:r>
            <a:endParaRPr lang="en-IN" dirty="0"/>
          </a:p>
        </p:txBody>
      </p:sp>
      <p:sp>
        <p:nvSpPr>
          <p:cNvPr id="56" name="TextBox 55"/>
          <p:cNvSpPr txBox="1"/>
          <p:nvPr/>
        </p:nvSpPr>
        <p:spPr>
          <a:xfrm>
            <a:off x="8479540" y="3430679"/>
            <a:ext cx="242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Create Workers</a:t>
            </a:r>
            <a:endParaRPr lang="en-IN" dirty="0"/>
          </a:p>
        </p:txBody>
      </p:sp>
      <p:sp>
        <p:nvSpPr>
          <p:cNvPr id="57" name="TextBox 56"/>
          <p:cNvSpPr txBox="1"/>
          <p:nvPr/>
        </p:nvSpPr>
        <p:spPr>
          <a:xfrm>
            <a:off x="8479540" y="4088043"/>
            <a:ext cx="242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Worker Attendance</a:t>
            </a:r>
            <a:endParaRPr lang="en-IN" dirty="0"/>
          </a:p>
        </p:txBody>
      </p:sp>
      <p:sp>
        <p:nvSpPr>
          <p:cNvPr id="59" name="TextBox 58"/>
          <p:cNvSpPr txBox="1"/>
          <p:nvPr/>
        </p:nvSpPr>
        <p:spPr>
          <a:xfrm>
            <a:off x="8479540" y="4802323"/>
            <a:ext cx="242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Worker Hours Data</a:t>
            </a:r>
            <a:endParaRPr lang="en-IN" dirty="0"/>
          </a:p>
        </p:txBody>
      </p:sp>
      <p:cxnSp>
        <p:nvCxnSpPr>
          <p:cNvPr id="8" name="Straight Arrow Connector 7"/>
          <p:cNvCxnSpPr>
            <a:stCxn id="52" idx="2"/>
            <a:endCxn id="53" idx="0"/>
          </p:cNvCxnSpPr>
          <p:nvPr/>
        </p:nvCxnSpPr>
        <p:spPr>
          <a:xfrm>
            <a:off x="9689910" y="2418203"/>
            <a:ext cx="0" cy="300522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9689910" y="3118835"/>
            <a:ext cx="0" cy="300522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9689910" y="3789845"/>
            <a:ext cx="0" cy="300522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9664889" y="4488153"/>
            <a:ext cx="0" cy="300522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8274820" y="1707711"/>
            <a:ext cx="2934445" cy="384604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842" y="2850424"/>
            <a:ext cx="259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Productivity of Manufacturing Unit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Worker Irregularities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3" name="Picture 8" descr="Image result for irregula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900" y="2609283"/>
            <a:ext cx="1532459" cy="15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Flexible Attendance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Policies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7325" y="4628500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Late IN/OUT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5254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Early IN/OUT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0126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Overtime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9449" y="4630971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C-OFF Policies</a:t>
            </a:r>
          </a:p>
        </p:txBody>
      </p:sp>
      <p:pic>
        <p:nvPicPr>
          <p:cNvPr id="1026" name="Picture 2" descr="Image result for late i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2" y="272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lat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03" y="2472079"/>
            <a:ext cx="2016016" cy="20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verti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62" y="2768784"/>
            <a:ext cx="1719311" cy="17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eave management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89" y="24720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Leave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50" name="Picture 2" descr="Image result for leave managemen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9" y="272530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4584" y="4363683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Leave </a:t>
            </a:r>
            <a:r>
              <a:rPr lang="en-IN" sz="2000" dirty="0"/>
              <a:t>Policies</a:t>
            </a:r>
          </a:p>
        </p:txBody>
      </p:sp>
      <p:pic>
        <p:nvPicPr>
          <p:cNvPr id="2052" name="Picture 4" descr="Image result for tour icon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96" y="2712107"/>
            <a:ext cx="1245596" cy="12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3842" y="4396484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Tour </a:t>
            </a:r>
            <a:r>
              <a:rPr lang="en-IN" sz="2000" dirty="0"/>
              <a:t>Policies</a:t>
            </a:r>
          </a:p>
        </p:txBody>
      </p:sp>
      <p:pic>
        <p:nvPicPr>
          <p:cNvPr id="2054" name="Picture 6" descr="Image result for accrual leave credit icon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51" y="2647209"/>
            <a:ext cx="1375392" cy="13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17487" y="4396484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Accrual </a:t>
            </a:r>
            <a:r>
              <a:rPr lang="en-IN" sz="2000" dirty="0"/>
              <a:t>Policies</a:t>
            </a:r>
          </a:p>
        </p:txBody>
      </p:sp>
      <p:pic>
        <p:nvPicPr>
          <p:cNvPr id="2056" name="Picture 8" descr="Image result for leave application and approval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17" y="2715449"/>
            <a:ext cx="1254615" cy="12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87967" y="4390979"/>
            <a:ext cx="2033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Leave Application and Approval</a:t>
            </a:r>
          </a:p>
        </p:txBody>
      </p:sp>
      <p:pic>
        <p:nvPicPr>
          <p:cNvPr id="2058" name="Picture 10" descr="Image result for leave encashment icon"/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88" y="241726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658780" y="4369188"/>
            <a:ext cx="2033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Leave Encashment</a:t>
            </a:r>
          </a:p>
        </p:txBody>
      </p:sp>
    </p:spTree>
    <p:extLst>
      <p:ext uri="{BB962C8B-B14F-4D97-AF65-F5344CB8AC3E}">
        <p14:creationId xmlns:p14="http://schemas.microsoft.com/office/powerpoint/2010/main" val="39848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913" y="4621938"/>
            <a:ext cx="363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Safety of Manpower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2445" y="4628479"/>
            <a:ext cx="266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Productivity of a Manufacturing Unit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Image result for securit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02" y="2478469"/>
            <a:ext cx="190499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fety helme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97" y="2478469"/>
            <a:ext cx="190499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owth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30" y="2349679"/>
            <a:ext cx="2183682" cy="21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41811" y="4623322"/>
            <a:ext cx="3631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Security of Manpower and Assets 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Shift and Schedules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7" y="1385249"/>
            <a:ext cx="2386434" cy="434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2" y="1385249"/>
            <a:ext cx="2386435" cy="434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042" y="1385248"/>
            <a:ext cx="2365595" cy="434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8148" y="5830965"/>
            <a:ext cx="1096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Up to 999 Shift Schedules with Unlimited Shifts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127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COSEC Tracker: Live Count of Person Inside the Premises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503102"/>
            <a:ext cx="5103107" cy="207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Deepak\Desktop\COSEC Tracker_Scrn Shots\Site 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9" y="1517675"/>
            <a:ext cx="5122625" cy="207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0" y="4344157"/>
            <a:ext cx="6103606" cy="163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59613" y="3741395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Shift 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0211" y="3741395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Site 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41501" y="6124811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Who’s IN 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7528" y="5304598"/>
            <a:ext cx="487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Presents Live Head Count of Users according to Shift, Site or Who’s IN</a:t>
            </a:r>
          </a:p>
        </p:txBody>
      </p:sp>
    </p:spTree>
    <p:extLst>
      <p:ext uri="{BB962C8B-B14F-4D97-AF65-F5344CB8AC3E}">
        <p14:creationId xmlns:p14="http://schemas.microsoft.com/office/powerpoint/2010/main" val="33155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SMS and Email Notifications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2" y="2252879"/>
            <a:ext cx="2838743" cy="205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0120" y="5827896"/>
            <a:ext cx="650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SMS and Email Alerts to Respond Quickly on situations</a:t>
            </a:r>
            <a:endParaRPr lang="en-IN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04" y="2237104"/>
            <a:ext cx="2798861" cy="209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4" y="2237104"/>
            <a:ext cx="2802623" cy="209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319" y="2252879"/>
            <a:ext cx="2820280" cy="205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8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COSEC DOOR FMX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9" y="1412399"/>
            <a:ext cx="1920851" cy="407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age result for fingerprint icon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1" y="1207682"/>
            <a:ext cx="4368694" cy="43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wrong mark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922" y="3832140"/>
            <a:ext cx="1143690" cy="14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00229" y="5833019"/>
            <a:ext cx="3343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Reads Surface as Well as Subsurface of Finger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8824421" y="5833019"/>
            <a:ext cx="2688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Reads Live Finger Only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511537" y="5833019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COSEC DOOR FMX</a:t>
            </a:r>
            <a:endParaRPr lang="en-IN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0560" y="3950038"/>
            <a:ext cx="518822" cy="5975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0560" y="5576380"/>
            <a:ext cx="520795" cy="584757"/>
          </a:xfrm>
          <a:prstGeom prst="rect">
            <a:avLst/>
          </a:prstGeom>
        </p:spPr>
      </p:pic>
      <p:pic>
        <p:nvPicPr>
          <p:cNvPr id="1026" name="Picture 2" descr="C:\Users\user1\Desktop\COSEC DOOR FMX\COSEC DOOR FM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09" y="1576554"/>
            <a:ext cx="3811633" cy="39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COSEC DOOR PVR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242" name="Picture 2" descr="C:\Users\user1\Google Drive\COSEC\PRODUCT PHOTOS\DOOR Series\COSEC DOOR PVR with Handgu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13" y="1701336"/>
            <a:ext cx="2050908" cy="38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1\Google Drive\COSEC\PRODUCT PHOTOS\DOOR Series\COSEC DOOR PVR with Pa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13" y="1701336"/>
            <a:ext cx="3204770" cy="375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138" y="5820846"/>
            <a:ext cx="276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COSEC DOOR PVR with Detachable Hand Guide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4087711" y="5826169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Contactless Technology</a:t>
            </a:r>
            <a:endParaRPr lang="en-IN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75" y="2305161"/>
            <a:ext cx="854263" cy="93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69904" y="3266318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Chemicals</a:t>
            </a:r>
            <a:endParaRPr lang="en-IN" dirty="0"/>
          </a:p>
        </p:txBody>
      </p:sp>
      <p:pic>
        <p:nvPicPr>
          <p:cNvPr id="6148" name="Picture 4" descr="Image result for medicin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495" y="2141167"/>
            <a:ext cx="1019033" cy="10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289630" y="3266318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Pharmaceuticals</a:t>
            </a:r>
            <a:endParaRPr lang="en-IN" dirty="0"/>
          </a:p>
        </p:txBody>
      </p:sp>
      <p:pic>
        <p:nvPicPr>
          <p:cNvPr id="6150" name="Picture 6" descr="Image result for R&amp;D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19" y="3949767"/>
            <a:ext cx="1114203" cy="11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40381" y="5099942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R&amp;D Labs</a:t>
            </a:r>
            <a:endParaRPr lang="en-IN" dirty="0"/>
          </a:p>
        </p:txBody>
      </p:sp>
      <p:pic>
        <p:nvPicPr>
          <p:cNvPr id="6152" name="Picture 8" descr="Image result for refinery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495" y="3826310"/>
            <a:ext cx="1361116" cy="136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489819" y="5102221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Refinery</a:t>
            </a:r>
            <a:endParaRPr lang="en-IN" dirty="0"/>
          </a:p>
        </p:txBody>
      </p:sp>
      <p:sp>
        <p:nvSpPr>
          <p:cNvPr id="18" name="TextBox 17"/>
          <p:cNvSpPr txBox="1"/>
          <p:nvPr/>
        </p:nvSpPr>
        <p:spPr>
          <a:xfrm>
            <a:off x="8621042" y="5827018"/>
            <a:ext cx="2720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Target Audience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334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490" y="2806672"/>
            <a:ext cx="259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Productivity of Manufacturing Unit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Timely and Accurate Salary Payments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12" descr="Image result for tim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32" y="2778939"/>
            <a:ext cx="1255796" cy="12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mage result for dolla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22" y="2810921"/>
            <a:ext cx="465308" cy="4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Third Party Payroll Integration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99" y="5834337"/>
            <a:ext cx="1096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Seamless Payroll Integration for Faster HR Process</a:t>
            </a:r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06" y="1265333"/>
            <a:ext cx="7666229" cy="456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1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Cafeteria Management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AutoShape 6" descr="Displaying 10_ItemList_search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996857"/>
            <a:ext cx="3815662" cy="28617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81" y="1996857"/>
            <a:ext cx="3815661" cy="286174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4576" y="5111006"/>
            <a:ext cx="354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Select Item quantity from COSEC Device</a:t>
            </a:r>
            <a:endParaRPr lang="en-IN" dirty="0"/>
          </a:p>
        </p:txBody>
      </p:sp>
      <p:sp>
        <p:nvSpPr>
          <p:cNvPr id="33" name="TextBox 32"/>
          <p:cNvSpPr txBox="1"/>
          <p:nvPr/>
        </p:nvSpPr>
        <p:spPr>
          <a:xfrm>
            <a:off x="5097480" y="5104578"/>
            <a:ext cx="30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Show Credentials on COSEC Device</a:t>
            </a:r>
            <a:endParaRPr lang="en-IN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19791" r="42972" b="6250"/>
          <a:stretch>
            <a:fillRect/>
          </a:stretch>
        </p:blipFill>
        <p:spPr bwMode="auto">
          <a:xfrm>
            <a:off x="9105368" y="2115403"/>
            <a:ext cx="2589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888502" y="5104578"/>
            <a:ext cx="30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Directly Print Receipt for Ordered Food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61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Cafeteria Management: Cashless Transactions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AutoShape 6" descr="Displaying 10_ItemList_search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93107" y="1771360"/>
            <a:ext cx="3888333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 smtClean="0">
                <a:solidFill>
                  <a:srgbClr val="000000"/>
                </a:solidFill>
              </a:rPr>
              <a:t>Pre-paid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Smart Card to Store Balance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Recharge </a:t>
            </a:r>
            <a:r>
              <a:rPr lang="en-US" sz="2000" kern="0" dirty="0">
                <a:solidFill>
                  <a:srgbClr val="000000"/>
                </a:solidFill>
              </a:rPr>
              <a:t>A</a:t>
            </a:r>
            <a:r>
              <a:rPr lang="en-US" sz="2000" kern="0" dirty="0" smtClean="0">
                <a:solidFill>
                  <a:srgbClr val="000000"/>
                </a:solidFill>
              </a:rPr>
              <a:t>s and When Needed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05949" y="1771360"/>
            <a:ext cx="4289449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 smtClean="0">
                <a:solidFill>
                  <a:srgbClr val="000000"/>
                </a:solidFill>
              </a:rPr>
              <a:t>Post-paid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Through Fingerprint, RFID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 smtClean="0">
                <a:solidFill>
                  <a:srgbClr val="000000"/>
                </a:solidFill>
              </a:rPr>
              <a:t>Define Maximum Credit Permitted per User per Month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 smtClean="0">
              <a:solidFill>
                <a:srgbClr val="000000"/>
              </a:solidFill>
            </a:endParaRPr>
          </a:p>
        </p:txBody>
      </p:sp>
      <p:pic>
        <p:nvPicPr>
          <p:cNvPr id="10242" name="Picture 2" descr="Image result for prepaid icon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06" y="3444950"/>
            <a:ext cx="27908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postpaid transaction icon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60" y="3118518"/>
            <a:ext cx="28670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490" y="2812410"/>
            <a:ext cx="259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Productivity of Manufacturing Unit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Time Spent on Each Job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14" descr="Image result for job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38" y="2887582"/>
            <a:ext cx="904361" cy="9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/>
          <p:cNvSpPr/>
          <p:nvPr/>
        </p:nvSpPr>
        <p:spPr bwMode="auto">
          <a:xfrm rot="5400000">
            <a:off x="1491071" y="2606053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  <a:endParaRPr lang="en-US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8002" y="2076212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Operations Under Threat</a:t>
            </a:r>
            <a:endParaRPr lang="en-US" sz="2000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08867" y="3611976"/>
            <a:ext cx="42443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Integration with Third Party Devices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85108" y="5179892"/>
            <a:ext cx="5308918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Prompt Response on Casualties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3152228" y="142099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4115830" y="2965038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3110084" y="450908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09118" y="3403792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Safety of Manpower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830547" y="1839281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4149" y="3389526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788403" y="4920696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30" name="Picture 6" descr="Image result for integration icon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71" y="3390144"/>
            <a:ext cx="834574" cy="8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hreat icon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24" y="1813523"/>
            <a:ext cx="1084740" cy="10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respons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24" y="4885909"/>
            <a:ext cx="894918" cy="8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Job Processing and Costing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198" y="2705257"/>
            <a:ext cx="176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Project and Phases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9305" y="2709017"/>
            <a:ext cx="172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Job Group and Job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6350" y="270003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Time based Job Allocation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225" y="4869758"/>
            <a:ext cx="1618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Daily Job View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515" y="4871433"/>
            <a:ext cx="1327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Job Status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8994" y="4870528"/>
            <a:ext cx="251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Forecasting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04824" y="4876147"/>
            <a:ext cx="193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Time-sheet Correction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91637" y="4877278"/>
            <a:ext cx="193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Reports</a:t>
            </a:r>
          </a:p>
        </p:txBody>
      </p:sp>
      <p:pic>
        <p:nvPicPr>
          <p:cNvPr id="27" name="Picture 20" descr="http://www.iconsdb.com/icons/preview/black/report-x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277" y="4086740"/>
            <a:ext cx="760418" cy="7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2374730" y="1683331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41606" y="1724760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518176" y="1764839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988611" y="1777280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75799" y="3673482"/>
            <a:ext cx="10646896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http://plainicon.com/dboard/userprod/2800_a1826/prod_thumb/plainicon.com-47985-512px-9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9" y="1942109"/>
            <a:ext cx="777703" cy="77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image.freepik.com/free-icon/job-post_318-847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42" y="1863114"/>
            <a:ext cx="818606" cy="8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encrypted-tbn1.gstatic.com/images?q=tbn:ANd9GcSZ8mE3tYf9zX4nAiehJnWrY3HUizwI1j9TdzC31-BTRLo4aurks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09" y="1912451"/>
            <a:ext cx="9715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12130" y="2709017"/>
            <a:ext cx="2104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Job Count</a:t>
            </a:r>
          </a:p>
        </p:txBody>
      </p:sp>
      <p:pic>
        <p:nvPicPr>
          <p:cNvPr id="36" name="Picture 10" descr="https://cdn1.iconfinder.com/data/icons/freeline/32/alarm_alert_clock_event_history_schedule_time_watch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724" y="1960947"/>
            <a:ext cx="765883" cy="7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77" y="1945002"/>
            <a:ext cx="912860" cy="9128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32801" y="269759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Site Mapping</a:t>
            </a:r>
          </a:p>
        </p:txBody>
      </p:sp>
      <p:pic>
        <p:nvPicPr>
          <p:cNvPr id="38" name="Picture 12" descr="https://cdn2.iconfinder.com/data/icons/picol-vector/32/view-12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67" y="3989039"/>
            <a:ext cx="872269" cy="8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https://image.freepik.com/icone-gratis/lente-d&amp;-39;ingrandimento-con-il-segno-di-spunta_318-6496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11" y="4074519"/>
            <a:ext cx="769083" cy="7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://www.perceptanalytics.com/landing/icon-forecas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30" y="4095260"/>
            <a:ext cx="769011" cy="7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https://encrypted-tbn1.gstatic.com/images?q=tbn:ANd9GcQkJ-F1JWUGuE1NQjKKT1EfWhCZxQR2nPSna7fMcppbYQBZkXm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42" y="4048188"/>
            <a:ext cx="908446" cy="8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2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Customized Reports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" y="1268529"/>
            <a:ext cx="2947001" cy="21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6208" y="3418840"/>
            <a:ext cx="379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Generate 200+ Reports and Charts</a:t>
            </a:r>
            <a:endParaRPr lang="en-IN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69" y="1268528"/>
            <a:ext cx="3885140" cy="21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01488" y="3424063"/>
            <a:ext cx="3796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Apply Various Filters to Generate Specific Reports</a:t>
            </a:r>
            <a:endParaRPr lang="en-IN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8" y="4455501"/>
            <a:ext cx="4155113" cy="136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8912" y="5820846"/>
            <a:ext cx="4349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Generate Customized Report Template</a:t>
            </a:r>
            <a:endParaRPr lang="en-IN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76" y="4409439"/>
            <a:ext cx="3557597" cy="145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61187" y="5825962"/>
            <a:ext cx="47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Send Reports on Email at Scheduled Time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10290412" y="5824331"/>
            <a:ext cx="1669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File Formats</a:t>
            </a:r>
            <a:endParaRPr lang="en-IN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95" y="1488601"/>
            <a:ext cx="573210" cy="573210"/>
          </a:xfrm>
          <a:prstGeom prst="rect">
            <a:avLst/>
          </a:prstGeom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4362" r="7080" b="4704"/>
          <a:stretch/>
        </p:blipFill>
        <p:spPr>
          <a:xfrm>
            <a:off x="10910966" y="2171836"/>
            <a:ext cx="510948" cy="538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426" y="2914442"/>
            <a:ext cx="590026" cy="590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01" y="3694759"/>
            <a:ext cx="522236" cy="479298"/>
          </a:xfrm>
          <a:prstGeom prst="rect">
            <a:avLst/>
          </a:prstGeom>
        </p:spPr>
      </p:pic>
      <p:pic>
        <p:nvPicPr>
          <p:cNvPr id="20" name="Picture 2" descr="C:\Users\administrator\AppData\Local\Microsoft\Windows\Temporary Internet Files\Content.IE5\2MJBKMW4\MC900439817[1]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9074"/>
          <a:stretch/>
        </p:blipFill>
        <p:spPr bwMode="auto">
          <a:xfrm>
            <a:off x="10947256" y="4367313"/>
            <a:ext cx="514294" cy="4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661" y="5116712"/>
            <a:ext cx="573210" cy="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</a:rPr>
              <a:t>Benefits</a:t>
            </a:r>
            <a:r>
              <a:rPr lang="en-US" sz="2800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kern="0" dirty="0">
                <a:solidFill>
                  <a:schemeClr val="bg1"/>
                </a:solidFill>
                <a:latin typeface="+mj-lt"/>
              </a:rPr>
              <a:t>with</a:t>
            </a:r>
            <a:r>
              <a:rPr lang="en-US" sz="2800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kern="0" dirty="0">
                <a:solidFill>
                  <a:schemeClr val="bg1"/>
                </a:solidFill>
                <a:latin typeface="+mj-lt"/>
              </a:rPr>
              <a:t>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&quot;No&quot; Symbol 26"/>
          <p:cNvSpPr/>
          <p:nvPr/>
        </p:nvSpPr>
        <p:spPr>
          <a:xfrm>
            <a:off x="1305080" y="4371480"/>
            <a:ext cx="1107030" cy="1007030"/>
          </a:xfrm>
          <a:prstGeom prst="noSmoking">
            <a:avLst>
              <a:gd name="adj" fmla="val 7691"/>
            </a:avLst>
          </a:prstGeom>
          <a:solidFill>
            <a:srgbClr val="FF575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ERRORS</a:t>
            </a:r>
          </a:p>
        </p:txBody>
      </p:sp>
      <p:sp>
        <p:nvSpPr>
          <p:cNvPr id="7" name="Oval 6"/>
          <p:cNvSpPr/>
          <p:nvPr/>
        </p:nvSpPr>
        <p:spPr>
          <a:xfrm>
            <a:off x="107275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48818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4099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75322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67497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758" y="3175196"/>
            <a:ext cx="2371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Increase Productivity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4186" y="3178214"/>
            <a:ext cx="2485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Automate Attendance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Process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51647" y="3175196"/>
            <a:ext cx="195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Increase Security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49" y="5804758"/>
            <a:ext cx="177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Reduce Payroll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Errors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722" y="5807776"/>
            <a:ext cx="1454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Reduce Cost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57750" y="5804758"/>
            <a:ext cx="201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Higher Employee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Satisfaction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6784" r="13568" b="8412"/>
          <a:stretch/>
        </p:blipFill>
        <p:spPr>
          <a:xfrm>
            <a:off x="1394870" y="1708195"/>
            <a:ext cx="972578" cy="11052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08" y="1779324"/>
            <a:ext cx="1051986" cy="9173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8DDC"/>
              </a:clrFrom>
              <a:clrTo>
                <a:srgbClr val="008D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81" y="1833264"/>
            <a:ext cx="906919" cy="9387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17" y="4352430"/>
            <a:ext cx="1061926" cy="10260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61" y="4371480"/>
            <a:ext cx="956034" cy="95603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071747" y="4087497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48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Adani</a:t>
            </a:r>
            <a:endParaRPr lang="en-US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12" y="1273191"/>
            <a:ext cx="5094288" cy="88227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Applications: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black"/>
                </a:solidFill>
              </a:rPr>
              <a:t>Managing Access Control and Contract Workers across multiple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r>
              <a:rPr lang="en-US" sz="1800" i="0" dirty="0">
                <a:solidFill>
                  <a:schemeClr val="tx1"/>
                </a:solidFill>
              </a:rPr>
              <a:t>     </a:t>
            </a:r>
          </a:p>
          <a:p>
            <a:endParaRPr lang="en-US" sz="1800" b="1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912" y="2155465"/>
            <a:ext cx="5094288" cy="1187809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Technology: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Biometric Fingerprint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Smart RFID Card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Wireless Connectivity</a:t>
            </a:r>
          </a:p>
          <a:p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912" y="3343275"/>
            <a:ext cx="5094288" cy="1129366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Matrix Offering: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Devices: </a:t>
            </a:r>
            <a:r>
              <a:rPr lang="en-US" dirty="0" smtClean="0">
                <a:solidFill>
                  <a:schemeClr val="tx1"/>
                </a:solidFill>
              </a:rPr>
              <a:t>17000 </a:t>
            </a:r>
            <a:r>
              <a:rPr lang="en-US" dirty="0">
                <a:solidFill>
                  <a:schemeClr val="tx1"/>
                </a:solidFill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Users: </a:t>
            </a:r>
            <a:r>
              <a:rPr lang="en-US" dirty="0" smtClean="0">
                <a:solidFill>
                  <a:schemeClr val="tx1"/>
                </a:solidFill>
              </a:rPr>
              <a:t>85000 </a:t>
            </a:r>
            <a:r>
              <a:rPr lang="en-US" dirty="0">
                <a:solidFill>
                  <a:schemeClr val="tx1"/>
                </a:solidFill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Location: 25 + Business Units</a:t>
            </a:r>
          </a:p>
          <a:p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1273191"/>
            <a:ext cx="5994400" cy="2957617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Solutions Offered</a:t>
            </a:r>
            <a:r>
              <a:rPr lang="en-US" sz="1800" b="1" i="0" dirty="0" smtClean="0">
                <a:solidFill>
                  <a:schemeClr val="tx1"/>
                </a:solidFill>
              </a:rPr>
              <a:t>:</a:t>
            </a:r>
          </a:p>
          <a:p>
            <a:endParaRPr lang="en-US" sz="1800" b="1" i="0" dirty="0">
              <a:solidFill>
                <a:schemeClr val="tx1"/>
              </a:solidFill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prstClr val="black"/>
                </a:solidFill>
              </a:rPr>
              <a:t>Centralized </a:t>
            </a:r>
            <a:r>
              <a:rPr lang="en-GB" kern="0" dirty="0">
                <a:solidFill>
                  <a:prstClr val="black"/>
                </a:solidFill>
              </a:rPr>
              <a:t>Attendance </a:t>
            </a:r>
            <a:r>
              <a:rPr lang="en-GB" kern="0" dirty="0" smtClean="0">
                <a:solidFill>
                  <a:prstClr val="black"/>
                </a:solidFill>
              </a:rPr>
              <a:t>Management</a:t>
            </a:r>
            <a:endParaRPr lang="en-GB" kern="0" dirty="0">
              <a:solidFill>
                <a:prstClr val="black"/>
              </a:solidFill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kern="0" dirty="0">
                <a:solidFill>
                  <a:prstClr val="black"/>
                </a:solidFill>
              </a:rPr>
              <a:t>Tracking Work Orders’ </a:t>
            </a:r>
            <a:r>
              <a:rPr lang="en-GB" kern="0" dirty="0" smtClean="0">
                <a:solidFill>
                  <a:prstClr val="black"/>
                </a:solidFill>
              </a:rPr>
              <a:t>Progress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kern="0" dirty="0" smtClean="0">
                <a:solidFill>
                  <a:prstClr val="black"/>
                </a:solidFill>
              </a:rPr>
              <a:t>Integration </a:t>
            </a:r>
            <a:r>
              <a:rPr lang="en-GB" kern="0" dirty="0">
                <a:solidFill>
                  <a:prstClr val="black"/>
                </a:solidFill>
              </a:rPr>
              <a:t>with SAP using Database to Database </a:t>
            </a:r>
            <a:r>
              <a:rPr lang="en-GB" kern="0" dirty="0" smtClean="0">
                <a:solidFill>
                  <a:prstClr val="black"/>
                </a:solidFill>
              </a:rPr>
              <a:t>Linking</a:t>
            </a:r>
            <a:endParaRPr lang="en-GB" kern="0" dirty="0">
              <a:solidFill>
                <a:prstClr val="black"/>
              </a:solidFill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kern="0" dirty="0">
                <a:solidFill>
                  <a:prstClr val="black"/>
                </a:solidFill>
              </a:rPr>
              <a:t>Real-time Notifications on </a:t>
            </a:r>
            <a:r>
              <a:rPr lang="en-GB" kern="0" dirty="0" smtClean="0">
                <a:solidFill>
                  <a:prstClr val="black"/>
                </a:solidFill>
              </a:rPr>
              <a:t>Exceptions</a:t>
            </a:r>
            <a:endParaRPr lang="en-GB" kern="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Integration with Boom Barrier and </a:t>
            </a:r>
            <a:r>
              <a:rPr lang="en-US" dirty="0" smtClean="0">
                <a:solidFill>
                  <a:schemeClr val="tx1"/>
                </a:solidFill>
              </a:rPr>
              <a:t>Turnstile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</a:rPr>
              <a:t>Advanced Access Control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Alarm </a:t>
            </a:r>
            <a:r>
              <a:rPr lang="en-US" dirty="0">
                <a:solidFill>
                  <a:schemeClr val="tx1"/>
                </a:solidFill>
              </a:rPr>
              <a:t>on Access Rule </a:t>
            </a:r>
            <a:r>
              <a:rPr lang="en-US" dirty="0" smtClean="0">
                <a:solidFill>
                  <a:schemeClr val="tx1"/>
                </a:solidFill>
              </a:rPr>
              <a:t>Violation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</a:rPr>
              <a:t>Dead </a:t>
            </a:r>
            <a:r>
              <a:rPr lang="en-US" kern="0" dirty="0">
                <a:solidFill>
                  <a:srgbClr val="000000"/>
                </a:solidFill>
              </a:rPr>
              <a:t>Man Alarm for Security Cabin’s Access Rule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" y="4472640"/>
            <a:ext cx="5092700" cy="2023694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Increase Security of Business by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Enhance Security by Integration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kern="0" dirty="0">
                <a:solidFill>
                  <a:prstClr val="black"/>
                </a:solidFill>
              </a:rPr>
              <a:t>Error Free Man-hours Computation for Quick and Effective Wages’ Calculation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Smooth Monitoring of Workers and Contractors 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Easy Tracking of Work Orders </a:t>
            </a:r>
          </a:p>
          <a:p>
            <a:endParaRPr lang="en-US" sz="1800" i="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6126"/>
            <a:ext cx="5994400" cy="219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4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Clientele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907036"/>
              </p:ext>
            </p:extLst>
          </p:nvPr>
        </p:nvGraphicFramePr>
        <p:xfrm>
          <a:off x="368488" y="1433017"/>
          <a:ext cx="11013744" cy="4885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5624"/>
                <a:gridCol w="1835624"/>
                <a:gridCol w="1835624"/>
                <a:gridCol w="1835624"/>
                <a:gridCol w="1835624"/>
                <a:gridCol w="1835624"/>
              </a:tblGrid>
              <a:tr h="814316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</a:t>
                      </a:r>
                      <a:r>
                        <a:rPr lang="en-IN" b="1" baseline="0" dirty="0" smtClean="0"/>
                        <a:t> Logo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</a:t>
                      </a:r>
                      <a:r>
                        <a:rPr lang="en-IN" b="1" baseline="0" dirty="0" smtClean="0"/>
                        <a:t> Name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Location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 Logo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 Name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Location</a:t>
                      </a:r>
                      <a:endParaRPr lang="en-IN" b="1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Adani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Hero Moto Corp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Coca</a:t>
                      </a:r>
                      <a:r>
                        <a:rPr lang="en-IN" baseline="0" dirty="0" smtClean="0"/>
                        <a:t> Cola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L&amp;T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Ellams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Africa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Albanna</a:t>
                      </a:r>
                      <a:r>
                        <a:rPr lang="en-IN" dirty="0" smtClean="0"/>
                        <a:t> Engineering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UAE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Khimji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Ramdas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Oman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Schneider</a:t>
                      </a:r>
                      <a:r>
                        <a:rPr lang="en-IN" baseline="0" dirty="0" smtClean="0"/>
                        <a:t> Electric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Al-</a:t>
                      </a:r>
                      <a:r>
                        <a:rPr lang="en-IN" dirty="0" err="1" smtClean="0"/>
                        <a:t>Khodari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Saudi Arabia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TATA STEEL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Picture 2" descr="http://4.bp.blogspot.com/-qmkzaVV_VZ0/T0l2ChildhI/AAAAAAAAETo/2ajcVvRksKg/s1600/Adani+logo+2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8" y="2421657"/>
            <a:ext cx="1315758" cy="4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upload.wikimedia.org/wikipedia/commons/thumb/c/ce/Coca-Cola_logo.svg/2000px-Coca-Cola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1" y="3193253"/>
            <a:ext cx="1648651" cy="5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www.ellams.co.ke/css/images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3" y="3959947"/>
            <a:ext cx="687685" cy="6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s://d1rfcsn9k4wyjz.cloudfront.net/wp-content/themes/syzygal/assets/images/clients/client-khimji-ramda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8" y="4760182"/>
            <a:ext cx="1478982" cy="6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al khod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8" y="5556747"/>
            <a:ext cx="1174806" cy="6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s://upload.wikimedia.org/wikipedia/en/thumb/0/0f/Hero_MotoCorp.svg/909px-Hero_MotoCorp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11" y="2313989"/>
            <a:ext cx="560784" cy="63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l&amp;T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29" y="3137237"/>
            <a:ext cx="691747" cy="69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albanna engineer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99" y="3911178"/>
            <a:ext cx="1663981" cy="7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schneid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31" y="4857061"/>
            <a:ext cx="1749145" cy="52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Image result for tata steel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630" y="5189714"/>
            <a:ext cx="1902013" cy="14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l Majdouie Group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44" y="5318268"/>
            <a:ext cx="17621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inta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18" y="2804066"/>
            <a:ext cx="1341409" cy="134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Clientele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979982"/>
              </p:ext>
            </p:extLst>
          </p:nvPr>
        </p:nvGraphicFramePr>
        <p:xfrm>
          <a:off x="368488" y="1433017"/>
          <a:ext cx="11013744" cy="4885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5624"/>
                <a:gridCol w="1835624"/>
                <a:gridCol w="1835624"/>
                <a:gridCol w="1835624"/>
                <a:gridCol w="1835624"/>
                <a:gridCol w="1835624"/>
              </a:tblGrid>
              <a:tr h="814316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</a:t>
                      </a:r>
                      <a:r>
                        <a:rPr lang="en-IN" b="1" baseline="0" dirty="0" smtClean="0"/>
                        <a:t> Logo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</a:t>
                      </a:r>
                      <a:r>
                        <a:rPr lang="en-IN" b="1" baseline="0" dirty="0" smtClean="0"/>
                        <a:t> Name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Location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 Logo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Company Name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Location</a:t>
                      </a:r>
                      <a:endParaRPr lang="en-IN" b="1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ABB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Alkem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Ford Motors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Thailand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Intas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AIA Engineering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Kuwait Oil Company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Kuwait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Gujarat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Ambuja</a:t>
                      </a:r>
                      <a:r>
                        <a:rPr lang="en-IN" baseline="0" dirty="0" smtClean="0"/>
                        <a:t> Exports Ltd.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Maccain</a:t>
                      </a:r>
                      <a:r>
                        <a:rPr lang="en-IN" baseline="0" dirty="0" smtClean="0"/>
                        <a:t> Foods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</a:tr>
              <a:tr h="81431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Shakti Pumps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India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/>
                        <a:t>Almajdouie</a:t>
                      </a:r>
                      <a:r>
                        <a:rPr lang="en-IN" baseline="0" dirty="0" smtClean="0"/>
                        <a:t> 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Saudi Arabia</a:t>
                      </a:r>
                      <a:endParaRPr lang="en-IN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8" name="Picture 4" descr="Image result for abb log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8" y="2393479"/>
            <a:ext cx="1295184" cy="5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result for ford motors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81" y="3160888"/>
            <a:ext cx="1650026" cy="62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mage result for AIA engineering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3" y="3897082"/>
            <a:ext cx="1155121" cy="7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8" y="4788524"/>
            <a:ext cx="774823" cy="6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Image result for alkem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50" y="2361947"/>
            <a:ext cx="774591" cy="58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Image result for mccain foods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25" y="4721224"/>
            <a:ext cx="1247552" cy="74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shakti pumps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9" y="5816621"/>
            <a:ext cx="1620808" cy="3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uwait oil corporation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34" y="3966239"/>
            <a:ext cx="508734" cy="6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Matrix COSEC Product Range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4373" r="19120" b="8468"/>
          <a:stretch/>
        </p:blipFill>
        <p:spPr>
          <a:xfrm>
            <a:off x="663962" y="1748349"/>
            <a:ext cx="1844386" cy="3886224"/>
          </a:xfrm>
          <a:prstGeom prst="rect">
            <a:avLst/>
          </a:prstGeom>
        </p:spPr>
      </p:pic>
      <p:pic>
        <p:nvPicPr>
          <p:cNvPr id="8" name="Picture 7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88" y="1353163"/>
            <a:ext cx="2094516" cy="43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54" y="1995059"/>
            <a:ext cx="1383142" cy="3640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06" y="2966937"/>
            <a:ext cx="2440211" cy="2667636"/>
          </a:xfrm>
          <a:prstGeom prst="rect">
            <a:avLst/>
          </a:prstGeom>
        </p:spPr>
      </p:pic>
      <p:sp>
        <p:nvSpPr>
          <p:cNvPr id="12" name="TextBox 31"/>
          <p:cNvSpPr txBox="1"/>
          <p:nvPr/>
        </p:nvSpPr>
        <p:spPr>
          <a:xfrm>
            <a:off x="828029" y="5821005"/>
            <a:ext cx="1598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VEGA Series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3835024" y="5821005"/>
            <a:ext cx="181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DOOR Series</a:t>
            </a:r>
          </a:p>
        </p:txBody>
      </p:sp>
      <p:sp>
        <p:nvSpPr>
          <p:cNvPr id="14" name="TextBox 33"/>
          <p:cNvSpPr txBox="1"/>
          <p:nvPr/>
        </p:nvSpPr>
        <p:spPr>
          <a:xfrm>
            <a:off x="6646461" y="5821005"/>
            <a:ext cx="168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PATH Series</a:t>
            </a:r>
          </a:p>
        </p:txBody>
      </p:sp>
      <p:sp>
        <p:nvSpPr>
          <p:cNvPr id="15" name="TextBox 34"/>
          <p:cNvSpPr txBox="1"/>
          <p:nvPr/>
        </p:nvSpPr>
        <p:spPr>
          <a:xfrm>
            <a:off x="9783262" y="5821005"/>
            <a:ext cx="1351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ARC Series</a:t>
            </a:r>
          </a:p>
        </p:txBody>
      </p:sp>
    </p:spTree>
    <p:extLst>
      <p:ext uri="{BB962C8B-B14F-4D97-AF65-F5344CB8AC3E}">
        <p14:creationId xmlns:p14="http://schemas.microsoft.com/office/powerpoint/2010/main" val="14162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Matrix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COSEC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Solutions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2672" y="3656435"/>
            <a:ext cx="11293136" cy="13012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306470" y="1715573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70563" y="1660981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85551" y="1605731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388935" y="1688685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593" t="18277" r="39751" b="8094"/>
          <a:stretch/>
        </p:blipFill>
        <p:spPr>
          <a:xfrm>
            <a:off x="565061" y="1705127"/>
            <a:ext cx="1124844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7429" y="2946778"/>
            <a:ext cx="180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cs typeface="Browallia New" pitchFamily="34" charset="-34"/>
              </a:rPr>
              <a:t>Time-Attendance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491" t="16927" r="50146" b="10417"/>
          <a:stretch/>
        </p:blipFill>
        <p:spPr>
          <a:xfrm>
            <a:off x="565061" y="3988099"/>
            <a:ext cx="1124844" cy="95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328080" y="5105805"/>
            <a:ext cx="14896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Roster</a:t>
            </a:r>
            <a:r>
              <a:rPr lang="en-IN" sz="2000" i="0" dirty="0">
                <a:solidFill>
                  <a:srgbClr val="FF000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51904" t="16927" r="3294" b="10417"/>
          <a:stretch/>
        </p:blipFill>
        <p:spPr>
          <a:xfrm>
            <a:off x="9988888" y="1705127"/>
            <a:ext cx="1184883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5"/>
          <a:srcRect l="19059" t="18229" r="36237" b="8855"/>
          <a:stretch/>
        </p:blipFill>
        <p:spPr>
          <a:xfrm>
            <a:off x="2905857" y="3984952"/>
            <a:ext cx="1107465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l="26281" t="17708" r="28770" b="8594"/>
          <a:stretch/>
        </p:blipFill>
        <p:spPr>
          <a:xfrm>
            <a:off x="5354045" y="3984952"/>
            <a:ext cx="1076002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7"/>
          <a:srcRect l="23451" t="19270" r="32528" b="8855"/>
          <a:stretch/>
        </p:blipFill>
        <p:spPr>
          <a:xfrm>
            <a:off x="7740690" y="1705127"/>
            <a:ext cx="1048293" cy="104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9881" t="19396" r="35386" b="7192"/>
          <a:stretch/>
        </p:blipFill>
        <p:spPr>
          <a:xfrm>
            <a:off x="5354045" y="1705127"/>
            <a:ext cx="1076002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2987" t="16586" r="42468" b="9760"/>
          <a:stretch/>
        </p:blipFill>
        <p:spPr>
          <a:xfrm>
            <a:off x="2933154" y="1705127"/>
            <a:ext cx="1107465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81" y="3984952"/>
            <a:ext cx="1047306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2612700" y="2948688"/>
            <a:ext cx="179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Access</a:t>
            </a:r>
            <a:r>
              <a:rPr lang="en-IN" sz="2000" i="0" dirty="0">
                <a:solidFill>
                  <a:srgbClr val="00B05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Control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39704" y="2950518"/>
            <a:ext cx="256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Visitor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9510" y="2943760"/>
            <a:ext cx="27881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Cafeteria</a:t>
            </a:r>
            <a:r>
              <a:rPr lang="en-IN" sz="2000" i="0" dirty="0">
                <a:solidFill>
                  <a:schemeClr val="accent5">
                    <a:lumMod val="75000"/>
                  </a:schemeClr>
                </a:solidFill>
                <a:latin typeface="+mn-lt"/>
                <a:cs typeface="Browallia New" pitchFamily="34" charset="-34"/>
              </a:rPr>
              <a:t> </a:t>
            </a:r>
          </a:p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604572" y="2949867"/>
            <a:ext cx="2014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Contract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Workers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18289" y="5105805"/>
            <a:ext cx="1625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Job Processing and Costing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59325" y="5104510"/>
            <a:ext cx="190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Employee Self-Service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7968" y="5097987"/>
            <a:ext cx="2419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cs typeface="Browallia New" pitchFamily="34" charset="-34"/>
              </a:rPr>
              <a:t>Vehicle Access Management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0554" b="14348"/>
          <a:stretch/>
        </p:blipFill>
        <p:spPr>
          <a:xfrm>
            <a:off x="9988887" y="3984953"/>
            <a:ext cx="1184884" cy="95330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613822" y="5104509"/>
            <a:ext cx="196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Visit Management</a:t>
            </a:r>
          </a:p>
        </p:txBody>
      </p:sp>
    </p:spTree>
    <p:extLst>
      <p:ext uri="{BB962C8B-B14F-4D97-AF65-F5344CB8AC3E}">
        <p14:creationId xmlns:p14="http://schemas.microsoft.com/office/powerpoint/2010/main" val="4959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About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32561"/>
            <a:ext cx="12192000" cy="56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42" y="3393698"/>
            <a:ext cx="378927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8" y="3393698"/>
            <a:ext cx="3613149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9278632" y="6143272"/>
            <a:ext cx="186127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Manufacturing Unit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413713" y="6179769"/>
            <a:ext cx="118532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R&amp;D Center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5" y="3393699"/>
            <a:ext cx="336189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Oval 18"/>
          <p:cNvSpPr/>
          <p:nvPr/>
        </p:nvSpPr>
        <p:spPr>
          <a:xfrm>
            <a:off x="1732088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1991</a:t>
            </a:r>
          </a:p>
        </p:txBody>
      </p:sp>
      <p:sp>
        <p:nvSpPr>
          <p:cNvPr id="20" name="Oval 19"/>
          <p:cNvSpPr/>
          <p:nvPr/>
        </p:nvSpPr>
        <p:spPr>
          <a:xfrm>
            <a:off x="3350744" y="134850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60+</a:t>
            </a:r>
          </a:p>
        </p:txBody>
      </p:sp>
      <p:sp>
        <p:nvSpPr>
          <p:cNvPr id="21" name="Oval 20"/>
          <p:cNvSpPr/>
          <p:nvPr/>
        </p:nvSpPr>
        <p:spPr>
          <a:xfrm>
            <a:off x="4969400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40+</a:t>
            </a:r>
          </a:p>
        </p:txBody>
      </p:sp>
      <p:sp>
        <p:nvSpPr>
          <p:cNvPr id="22" name="Oval 21"/>
          <p:cNvSpPr/>
          <p:nvPr/>
        </p:nvSpPr>
        <p:spPr>
          <a:xfrm>
            <a:off x="6588056" y="1331072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500+</a:t>
            </a:r>
          </a:p>
        </p:txBody>
      </p:sp>
      <p:sp>
        <p:nvSpPr>
          <p:cNvPr id="23" name="Oval 22"/>
          <p:cNvSpPr/>
          <p:nvPr/>
        </p:nvSpPr>
        <p:spPr>
          <a:xfrm>
            <a:off x="8206712" y="132738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400+</a:t>
            </a:r>
          </a:p>
        </p:txBody>
      </p:sp>
      <p:sp>
        <p:nvSpPr>
          <p:cNvPr id="24" name="Oval 23"/>
          <p:cNvSpPr/>
          <p:nvPr/>
        </p:nvSpPr>
        <p:spPr>
          <a:xfrm>
            <a:off x="9825368" y="134545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25+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2551" y="2459007"/>
            <a:ext cx="1476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We Established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97632" y="2459007"/>
            <a:ext cx="17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Products</a:t>
            </a:r>
          </a:p>
          <a:p>
            <a:pPr algn="ctr"/>
            <a:r>
              <a:rPr lang="en-US" dirty="0"/>
              <a:t>Telecom &amp; Security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2180" y="2459007"/>
            <a:ext cx="124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Countries we Present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9596" y="2458936"/>
            <a:ext cx="1608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Channel Partners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02000" y="2456464"/>
            <a:ext cx="1644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No. of Employees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43421" y="2434974"/>
            <a:ext cx="180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Awards and Achievements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74576" y="6483080"/>
            <a:ext cx="25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A6B8"/>
                </a:solidFill>
              </a:rPr>
              <a:t>www.MatrixSecuSol.com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993660" y="6184053"/>
            <a:ext cx="1594412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Corporate Office</a:t>
            </a:r>
          </a:p>
        </p:txBody>
      </p:sp>
    </p:spTree>
    <p:extLst>
      <p:ext uri="{BB962C8B-B14F-4D97-AF65-F5344CB8AC3E}">
        <p14:creationId xmlns:p14="http://schemas.microsoft.com/office/powerpoint/2010/main" val="26035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6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/>
          <p:cNvSpPr/>
          <p:nvPr/>
        </p:nvSpPr>
        <p:spPr bwMode="auto">
          <a:xfrm rot="5400000">
            <a:off x="1491071" y="2606053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  <a:endParaRPr lang="en-US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8002" y="2077750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Restrict Unauthorized Access</a:t>
            </a:r>
            <a:endParaRPr lang="en-US" sz="2000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00417" y="3629646"/>
            <a:ext cx="42443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Protect Physical Assets and Manpower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85108" y="5166244"/>
            <a:ext cx="530891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Visitor, Contractor and Vehicle Security</a:t>
            </a:r>
            <a:endParaRPr lang="en-US" dirty="0"/>
          </a:p>
          <a:p>
            <a:endParaRPr lang="en-US" dirty="0"/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3152228" y="142099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4115830" y="2965038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3110084" y="450908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05598" y="3207438"/>
            <a:ext cx="2148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Security of Manpower and Assets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830547" y="1839281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4149" y="3389526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788403" y="4933575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074" name="Picture 2" descr="Image result for restriction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65" y="180064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rotection shield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44" y="3241456"/>
            <a:ext cx="897704" cy="10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safety icon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15" y="4810977"/>
            <a:ext cx="1084329" cy="10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 for dolla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49" y="3267685"/>
            <a:ext cx="465308" cy="4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tim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59" y="3241259"/>
            <a:ext cx="1255796" cy="12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Hexagon 19"/>
          <p:cNvSpPr/>
          <p:nvPr/>
        </p:nvSpPr>
        <p:spPr bwMode="auto">
          <a:xfrm rot="5400000">
            <a:off x="1491071" y="2606053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  <a:endParaRPr lang="en-US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8002" y="2077750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Worker Irregularities</a:t>
            </a:r>
            <a:endParaRPr lang="en-US" sz="2000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00417" y="3629646"/>
            <a:ext cx="424434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Timely and Accurate Salary Payments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85108" y="5166244"/>
            <a:ext cx="530891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 Spent on Each Job</a:t>
            </a:r>
            <a:endParaRPr lang="en-US" dirty="0"/>
          </a:p>
          <a:p>
            <a:endParaRPr lang="en-US" dirty="0"/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3152228" y="142099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3110084" y="450908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97634" y="3234734"/>
            <a:ext cx="236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Productivity of Manufacturing Unit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830547" y="1839281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4149" y="3389526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788403" y="4933575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AutoShape 2" descr="Image result for irregular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4" descr="Image result for irregular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128" name="Picture 8" descr="Image result for irregula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06" y="1484725"/>
            <a:ext cx="1532459" cy="15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job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38" y="4914334"/>
            <a:ext cx="904361" cy="9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 bwMode="auto">
          <a:xfrm rot="5400000">
            <a:off x="4115830" y="2965038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1" name="Picture 12" descr="Image result for tim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67" y="3215231"/>
            <a:ext cx="1255796" cy="12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mage result for dollar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557" y="3247213"/>
            <a:ext cx="465308" cy="4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1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22390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252390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294546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93" y="2991338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Safety of Manpower</a:t>
            </a:r>
            <a:endParaRPr lang="en-US" sz="2400" b="1" dirty="0"/>
          </a:p>
        </p:txBody>
      </p:sp>
      <p:pic>
        <p:nvPicPr>
          <p:cNvPr id="8" name="Picture 2" descr="Image result for threat icon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518" y="2903103"/>
            <a:ext cx="1084740" cy="10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73607" y="3145169"/>
            <a:ext cx="5275773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Operations Under Threat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Image result for charcoal mines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27" y="1757398"/>
            <a:ext cx="4084424" cy="339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Dead Man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Zone: Ensure Safety of Employees at Defined Time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mining and person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4" descr="Image result for mining and person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011" flipH="1">
            <a:off x="7082512" y="2945532"/>
            <a:ext cx="1641576" cy="2154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89942" y="4783414"/>
            <a:ext cx="1876141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329824" y="5830965"/>
            <a:ext cx="1096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User Shows Credential at Pre-defined Time to Ensure his Presence</a:t>
            </a:r>
            <a:endParaRPr lang="en-I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93" y="3452435"/>
            <a:ext cx="289678" cy="615300"/>
          </a:xfrm>
          <a:prstGeom prst="rect">
            <a:avLst/>
          </a:prstGeom>
        </p:spPr>
      </p:pic>
      <p:pic>
        <p:nvPicPr>
          <p:cNvPr id="5131" name="Picture 11" descr="Image result for hoot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829" y="1716454"/>
            <a:ext cx="362288" cy="3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3962</TotalTime>
  <Words>1234</Words>
  <Application>Microsoft Office PowerPoint</Application>
  <PresentationFormat>Custom</PresentationFormat>
  <Paragraphs>406</Paragraphs>
  <Slides>59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1_Office Theme</vt:lpstr>
      <vt:lpstr>2_Office Theme</vt:lpstr>
      <vt:lpstr> Matrix People Mobility Solution for Manufacturing Unit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COSEC Solution for Hospitality</dc:title>
  <dc:creator>Megha Goswami</dc:creator>
  <cp:lastModifiedBy>user1</cp:lastModifiedBy>
  <cp:revision>209</cp:revision>
  <dcterms:created xsi:type="dcterms:W3CDTF">2016-10-05T07:00:58Z</dcterms:created>
  <dcterms:modified xsi:type="dcterms:W3CDTF">2017-01-09T12:24:04Z</dcterms:modified>
</cp:coreProperties>
</file>