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55"/>
  </p:notesMasterIdLst>
  <p:sldIdLst>
    <p:sldId id="257" r:id="rId3"/>
    <p:sldId id="258" r:id="rId4"/>
    <p:sldId id="259" r:id="rId5"/>
    <p:sldId id="334" r:id="rId6"/>
    <p:sldId id="351" r:id="rId7"/>
    <p:sldId id="350" r:id="rId8"/>
    <p:sldId id="375" r:id="rId9"/>
    <p:sldId id="358" r:id="rId10"/>
    <p:sldId id="337" r:id="rId11"/>
    <p:sldId id="376" r:id="rId12"/>
    <p:sldId id="377" r:id="rId13"/>
    <p:sldId id="378" r:id="rId14"/>
    <p:sldId id="379" r:id="rId15"/>
    <p:sldId id="380" r:id="rId16"/>
    <p:sldId id="365" r:id="rId17"/>
    <p:sldId id="382" r:id="rId18"/>
    <p:sldId id="381" r:id="rId19"/>
    <p:sldId id="383" r:id="rId20"/>
    <p:sldId id="386" r:id="rId21"/>
    <p:sldId id="387" r:id="rId22"/>
    <p:sldId id="384" r:id="rId23"/>
    <p:sldId id="362" r:id="rId24"/>
    <p:sldId id="359" r:id="rId25"/>
    <p:sldId id="360" r:id="rId26"/>
    <p:sldId id="388" r:id="rId27"/>
    <p:sldId id="389" r:id="rId28"/>
    <p:sldId id="390" r:id="rId29"/>
    <p:sldId id="367" r:id="rId30"/>
    <p:sldId id="392" r:id="rId31"/>
    <p:sldId id="394" r:id="rId32"/>
    <p:sldId id="393" r:id="rId33"/>
    <p:sldId id="395" r:id="rId34"/>
    <p:sldId id="391" r:id="rId35"/>
    <p:sldId id="396" r:id="rId36"/>
    <p:sldId id="372" r:id="rId37"/>
    <p:sldId id="397" r:id="rId38"/>
    <p:sldId id="385" r:id="rId39"/>
    <p:sldId id="398" r:id="rId40"/>
    <p:sldId id="400" r:id="rId41"/>
    <p:sldId id="401" r:id="rId42"/>
    <p:sldId id="368" r:id="rId43"/>
    <p:sldId id="361" r:id="rId44"/>
    <p:sldId id="402" r:id="rId45"/>
    <p:sldId id="399" r:id="rId46"/>
    <p:sldId id="403" r:id="rId47"/>
    <p:sldId id="346" r:id="rId48"/>
    <p:sldId id="343" r:id="rId49"/>
    <p:sldId id="344" r:id="rId50"/>
    <p:sldId id="404" r:id="rId51"/>
    <p:sldId id="347" r:id="rId52"/>
    <p:sldId id="374" r:id="rId53"/>
    <p:sldId id="352" r:id="rId5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gha Goswami" initials="MG" lastIdx="13" clrIdx="0">
    <p:extLst>
      <p:ext uri="{19B8F6BF-5375-455C-9EA6-DF929625EA0E}">
        <p15:presenceInfo xmlns:p15="http://schemas.microsoft.com/office/powerpoint/2012/main" userId="Megha Goswam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B8"/>
    <a:srgbClr val="FEFEFE"/>
    <a:srgbClr val="BFBDA4"/>
    <a:srgbClr val="DBD4A0"/>
    <a:srgbClr val="99C6CC"/>
    <a:srgbClr val="BFBFBF"/>
    <a:srgbClr val="C1FFA6"/>
    <a:srgbClr val="FF5757"/>
    <a:srgbClr val="008492"/>
    <a:srgbClr val="008E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commentAuthors" Target="commentAuthor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6189BD-0546-428A-A797-DB9E1141F8CA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21162-76DA-4D9F-AE5D-DB242236079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142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15091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5577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710094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488379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068428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338744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15395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01016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46536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516388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4716147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978148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01005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223812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67953790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080197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706630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656119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7983234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7101875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318197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14322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711902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883016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78571320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5944248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7926356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230662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7148867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094545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2454512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4815453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05845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8430622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062268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16951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66308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51931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A9A3D1-952E-46D0-A99F-593ECE580E9F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296533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0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797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720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1F0C82-98D3-4A7C-8914-D43573559D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54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B6913-B743-44D9-AEE2-8DF4C32BFDB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3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96CEB3-D91E-4D51-A0FD-6B2437C9C1C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60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952530-511F-4BC5-AB0A-F332B5B4C97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18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2A9295-0A2A-41A0-8662-DB098DF992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0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E944D-A7D7-4F0A-B6FC-18D169A26D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5714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17B199-3868-448E-8147-69A189E750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76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D02863-CAED-4329-B5A4-4531FD1E7DC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39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839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C6D66-2CC4-4F20-9267-9BDB5193CD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05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CC5794-3D7B-4308-AE0C-4E4CAAB9A34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41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E6B3B-EE51-4C4D-A1E6-5D344B5414B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6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266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9880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91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8074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550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247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1079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ECC59-810F-4F18-8C70-11C64B510F13}" type="datetimeFigureOut">
              <a:rPr lang="en-US" smtClean="0"/>
              <a:t>2/1/2017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082E2-3D5A-45BC-8882-9D2DB1E6EB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81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fld id="{F5ADE405-AE5A-41FE-BA3A-96293672B5C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42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1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png"/><Relationship Id="rId4" Type="http://schemas.openxmlformats.org/officeDocument/2006/relationships/image" Target="../media/image52.jpeg"/><Relationship Id="rId9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98.png"/><Relationship Id="rId3" Type="http://schemas.openxmlformats.org/officeDocument/2006/relationships/image" Target="../media/image89.jpeg"/><Relationship Id="rId7" Type="http://schemas.openxmlformats.org/officeDocument/2006/relationships/image" Target="../media/image92.png"/><Relationship Id="rId12" Type="http://schemas.openxmlformats.org/officeDocument/2006/relationships/image" Target="../media/image9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96.jpeg"/><Relationship Id="rId5" Type="http://schemas.openxmlformats.org/officeDocument/2006/relationships/image" Target="../media/image91.png"/><Relationship Id="rId10" Type="http://schemas.openxmlformats.org/officeDocument/2006/relationships/image" Target="../media/image95.jpeg"/><Relationship Id="rId4" Type="http://schemas.openxmlformats.org/officeDocument/2006/relationships/image" Target="../media/image90.jpeg"/><Relationship Id="rId9" Type="http://schemas.openxmlformats.org/officeDocument/2006/relationships/image" Target="../media/image94.jpeg"/><Relationship Id="rId14" Type="http://schemas.openxmlformats.org/officeDocument/2006/relationships/image" Target="../media/image9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12" Type="http://schemas.openxmlformats.org/officeDocument/2006/relationships/image" Target="../media/image10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108.png"/><Relationship Id="rId5" Type="http://schemas.openxmlformats.org/officeDocument/2006/relationships/image" Target="../media/image102.png"/><Relationship Id="rId10" Type="http://schemas.openxmlformats.org/officeDocument/2006/relationships/image" Target="../media/image107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1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jpg"/><Relationship Id="rId4" Type="http://schemas.openxmlformats.org/officeDocument/2006/relationships/image" Target="../media/image11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jpeg"/><Relationship Id="rId9" Type="http://schemas.openxmlformats.org/officeDocument/2006/relationships/image" Target="../media/image12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png"/><Relationship Id="rId11" Type="http://schemas.openxmlformats.org/officeDocument/2006/relationships/image" Target="../media/image139.png"/><Relationship Id="rId5" Type="http://schemas.openxmlformats.org/officeDocument/2006/relationships/image" Target="../media/image133.png"/><Relationship Id="rId10" Type="http://schemas.openxmlformats.org/officeDocument/2006/relationships/image" Target="../media/image138.png"/><Relationship Id="rId4" Type="http://schemas.openxmlformats.org/officeDocument/2006/relationships/image" Target="../media/image132.png"/><Relationship Id="rId9" Type="http://schemas.openxmlformats.org/officeDocument/2006/relationships/image" Target="../media/image13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13200" y="2197101"/>
            <a:ext cx="7464402" cy="1219200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br>
              <a:rPr lang="en-US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       </a:t>
            </a:r>
            <a:r>
              <a:rPr lang="en-US" sz="2700" b="1" dirty="0">
                <a:solidFill>
                  <a:prstClr val="black"/>
                </a:solidFill>
                <a:latin typeface="Calibri" pitchFamily="34" charset="0"/>
                <a:cs typeface="Calibri" pitchFamily="34" charset="0"/>
              </a:rPr>
              <a:t>Matrix People Mobility Solution for IT/CALL-CENTER</a:t>
            </a:r>
            <a:endParaRPr lang="en-US" sz="2800" b="1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504587" y="3333464"/>
            <a:ext cx="6045200" cy="482600"/>
          </a:xfrm>
        </p:spPr>
        <p:txBody>
          <a:bodyPr>
            <a:normAutofit/>
          </a:bodyPr>
          <a:lstStyle/>
          <a:p>
            <a:pPr algn="l"/>
            <a:r>
              <a:rPr lang="en-IN" i="1" dirty="0"/>
              <a:t>Right People in Right Place at Right Time</a:t>
            </a:r>
          </a:p>
        </p:txBody>
      </p:sp>
    </p:spTree>
    <p:extLst>
      <p:ext uri="{BB962C8B-B14F-4D97-AF65-F5344CB8AC3E}">
        <p14:creationId xmlns:p14="http://schemas.microsoft.com/office/powerpoint/2010/main" val="131611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User, Zone and Time based Access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9973" y="6024302"/>
            <a:ext cx="86566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 Ensure there is No Intrusion 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47342" y="2322132"/>
            <a:ext cx="775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sauna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0378" y="4626588"/>
            <a:ext cx="27022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User Access only During Particular Time Period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408047" y="4627579"/>
            <a:ext cx="2757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User Access to Limited Areas</a:t>
            </a:r>
          </a:p>
        </p:txBody>
      </p:sp>
      <p:pic>
        <p:nvPicPr>
          <p:cNvPr id="44" name="Picture 8" descr="Image result for watch icon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2224917"/>
            <a:ext cx="2087207" cy="20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Image result for us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929" y="1966317"/>
            <a:ext cx="2661261" cy="266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8771" y="1966317"/>
            <a:ext cx="2899868" cy="2899868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8286286" y="4620521"/>
            <a:ext cx="2782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Define Zone for Users</a:t>
            </a:r>
          </a:p>
        </p:txBody>
      </p:sp>
    </p:spTree>
    <p:extLst>
      <p:ext uri="{BB962C8B-B14F-4D97-AF65-F5344CB8AC3E}">
        <p14:creationId xmlns:p14="http://schemas.microsoft.com/office/powerpoint/2010/main" val="2614926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407" y="1982722"/>
            <a:ext cx="5010104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Occupancy Control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4968" y="6098534"/>
            <a:ext cx="601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Controls Number of Users in a Particular Area</a:t>
            </a:r>
            <a:endParaRPr lang="en-IN" sz="2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14" y="1983485"/>
            <a:ext cx="4817409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1746" y="1329478"/>
            <a:ext cx="60186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Occupancy: 6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070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Duress Detection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AutoShape 2" descr="Image result for mining and person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3" name="AutoShape 4" descr="Image result for mining and person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612775" y="6082756"/>
            <a:ext cx="11261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System Opens the Door and at the Same Time Notifies Concerned Person without Giving any Local Alarm</a:t>
            </a:r>
            <a:endParaRPr lang="en-IN" dirty="0"/>
          </a:p>
        </p:txBody>
      </p:sp>
      <p:pic>
        <p:nvPicPr>
          <p:cNvPr id="6146" name="Picture 2" descr="Image result for threaten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037" y="1281397"/>
            <a:ext cx="4298487" cy="429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212" y="2085286"/>
            <a:ext cx="289678" cy="615300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743710" y="2294245"/>
            <a:ext cx="2191924" cy="1111539"/>
          </a:xfrm>
          <a:prstGeom prst="wedgeRoundRectCallout">
            <a:avLst>
              <a:gd name="adj1" fmla="val 67782"/>
              <a:gd name="adj2" fmla="val -46412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</a:rPr>
              <a:t>Dials with Access Code Followed by a Secret Code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30865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Biometric Access Control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AutoShape 2" descr="Image result for mining and person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3" name="AutoShape 4" descr="Image result for mining and person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2" name="TextBox 11"/>
          <p:cNvSpPr txBox="1"/>
          <p:nvPr/>
        </p:nvSpPr>
        <p:spPr>
          <a:xfrm>
            <a:off x="612775" y="6069504"/>
            <a:ext cx="112611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Use Biometric Credentials like Fingerprint and Palm-Vein Print </a:t>
            </a:r>
            <a:endParaRPr lang="en-IN" sz="2000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99" y="1412399"/>
            <a:ext cx="1920851" cy="4072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 descr="C:\Users\user1\Google Drive\COSEC\PRODUCT PHOTOS\DOOR Series\COSEC DOOR PVR with Pal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5713" y="1412399"/>
            <a:ext cx="3204770" cy="407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7713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Image result for project monitoring ic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2" t="8782" b="4803"/>
          <a:stretch/>
        </p:blipFill>
        <p:spPr bwMode="auto">
          <a:xfrm>
            <a:off x="3420186" y="3310684"/>
            <a:ext cx="1179442" cy="114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exagon 3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3001580"/>
            <a:ext cx="1661175" cy="1695462"/>
          </a:xfrm>
          <a:prstGeom prst="hexagon">
            <a:avLst/>
          </a:prstGeom>
          <a:noFill/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342314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795" y="3213029"/>
            <a:ext cx="1932702" cy="126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Security of Assets and Manpower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1103" y="3699851"/>
            <a:ext cx="41670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 Monitor each Movement in Secured Areas</a:t>
            </a:r>
          </a:p>
        </p:txBody>
      </p:sp>
    </p:spTree>
    <p:extLst>
      <p:ext uri="{BB962C8B-B14F-4D97-AF65-F5344CB8AC3E}">
        <p14:creationId xmlns:p14="http://schemas.microsoft.com/office/powerpoint/2010/main" val="1263224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Time Stamping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3069" y="6087388"/>
            <a:ext cx="8575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User events noted and sent to server through auto push technology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6765" y="2054087"/>
            <a:ext cx="7487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51" y="1402081"/>
            <a:ext cx="10332891" cy="4350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964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Centralized Monitoring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3068" y="6087388"/>
            <a:ext cx="107077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Keep a Track of Every Event Occurring Across Every Branch From One Place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6765" y="2054087"/>
            <a:ext cx="7487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174" y="1243754"/>
            <a:ext cx="10091060" cy="484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03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Image result for person opening door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866" y="1918787"/>
            <a:ext cx="3719920" cy="260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Real-Time SMS and Email Notifications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715" y="6069295"/>
            <a:ext cx="8070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SMS and Email Alerts to Respond Quickly on situations</a:t>
            </a:r>
            <a:endParaRPr lang="en-IN" sz="2000" dirty="0"/>
          </a:p>
        </p:txBody>
      </p:sp>
      <p:pic>
        <p:nvPicPr>
          <p:cNvPr id="2050" name="Picture 2" descr="Image result for open door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941889"/>
            <a:ext cx="1514900" cy="260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threaten ic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9845" y="1964992"/>
            <a:ext cx="2557739" cy="255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Image result for sms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3" name="AutoShape 10" descr="Image result for sms ic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4" name="AutoShape 12" descr="Image result for sms ic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pic>
        <p:nvPicPr>
          <p:cNvPr id="2064" name="Picture 16" descr="Image result for sms icon"/>
          <p:cNvPicPr>
            <a:picLocks noChangeAspect="1" noChangeArrowheads="1"/>
          </p:cNvPicPr>
          <p:nvPr/>
        </p:nvPicPr>
        <p:blipFill>
          <a:blip r:embed="rId6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645" y="1400740"/>
            <a:ext cx="1036093" cy="103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0" y="4699262"/>
            <a:ext cx="2766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Door Kept Open For More than Normal Time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12391" y="4699262"/>
            <a:ext cx="2323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Door Forcefully Opened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673950" y="4699262"/>
            <a:ext cx="2323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Threats and Casualties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992705" y="4699262"/>
            <a:ext cx="23236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Dead Man Zone Violation</a:t>
            </a:r>
          </a:p>
        </p:txBody>
      </p:sp>
      <p:pic>
        <p:nvPicPr>
          <p:cNvPr id="12290" name="Picture 2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7207" y="2436833"/>
            <a:ext cx="28575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612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3001580"/>
            <a:ext cx="1661175" cy="1695462"/>
          </a:xfrm>
          <a:prstGeom prst="hexagon">
            <a:avLst/>
          </a:prstGeom>
          <a:noFill/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342314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795" y="3213029"/>
            <a:ext cx="1932702" cy="126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Security of Assets and Manpower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60651" y="3658534"/>
            <a:ext cx="43566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Integration of Third Party Hardware</a:t>
            </a:r>
          </a:p>
        </p:txBody>
      </p:sp>
      <p:pic>
        <p:nvPicPr>
          <p:cNvPr id="13" name="Picture 2" descr="Image result for integrated solution ic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t="5061" r="3537" b="4783"/>
          <a:stretch/>
        </p:blipFill>
        <p:spPr bwMode="auto">
          <a:xfrm>
            <a:off x="3187320" y="3126090"/>
            <a:ext cx="1454410" cy="143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9158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9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Integration with Fire Alarm</a:t>
            </a:r>
          </a:p>
        </p:txBody>
      </p:sp>
      <p:sp>
        <p:nvSpPr>
          <p:cNvPr id="20" name="Rectangle 19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21" name="Picture 4" descr="Image result for fire clipar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52" y="2957246"/>
            <a:ext cx="1098455" cy="135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0" descr="Image result for smoke detecto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140" y="1899313"/>
            <a:ext cx="943495" cy="72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051" y="3013584"/>
            <a:ext cx="1641475" cy="1578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660" y="3013584"/>
            <a:ext cx="716074" cy="1521000"/>
          </a:xfrm>
          <a:prstGeom prst="rect">
            <a:avLst/>
          </a:prstGeom>
        </p:spPr>
      </p:pic>
      <p:pic>
        <p:nvPicPr>
          <p:cNvPr id="35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348" y="2218901"/>
            <a:ext cx="2457450" cy="383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6" name="Straight Connector 35"/>
          <p:cNvCxnSpPr/>
          <p:nvPr/>
        </p:nvCxnSpPr>
        <p:spPr>
          <a:xfrm flipV="1">
            <a:off x="2165887" y="2259841"/>
            <a:ext cx="2515154" cy="1"/>
          </a:xfrm>
          <a:prstGeom prst="line">
            <a:avLst/>
          </a:prstGeom>
          <a:ln w="25400">
            <a:solidFill>
              <a:srgbClr val="008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33" idx="0"/>
          </p:cNvCxnSpPr>
          <p:nvPr/>
        </p:nvCxnSpPr>
        <p:spPr>
          <a:xfrm>
            <a:off x="4663789" y="2259842"/>
            <a:ext cx="0" cy="753742"/>
          </a:xfrm>
          <a:prstGeom prst="straightConnector1">
            <a:avLst/>
          </a:prstGeom>
          <a:ln w="25400">
            <a:solidFill>
              <a:srgbClr val="0084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stCxn id="34" idx="0"/>
          </p:cNvCxnSpPr>
          <p:nvPr/>
        </p:nvCxnSpPr>
        <p:spPr>
          <a:xfrm flipV="1">
            <a:off x="7052697" y="1555846"/>
            <a:ext cx="0" cy="1457738"/>
          </a:xfrm>
          <a:prstGeom prst="line">
            <a:avLst/>
          </a:prstGeom>
          <a:ln w="25400">
            <a:solidFill>
              <a:srgbClr val="008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052697" y="1564472"/>
            <a:ext cx="3606203" cy="0"/>
          </a:xfrm>
          <a:prstGeom prst="line">
            <a:avLst/>
          </a:prstGeom>
          <a:ln w="25400">
            <a:solidFill>
              <a:srgbClr val="008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10658900" y="1555846"/>
            <a:ext cx="0" cy="663055"/>
          </a:xfrm>
          <a:prstGeom prst="straightConnector1">
            <a:avLst/>
          </a:prstGeom>
          <a:ln w="25400">
            <a:solidFill>
              <a:srgbClr val="0084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847233" y="1540815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Detector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251521" y="2294258"/>
            <a:ext cx="167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Fire Event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591468" y="4591925"/>
            <a:ext cx="2144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Fire Alarm Panel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980376" y="4578541"/>
            <a:ext cx="21446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Matrix COSEC Door Controller</a:t>
            </a:r>
            <a:endParaRPr lang="en-IN" sz="2000" i="0" dirty="0">
              <a:latin typeface="+mn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671752" y="1583142"/>
            <a:ext cx="2144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Door Lock Open</a:t>
            </a:r>
          </a:p>
        </p:txBody>
      </p:sp>
      <p:cxnSp>
        <p:nvCxnSpPr>
          <p:cNvPr id="46" name="Straight Connector 45"/>
          <p:cNvCxnSpPr>
            <a:stCxn id="43" idx="2"/>
          </p:cNvCxnSpPr>
          <p:nvPr/>
        </p:nvCxnSpPr>
        <p:spPr>
          <a:xfrm flipH="1">
            <a:off x="4663788" y="4992035"/>
            <a:ext cx="1" cy="780969"/>
          </a:xfrm>
          <a:prstGeom prst="line">
            <a:avLst/>
          </a:prstGeom>
          <a:ln w="25400">
            <a:solidFill>
              <a:srgbClr val="008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>
            <a:off x="4663788" y="5764378"/>
            <a:ext cx="2388909" cy="0"/>
          </a:xfrm>
          <a:prstGeom prst="line">
            <a:avLst/>
          </a:prstGeom>
          <a:ln w="25400">
            <a:solidFill>
              <a:srgbClr val="008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7044071" y="5286427"/>
            <a:ext cx="0" cy="486577"/>
          </a:xfrm>
          <a:prstGeom prst="straightConnector1">
            <a:avLst/>
          </a:prstGeom>
          <a:ln w="25400">
            <a:solidFill>
              <a:srgbClr val="00849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4785921" y="5773004"/>
            <a:ext cx="2144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i="0" dirty="0">
                <a:latin typeface="+mn-lt"/>
              </a:rPr>
              <a:t>Fire Event Trigger</a:t>
            </a:r>
          </a:p>
        </p:txBody>
      </p:sp>
    </p:spTree>
    <p:extLst>
      <p:ext uri="{BB962C8B-B14F-4D97-AF65-F5344CB8AC3E}">
        <p14:creationId xmlns:p14="http://schemas.microsoft.com/office/powerpoint/2010/main" val="920491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559827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0" y="625519"/>
            <a:ext cx="12192000" cy="584775"/>
          </a:xfrm>
          <a:prstGeom prst="rect">
            <a:avLst/>
          </a:prstGeom>
          <a:solidFill>
            <a:schemeClr val="tx1">
              <a:alpha val="36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SimSun" pitchFamily="2" charset="-122"/>
              </a:defRPr>
            </a:lvl9pPr>
          </a:lstStyle>
          <a:p>
            <a:pPr defTabSz="914400">
              <a:defRPr/>
            </a:pPr>
            <a:r>
              <a:rPr lang="en-US" sz="3200" b="1" kern="0" dirty="0">
                <a:solidFill>
                  <a:schemeClr val="bg1"/>
                </a:solidFill>
                <a:latin typeface="Swis721 Cn BT" pitchFamily="34" charset="0"/>
              </a:rPr>
              <a:t>MATRIX PEOPLE MOBILITY SOLUTION FOR  IT/CALL-CENTER </a:t>
            </a:r>
          </a:p>
        </p:txBody>
      </p:sp>
    </p:spTree>
    <p:extLst>
      <p:ext uri="{BB962C8B-B14F-4D97-AF65-F5344CB8AC3E}">
        <p14:creationId xmlns:p14="http://schemas.microsoft.com/office/powerpoint/2010/main" val="14536033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Get Count of Members Present during Hazardous Situations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7758" y="6114120"/>
            <a:ext cx="9184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dirty="0"/>
              <a:t>Presents Live Head Count of Users According to Shift, Site or Who’s IN</a:t>
            </a:r>
          </a:p>
        </p:txBody>
      </p:sp>
      <p:sp>
        <p:nvSpPr>
          <p:cNvPr id="4" name="Rectangle 3"/>
          <p:cNvSpPr/>
          <p:nvPr/>
        </p:nvSpPr>
        <p:spPr>
          <a:xfrm>
            <a:off x="341195" y="1269238"/>
            <a:ext cx="3207223" cy="4244454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4" name="Oval 13"/>
          <p:cNvSpPr/>
          <p:nvPr/>
        </p:nvSpPr>
        <p:spPr>
          <a:xfrm>
            <a:off x="6919412" y="2772085"/>
            <a:ext cx="491319" cy="300251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560" y="1269238"/>
            <a:ext cx="2959803" cy="18030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23897" y="1269238"/>
            <a:ext cx="2924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/>
              <a:t>Manufacturing Unit</a:t>
            </a:r>
          </a:p>
        </p:txBody>
      </p:sp>
      <p:sp>
        <p:nvSpPr>
          <p:cNvPr id="7" name="Rectangle 6"/>
          <p:cNvSpPr/>
          <p:nvPr/>
        </p:nvSpPr>
        <p:spPr>
          <a:xfrm>
            <a:off x="460124" y="1730903"/>
            <a:ext cx="2965464" cy="1699693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1" dirty="0">
              <a:solidFill>
                <a:schemeClr val="tx1"/>
              </a:solidFill>
            </a:endParaRPr>
          </a:p>
          <a:p>
            <a:pPr algn="ctr"/>
            <a:endParaRPr lang="en-IN" b="1" dirty="0">
              <a:solidFill>
                <a:schemeClr val="tx1"/>
              </a:solidFill>
            </a:endParaRPr>
          </a:p>
          <a:p>
            <a:pPr algn="ctr"/>
            <a:endParaRPr lang="en-IN" b="1" dirty="0">
              <a:solidFill>
                <a:schemeClr val="tx1"/>
              </a:solidFill>
            </a:endParaRPr>
          </a:p>
          <a:p>
            <a:pPr algn="ctr"/>
            <a:endParaRPr lang="en-IN" b="1" dirty="0">
              <a:solidFill>
                <a:schemeClr val="tx1"/>
              </a:solidFill>
            </a:endParaRPr>
          </a:p>
          <a:p>
            <a:pPr algn="ctr"/>
            <a:endParaRPr lang="en-IN" b="1" dirty="0">
              <a:solidFill>
                <a:schemeClr val="tx1"/>
              </a:solidFill>
            </a:endParaRPr>
          </a:p>
          <a:p>
            <a:pPr algn="ctr"/>
            <a:r>
              <a:rPr lang="en-IN" b="1" dirty="0">
                <a:solidFill>
                  <a:schemeClr val="tx1"/>
                </a:solidFill>
              </a:rPr>
              <a:t>				Site-1</a:t>
            </a:r>
          </a:p>
        </p:txBody>
      </p:sp>
      <p:sp>
        <p:nvSpPr>
          <p:cNvPr id="8" name="Rectangle 7"/>
          <p:cNvSpPr/>
          <p:nvPr/>
        </p:nvSpPr>
        <p:spPr>
          <a:xfrm>
            <a:off x="460124" y="3581709"/>
            <a:ext cx="1484682" cy="175896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                   HO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86157" y="3581709"/>
            <a:ext cx="1339431" cy="175896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 dirty="0">
                <a:solidFill>
                  <a:schemeClr val="tx1"/>
                </a:solidFill>
              </a:rPr>
              <a:t>              R&amp;D</a:t>
            </a:r>
          </a:p>
        </p:txBody>
      </p:sp>
      <p:pic>
        <p:nvPicPr>
          <p:cNvPr id="16" name="Picture 4" descr="Image result for fir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5" y="4836844"/>
            <a:ext cx="549227" cy="6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Image result for fir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017" y="4836844"/>
            <a:ext cx="549227" cy="6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Image result for fir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244" y="4836844"/>
            <a:ext cx="549227" cy="6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Image result for fir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030" y="4813949"/>
            <a:ext cx="549227" cy="6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Image result for fir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281" y="4813949"/>
            <a:ext cx="549227" cy="6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Image result for fire clipar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191" y="4813949"/>
            <a:ext cx="549227" cy="676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Image result for person icon bl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000" y="2459014"/>
            <a:ext cx="870301" cy="92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Image result for person icon bl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79" y="2480311"/>
            <a:ext cx="870301" cy="92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Image result for person icon bl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93" y="3609414"/>
            <a:ext cx="870301" cy="92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Image result for person icon bl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367" y="3576119"/>
            <a:ext cx="870301" cy="92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/>
          <p:cNvSpPr/>
          <p:nvPr/>
        </p:nvSpPr>
        <p:spPr>
          <a:xfrm>
            <a:off x="6960356" y="2772085"/>
            <a:ext cx="351330" cy="33960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237" y="3394392"/>
            <a:ext cx="10191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698" y="3795234"/>
            <a:ext cx="608153" cy="1273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461" y="3574493"/>
            <a:ext cx="685271" cy="1434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407" y="4199148"/>
            <a:ext cx="609227" cy="1275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9363" y="3207075"/>
            <a:ext cx="101917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9157645" y="2732980"/>
            <a:ext cx="2442952" cy="1395231"/>
          </a:xfrm>
          <a:prstGeom prst="wedgeRoundRectCallout">
            <a:avLst>
              <a:gd name="adj1" fmla="val -76161"/>
              <a:gd name="adj2" fmla="val -641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>
                <a:solidFill>
                  <a:schemeClr val="tx1"/>
                </a:solidFill>
              </a:rPr>
              <a:t>There’s a Fire. We need to save </a:t>
            </a:r>
            <a:r>
              <a:rPr lang="en-IN" b="1" dirty="0">
                <a:solidFill>
                  <a:schemeClr val="tx1"/>
                </a:solidFill>
              </a:rPr>
              <a:t>4 Members </a:t>
            </a:r>
            <a:r>
              <a:rPr lang="en-IN" dirty="0">
                <a:solidFill>
                  <a:schemeClr val="tx1"/>
                </a:solidFill>
              </a:rPr>
              <a:t>who are inside the premises</a:t>
            </a:r>
          </a:p>
        </p:txBody>
      </p:sp>
    </p:spTree>
    <p:extLst>
      <p:ext uri="{BB962C8B-B14F-4D97-AF65-F5344CB8AC3E}">
        <p14:creationId xmlns:p14="http://schemas.microsoft.com/office/powerpoint/2010/main" val="30022267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</a:rPr>
              <a:t>Integration with Video Surveillance System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8" name="Picture 2" descr="D:\Backup_jitmanyashaatri\Desktop\Integratio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116" y="1560835"/>
            <a:ext cx="6900379" cy="4073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811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mage result for boom barri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" t="13040" r="1801" b="9102"/>
          <a:stretch/>
        </p:blipFill>
        <p:spPr bwMode="auto">
          <a:xfrm flipH="1">
            <a:off x="3186596" y="3550426"/>
            <a:ext cx="1403749" cy="90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mage result for tripod access control syste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5" t="4660" r="23394" b="5462"/>
          <a:stretch/>
        </p:blipFill>
        <p:spPr bwMode="auto">
          <a:xfrm>
            <a:off x="4157088" y="4779690"/>
            <a:ext cx="946995" cy="124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Integration with Other Hardware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62" y="2098781"/>
            <a:ext cx="1583635" cy="108479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050" y="3262061"/>
            <a:ext cx="1094990" cy="131960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853" y="4901937"/>
            <a:ext cx="1208958" cy="1140921"/>
          </a:xfrm>
          <a:prstGeom prst="rect">
            <a:avLst/>
          </a:prstGeom>
        </p:spPr>
      </p:pic>
      <p:pic>
        <p:nvPicPr>
          <p:cNvPr id="1026" name="Picture 2" descr="Image result for magnetic lock ico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180" y="2143746"/>
            <a:ext cx="1567621" cy="90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7434074" y="2081262"/>
            <a:ext cx="1319995" cy="8621"/>
          </a:xfrm>
          <a:prstGeom prst="line">
            <a:avLst/>
          </a:prstGeom>
          <a:ln>
            <a:solidFill>
              <a:srgbClr val="00A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8367305" y="3516352"/>
            <a:ext cx="1319995" cy="8621"/>
          </a:xfrm>
          <a:prstGeom prst="line">
            <a:avLst/>
          </a:prstGeom>
          <a:ln>
            <a:solidFill>
              <a:srgbClr val="00A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55" idx="5"/>
            <a:endCxn id="46" idx="1"/>
          </p:cNvCxnSpPr>
          <p:nvPr/>
        </p:nvCxnSpPr>
        <p:spPr>
          <a:xfrm flipV="1">
            <a:off x="7434074" y="5835126"/>
            <a:ext cx="1400716" cy="5874"/>
          </a:xfrm>
          <a:prstGeom prst="line">
            <a:avLst/>
          </a:prstGeom>
          <a:ln>
            <a:solidFill>
              <a:srgbClr val="00A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2472510" y="2098781"/>
            <a:ext cx="1319995" cy="8621"/>
          </a:xfrm>
          <a:prstGeom prst="line">
            <a:avLst/>
          </a:prstGeom>
          <a:ln>
            <a:solidFill>
              <a:srgbClr val="00A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V="1">
            <a:off x="1564888" y="3529736"/>
            <a:ext cx="1319995" cy="8621"/>
          </a:xfrm>
          <a:prstGeom prst="line">
            <a:avLst/>
          </a:prstGeom>
          <a:ln>
            <a:solidFill>
              <a:srgbClr val="00A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754069" y="1869226"/>
            <a:ext cx="184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Smoke Detector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9687300" y="3269699"/>
            <a:ext cx="18404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Alarm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834790" y="5650460"/>
            <a:ext cx="2257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Video Surveillance 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92765" y="3336449"/>
            <a:ext cx="17118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Boom Barriers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37323" y="1935136"/>
            <a:ext cx="22809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Electronic Door Lock</a:t>
            </a:r>
          </a:p>
        </p:txBody>
      </p:sp>
      <p:sp>
        <p:nvSpPr>
          <p:cNvPr id="9" name="Hexagon 8"/>
          <p:cNvSpPr/>
          <p:nvPr/>
        </p:nvSpPr>
        <p:spPr>
          <a:xfrm rot="5400000">
            <a:off x="4749153" y="3095691"/>
            <a:ext cx="1761862" cy="1741519"/>
          </a:xfrm>
          <a:prstGeom prst="hexagon">
            <a:avLst/>
          </a:prstGeom>
          <a:noFill/>
          <a:ln w="3810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Hexagon 48"/>
          <p:cNvSpPr/>
          <p:nvPr/>
        </p:nvSpPr>
        <p:spPr>
          <a:xfrm rot="5400000">
            <a:off x="3821060" y="4524689"/>
            <a:ext cx="1761862" cy="1741519"/>
          </a:xfrm>
          <a:prstGeom prst="hexagon">
            <a:avLst/>
          </a:prstGeom>
          <a:noFill/>
          <a:ln w="3810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Hexagon 49"/>
          <p:cNvSpPr/>
          <p:nvPr/>
        </p:nvSpPr>
        <p:spPr>
          <a:xfrm rot="5400000">
            <a:off x="5682384" y="1666694"/>
            <a:ext cx="1761862" cy="1741519"/>
          </a:xfrm>
          <a:prstGeom prst="hexagon">
            <a:avLst/>
          </a:prstGeom>
          <a:noFill/>
          <a:ln w="3810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Hexagon 54"/>
          <p:cNvSpPr/>
          <p:nvPr/>
        </p:nvSpPr>
        <p:spPr>
          <a:xfrm rot="5400000">
            <a:off x="5682383" y="4524689"/>
            <a:ext cx="1761862" cy="1741519"/>
          </a:xfrm>
          <a:prstGeom prst="hexagon">
            <a:avLst/>
          </a:prstGeom>
          <a:noFill/>
          <a:ln w="3810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Hexagon 55"/>
          <p:cNvSpPr/>
          <p:nvPr/>
        </p:nvSpPr>
        <p:spPr>
          <a:xfrm rot="5400000">
            <a:off x="6615614" y="3104312"/>
            <a:ext cx="1761862" cy="1741519"/>
          </a:xfrm>
          <a:prstGeom prst="hexagon">
            <a:avLst/>
          </a:prstGeom>
          <a:noFill/>
          <a:ln w="3810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Hexagon 56"/>
          <p:cNvSpPr/>
          <p:nvPr/>
        </p:nvSpPr>
        <p:spPr>
          <a:xfrm rot="5400000">
            <a:off x="3807942" y="1666695"/>
            <a:ext cx="1761862" cy="1741519"/>
          </a:xfrm>
          <a:prstGeom prst="hexagon">
            <a:avLst/>
          </a:prstGeom>
          <a:noFill/>
          <a:ln w="3810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Hexagon 57"/>
          <p:cNvSpPr/>
          <p:nvPr/>
        </p:nvSpPr>
        <p:spPr>
          <a:xfrm rot="5400000">
            <a:off x="2887921" y="3104312"/>
            <a:ext cx="1761862" cy="1741519"/>
          </a:xfrm>
          <a:prstGeom prst="hexagon">
            <a:avLst/>
          </a:prstGeom>
          <a:noFill/>
          <a:ln w="3810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2417397" y="5847075"/>
            <a:ext cx="1400716" cy="5874"/>
          </a:xfrm>
          <a:prstGeom prst="line">
            <a:avLst/>
          </a:prstGeom>
          <a:ln>
            <a:solidFill>
              <a:srgbClr val="00A6B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692587" y="5641030"/>
            <a:ext cx="1405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Tripod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4" r="22954"/>
          <a:stretch/>
        </p:blipFill>
        <p:spPr>
          <a:xfrm>
            <a:off x="5238910" y="3319331"/>
            <a:ext cx="761249" cy="1292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251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300158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7693" y="3430881"/>
            <a:ext cx="1936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Increased Productivity</a:t>
            </a:r>
            <a:endParaRPr lang="en-US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342314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9135" y="3670932"/>
            <a:ext cx="32639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Timely Employee Management</a:t>
            </a:r>
          </a:p>
        </p:txBody>
      </p:sp>
      <p:pic>
        <p:nvPicPr>
          <p:cNvPr id="12" name="Picture 4" descr="Image result for leave management icon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59" b="26873"/>
          <a:stretch/>
        </p:blipFill>
        <p:spPr bwMode="auto">
          <a:xfrm>
            <a:off x="3336283" y="3166239"/>
            <a:ext cx="1208254" cy="136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3186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Flexible Attendance Policies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7325" y="4628500"/>
            <a:ext cx="20335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Late IN/OUT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435254" y="4631982"/>
            <a:ext cx="203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Early IN/OUT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40126" y="4631982"/>
            <a:ext cx="203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Overtime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139449" y="4630971"/>
            <a:ext cx="2033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/>
              <a:t>C-OFF Policies</a:t>
            </a:r>
          </a:p>
        </p:txBody>
      </p:sp>
      <p:pic>
        <p:nvPicPr>
          <p:cNvPr id="16" name="Picture 2" descr="Image result for late in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42" y="27235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Image result for lat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03" y="2472079"/>
            <a:ext cx="2016016" cy="2016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Image result for overtime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462" y="2768784"/>
            <a:ext cx="1719311" cy="1719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Image result for leave management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789" y="2472079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607325" y="6041071"/>
            <a:ext cx="11811176" cy="46166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/>
              <a:t>Consistent and Transparent Attendance Policies without Manual Intervention</a:t>
            </a:r>
          </a:p>
        </p:txBody>
      </p:sp>
    </p:spTree>
    <p:extLst>
      <p:ext uri="{BB962C8B-B14F-4D97-AF65-F5344CB8AC3E}">
        <p14:creationId xmlns:p14="http://schemas.microsoft.com/office/powerpoint/2010/main" val="2000019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Cafeteria Management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AutoShape 6" descr="Displaying 10_ItemList_search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00" y="1996857"/>
            <a:ext cx="3815662" cy="28617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81" y="1996857"/>
            <a:ext cx="3815661" cy="2861746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34576" y="5111006"/>
            <a:ext cx="35426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Select Item quantity from COSEC Device</a:t>
            </a:r>
            <a:endParaRPr lang="en-IN" dirty="0"/>
          </a:p>
        </p:txBody>
      </p:sp>
      <p:sp>
        <p:nvSpPr>
          <p:cNvPr id="33" name="TextBox 32"/>
          <p:cNvSpPr txBox="1"/>
          <p:nvPr/>
        </p:nvSpPr>
        <p:spPr>
          <a:xfrm>
            <a:off x="5097480" y="5104578"/>
            <a:ext cx="3022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Show Credentials on COSEC Device</a:t>
            </a:r>
            <a:endParaRPr lang="en-IN" dirty="0"/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89" t="19791" r="42972" b="6250"/>
          <a:stretch>
            <a:fillRect/>
          </a:stretch>
        </p:blipFill>
        <p:spPr bwMode="auto">
          <a:xfrm>
            <a:off x="9105368" y="2115403"/>
            <a:ext cx="25892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8888502" y="5104578"/>
            <a:ext cx="30229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Directly Print Receipt for Ordered Food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06196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  <a:latin typeface="+mj-lt"/>
              </a:rPr>
              <a:t>Cafeteria Management: Cashless Transactions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AutoShape 6" descr="Displaying 10_ItemList_search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dirty="0"/>
          </a:p>
        </p:txBody>
      </p:sp>
      <p:sp>
        <p:nvSpPr>
          <p:cNvPr id="11" name="Rectangle 10"/>
          <p:cNvSpPr/>
          <p:nvPr/>
        </p:nvSpPr>
        <p:spPr>
          <a:xfrm>
            <a:off x="1093107" y="1771360"/>
            <a:ext cx="3888333" cy="3988000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kern="0" dirty="0">
                <a:solidFill>
                  <a:srgbClr val="000000"/>
                </a:solidFill>
              </a:rPr>
              <a:t>Pre-paid Transactions:</a:t>
            </a:r>
          </a:p>
          <a:p>
            <a:endParaRPr lang="en-US" sz="2000" b="1" kern="0" dirty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</a:rPr>
              <a:t>Smart Card to Store Balance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</a:rPr>
              <a:t>Recharge As and When Needed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kern="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505949" y="1771360"/>
            <a:ext cx="4289449" cy="3988000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b="1" kern="0" dirty="0">
                <a:solidFill>
                  <a:srgbClr val="000000"/>
                </a:solidFill>
              </a:rPr>
              <a:t>Post-paid Transactions:</a:t>
            </a:r>
          </a:p>
          <a:p>
            <a:endParaRPr lang="en-US" sz="2000" b="1" kern="0" dirty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</a:rPr>
              <a:t>Through Fingerprint, RFID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</a:rPr>
              <a:t>Define Maximum Credit Permitted per User per Month</a:t>
            </a:r>
          </a:p>
          <a:p>
            <a:pPr marL="342900" indent="-342900">
              <a:buFont typeface="Arial" pitchFamily="34" charset="0"/>
              <a:buChar char="•"/>
            </a:pPr>
            <a:endParaRPr lang="en-US" sz="2000" kern="0" dirty="0">
              <a:solidFill>
                <a:srgbClr val="000000"/>
              </a:solidFill>
            </a:endParaRPr>
          </a:p>
        </p:txBody>
      </p:sp>
      <p:pic>
        <p:nvPicPr>
          <p:cNvPr id="10242" name="Picture 2" descr="Image result for prepaid icon"/>
          <p:cNvPicPr>
            <a:picLocks noChangeAspect="1" noChangeArrowheads="1"/>
          </p:cNvPicPr>
          <p:nvPr/>
        </p:nvPicPr>
        <p:blipFill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006" y="3444950"/>
            <a:ext cx="2790825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Image result for postpaid transaction icon"/>
          <p:cNvPicPr>
            <a:picLocks noChangeAspect="1" noChangeArrowheads="1"/>
          </p:cNvPicPr>
          <p:nvPr/>
        </p:nvPicPr>
        <p:blipFill>
          <a:blip r:embed="rId4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7160" y="3118518"/>
            <a:ext cx="2867025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112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Field Staff Management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object 8"/>
          <p:cNvSpPr>
            <a:spLocks noChangeArrowheads="1"/>
          </p:cNvSpPr>
          <p:nvPr/>
        </p:nvSpPr>
        <p:spPr bwMode="auto">
          <a:xfrm>
            <a:off x="188912" y="1624776"/>
            <a:ext cx="6171893" cy="414323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487803" y="6068407"/>
            <a:ext cx="9358561" cy="51515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400" dirty="0">
                <a:solidFill>
                  <a:schemeClr val="tx1"/>
                </a:solidFill>
              </a:rPr>
              <a:t>Schedule a Field Visit and Keep a Track of the GPS Location</a:t>
            </a:r>
            <a:endParaRPr lang="en-IN" sz="2400" i="0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9583" y="1624776"/>
            <a:ext cx="5287617" cy="4143233"/>
          </a:xfrm>
          <a:prstGeom prst="rect">
            <a:avLst/>
          </a:prstGeom>
        </p:spPr>
      </p:pic>
      <p:pic>
        <p:nvPicPr>
          <p:cNvPr id="1026" name="Picture 2" descr="Image result for apta matrix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25815"/>
          <a:stretch/>
        </p:blipFill>
        <p:spPr bwMode="auto">
          <a:xfrm>
            <a:off x="9179387" y="4611757"/>
            <a:ext cx="2707813" cy="194624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88074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Break Management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7560" y="6042844"/>
            <a:ext cx="9358561" cy="51515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400" dirty="0">
                <a:solidFill>
                  <a:schemeClr val="tx1"/>
                </a:solidFill>
              </a:rPr>
              <a:t>Through N-punch Feature, Decide Break Time for Employees </a:t>
            </a:r>
            <a:endParaRPr lang="en-IN" sz="2400" i="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7026" y="2049882"/>
            <a:ext cx="4858513" cy="274243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1" y="2625643"/>
            <a:ext cx="685501" cy="1541100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10" name="Content Placeholder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2338179" y="2769703"/>
            <a:ext cx="405022" cy="80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7012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Actual Work Hours Calculation</a:t>
            </a: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7560" y="6042844"/>
            <a:ext cx="9358561" cy="51515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400" dirty="0">
                <a:solidFill>
                  <a:schemeClr val="tx1"/>
                </a:solidFill>
              </a:rPr>
              <a:t>Configure and Calculate Exact Work Hours to Maintain Transparency    </a:t>
            </a:r>
            <a:endParaRPr lang="en-IN" sz="2400" i="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321" y="1499226"/>
            <a:ext cx="8364726" cy="411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314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ntagon 2"/>
          <p:cNvSpPr/>
          <p:nvPr/>
        </p:nvSpPr>
        <p:spPr bwMode="auto">
          <a:xfrm>
            <a:off x="197706" y="2576382"/>
            <a:ext cx="6215450" cy="13608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40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Pain Areas</a:t>
            </a:r>
            <a:r>
              <a:rPr lang="en-US" sz="40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</a:t>
            </a:r>
          </a:p>
        </p:txBody>
      </p:sp>
      <p:sp>
        <p:nvSpPr>
          <p:cNvPr id="5" name="Rectangle 4"/>
          <p:cNvSpPr/>
          <p:nvPr/>
        </p:nvSpPr>
        <p:spPr bwMode="auto">
          <a:xfrm>
            <a:off x="0" y="2576383"/>
            <a:ext cx="197707" cy="1359243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400" kern="0" dirty="0">
              <a:solidFill>
                <a:schemeClr val="bg1"/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12574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leave management icon 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588" y="3269404"/>
            <a:ext cx="1153949" cy="115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exagon 3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3001580"/>
            <a:ext cx="1661175" cy="1695462"/>
          </a:xfrm>
          <a:prstGeom prst="hexagon">
            <a:avLst/>
          </a:prstGeom>
          <a:noFill/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7693" y="3430881"/>
            <a:ext cx="1936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Increased Productivity</a:t>
            </a:r>
            <a:endParaRPr lang="en-US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342314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9135" y="3670932"/>
            <a:ext cx="42818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Leave Management of Employees</a:t>
            </a:r>
          </a:p>
        </p:txBody>
      </p:sp>
    </p:spTree>
    <p:extLst>
      <p:ext uri="{BB962C8B-B14F-4D97-AF65-F5344CB8AC3E}">
        <p14:creationId xmlns:p14="http://schemas.microsoft.com/office/powerpoint/2010/main" val="6795373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Multiple Leave Policies and Clubbing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7560" y="6042844"/>
            <a:ext cx="9358561" cy="51515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400" dirty="0">
                <a:solidFill>
                  <a:schemeClr val="tx1"/>
                </a:solidFill>
              </a:rPr>
              <a:t> </a:t>
            </a:r>
            <a:endParaRPr lang="en-IN" sz="2400" i="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12" y="1568582"/>
            <a:ext cx="6164788" cy="3972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114" y="1568581"/>
            <a:ext cx="4889060" cy="15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469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Region-wise Holiday Management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7560" y="6042844"/>
            <a:ext cx="9358561" cy="51515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400" dirty="0">
                <a:solidFill>
                  <a:schemeClr val="tx1"/>
                </a:solidFill>
              </a:rPr>
              <a:t>Make Holiday Plans Region-wise for the Employees</a:t>
            </a:r>
            <a:endParaRPr lang="en-IN" sz="2400" i="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536" y="1665211"/>
            <a:ext cx="5515745" cy="3077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8026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Employee Portal for Attendance and Leave Management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7560" y="6042844"/>
            <a:ext cx="10166944" cy="515155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N" sz="2400" dirty="0">
                <a:solidFill>
                  <a:schemeClr val="tx1"/>
                </a:solidFill>
              </a:rPr>
              <a:t>Employees at Their End Can Check Their Daily Attendance and Leave Balance  </a:t>
            </a:r>
            <a:endParaRPr lang="en-IN" sz="2400" i="0" dirty="0">
              <a:solidFill>
                <a:schemeClr val="tx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95" y="2399383"/>
            <a:ext cx="3177539" cy="28723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409" y="2399383"/>
            <a:ext cx="3177539" cy="28723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063408" y="2027583"/>
            <a:ext cx="3177539" cy="371800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Leave Management</a:t>
            </a:r>
          </a:p>
        </p:txBody>
      </p:sp>
      <p:sp>
        <p:nvSpPr>
          <p:cNvPr id="9" name="Rectangle 8"/>
          <p:cNvSpPr/>
          <p:nvPr/>
        </p:nvSpPr>
        <p:spPr>
          <a:xfrm>
            <a:off x="887896" y="2027583"/>
            <a:ext cx="3177539" cy="371800"/>
          </a:xfrm>
          <a:prstGeom prst="rect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Time-Attendance</a:t>
            </a:r>
          </a:p>
        </p:txBody>
      </p:sp>
    </p:spTree>
    <p:extLst>
      <p:ext uri="{BB962C8B-B14F-4D97-AF65-F5344CB8AC3E}">
        <p14:creationId xmlns:p14="http://schemas.microsoft.com/office/powerpoint/2010/main" val="36761004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3001580"/>
            <a:ext cx="1661175" cy="1695462"/>
          </a:xfrm>
          <a:prstGeom prst="hexagon">
            <a:avLst/>
          </a:prstGeom>
          <a:noFill/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7693" y="3430881"/>
            <a:ext cx="1936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Increased Productivity</a:t>
            </a:r>
            <a:endParaRPr lang="en-US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342314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09135" y="3670932"/>
            <a:ext cx="428185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Visitor Management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0"/>
          <a:stretch/>
        </p:blipFill>
        <p:spPr>
          <a:xfrm>
            <a:off x="3306531" y="3334718"/>
            <a:ext cx="1219200" cy="1099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9606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Visitor Pre-registration and Pass Generation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7" y="2242385"/>
            <a:ext cx="1856409" cy="272109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58297" y="5830965"/>
            <a:ext cx="27210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Visitor Pass Creation and Integrations</a:t>
            </a:r>
            <a:endParaRPr lang="en-IN" dirty="0"/>
          </a:p>
        </p:txBody>
      </p:sp>
      <p:pic>
        <p:nvPicPr>
          <p:cNvPr id="13" name="Picture 7" descr="Related image"/>
          <p:cNvPicPr>
            <a:picLocks noChangeAspect="1" noChangeArrowheads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374" y="2855354"/>
            <a:ext cx="2641872" cy="264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137" y="3187004"/>
            <a:ext cx="2403100" cy="240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2692">
            <a:off x="5282704" y="3577804"/>
            <a:ext cx="286862" cy="4204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/>
          <p:cNvSpPr txBox="1"/>
          <p:nvPr/>
        </p:nvSpPr>
        <p:spPr>
          <a:xfrm>
            <a:off x="4393234" y="5830965"/>
            <a:ext cx="3834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Visitor Pass Surrender</a:t>
            </a:r>
            <a:endParaRPr lang="en-IN" dirty="0"/>
          </a:p>
        </p:txBody>
      </p:sp>
      <p:sp>
        <p:nvSpPr>
          <p:cNvPr id="17" name="TextBox 16"/>
          <p:cNvSpPr txBox="1"/>
          <p:nvPr/>
        </p:nvSpPr>
        <p:spPr>
          <a:xfrm>
            <a:off x="9602697" y="5830965"/>
            <a:ext cx="38349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000" dirty="0"/>
              <a:t>Reports</a:t>
            </a:r>
            <a:endParaRPr lang="en-IN" dirty="0"/>
          </a:p>
        </p:txBody>
      </p:sp>
      <p:sp>
        <p:nvSpPr>
          <p:cNvPr id="18" name="Rectangle 17"/>
          <p:cNvSpPr/>
          <p:nvPr/>
        </p:nvSpPr>
        <p:spPr>
          <a:xfrm>
            <a:off x="8585721" y="1730411"/>
            <a:ext cx="2934445" cy="3846045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000" kern="0" dirty="0">
                <a:solidFill>
                  <a:srgbClr val="000000"/>
                </a:solidFill>
              </a:rPr>
              <a:t>Reports on:</a:t>
            </a:r>
          </a:p>
          <a:p>
            <a:endParaRPr lang="en-US" sz="2000" kern="0" dirty="0">
              <a:solidFill>
                <a:srgbClr val="000000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</a:rPr>
              <a:t>Visitor Punch Details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</a:rPr>
              <a:t>Visitor Access Denied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</a:rPr>
              <a:t>Pre-registered Visitors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</a:rPr>
              <a:t>Visitor Pass Validity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sz="2000" kern="0" dirty="0">
                <a:solidFill>
                  <a:srgbClr val="000000"/>
                </a:solidFill>
              </a:rPr>
              <a:t>Visitor enrolment Status</a:t>
            </a:r>
          </a:p>
          <a:p>
            <a:endParaRPr lang="en-US" i="0" dirty="0">
              <a:solidFill>
                <a:schemeClr val="tx1"/>
              </a:solidFill>
            </a:endParaRPr>
          </a:p>
        </p:txBody>
      </p:sp>
      <p:pic>
        <p:nvPicPr>
          <p:cNvPr id="19" name="Picture 20" descr="http://www.iconsdb.com/icons/preview/black/report-xx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18514">
            <a:off x="10387140" y="4492447"/>
            <a:ext cx="889048" cy="889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3517769" y="1445633"/>
            <a:ext cx="0" cy="4242859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048828" y="1588106"/>
            <a:ext cx="0" cy="4242859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198" y="1677929"/>
            <a:ext cx="759309" cy="7593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000" y="2646675"/>
            <a:ext cx="708507" cy="7085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198" y="3602933"/>
            <a:ext cx="812178" cy="81217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385" y="4677700"/>
            <a:ext cx="753735" cy="753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4244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3226608" y="3187018"/>
            <a:ext cx="1219200" cy="1333500"/>
          </a:xfrm>
          <a:prstGeom prst="rect">
            <a:avLst/>
          </a:prstGeom>
        </p:spPr>
      </p:pic>
      <p:sp>
        <p:nvSpPr>
          <p:cNvPr id="4" name="Hexagon 3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3001580"/>
            <a:ext cx="1661175" cy="1695462"/>
          </a:xfrm>
          <a:prstGeom prst="hexagon">
            <a:avLst/>
          </a:prstGeom>
          <a:noFill/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342314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763861" y="3505265"/>
            <a:ext cx="51085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Continuous Addition of New Branches/Users in Different Locations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81947" y="3187018"/>
            <a:ext cx="2168398" cy="1394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Centralized Management of Multiple Branches/Users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228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Scalable and Flexible Architecture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33600" y="1676400"/>
            <a:ext cx="4998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65,000 Devices</a:t>
            </a:r>
            <a:endParaRPr lang="en-US" sz="2200" i="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9" name="Rounded Rectangle 7180"/>
          <p:cNvSpPr/>
          <p:nvPr/>
        </p:nvSpPr>
        <p:spPr>
          <a:xfrm>
            <a:off x="785904" y="1295400"/>
            <a:ext cx="1042896" cy="848448"/>
          </a:xfrm>
          <a:prstGeom prst="roundRect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Rounded Rectangle 46"/>
          <p:cNvSpPr/>
          <p:nvPr/>
        </p:nvSpPr>
        <p:spPr>
          <a:xfrm>
            <a:off x="785904" y="2514600"/>
            <a:ext cx="1042896" cy="848448"/>
          </a:xfrm>
          <a:prstGeom prst="roundRect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ounded Rectangle 48"/>
          <p:cNvSpPr/>
          <p:nvPr/>
        </p:nvSpPr>
        <p:spPr>
          <a:xfrm>
            <a:off x="798604" y="3751951"/>
            <a:ext cx="1042896" cy="848448"/>
          </a:xfrm>
          <a:prstGeom prst="roundRect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95499" y="2901890"/>
            <a:ext cx="4998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1 Million Users</a:t>
            </a:r>
            <a:endParaRPr lang="en-US" sz="2200" i="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33598" y="4114800"/>
            <a:ext cx="6629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Add Software Modules based on Requirements any Time</a:t>
            </a:r>
            <a:endParaRPr lang="en-US" sz="2200" i="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532" y="1342419"/>
            <a:ext cx="642668" cy="78273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/>
          <a:srcRect l="21303" t="16667" r="20717" b="16667"/>
          <a:stretch/>
        </p:blipFill>
        <p:spPr>
          <a:xfrm>
            <a:off x="900380" y="2697011"/>
            <a:ext cx="846652" cy="5473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5754" y="3733800"/>
            <a:ext cx="884750" cy="884750"/>
          </a:xfrm>
          <a:prstGeom prst="rect">
            <a:avLst/>
          </a:prstGeom>
        </p:spPr>
      </p:pic>
      <p:sp>
        <p:nvSpPr>
          <p:cNvPr id="19" name="Rounded Rectangle 22"/>
          <p:cNvSpPr/>
          <p:nvPr/>
        </p:nvSpPr>
        <p:spPr>
          <a:xfrm>
            <a:off x="785904" y="4973458"/>
            <a:ext cx="1042896" cy="848448"/>
          </a:xfrm>
          <a:prstGeom prst="roundRect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95499" y="5410200"/>
            <a:ext cx="4998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0" dirty="0">
                <a:solidFill>
                  <a:prstClr val="black"/>
                </a:solidFill>
                <a:latin typeface="Calibri"/>
                <a:cs typeface="Arial" panose="020B0604020202020204" pitchFamily="34" charset="0"/>
              </a:rPr>
              <a:t>Web based- Access from Anywhere</a:t>
            </a:r>
            <a:endParaRPr lang="en-US" sz="2200" i="0" dirty="0">
              <a:solidFill>
                <a:prstClr val="black"/>
              </a:solidFill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65" y="5036236"/>
            <a:ext cx="740435" cy="740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0560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Web-based Management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8455" y="6133488"/>
            <a:ext cx="83017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dirty="0"/>
              <a:t>A Complete Web-based Management with Real-Time  Data Transfer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6" y="1560444"/>
            <a:ext cx="9144000" cy="384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8361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prstClr val="white"/>
                </a:solidFill>
              </a:rPr>
              <a:t>Automatic Template Distribution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r="14058"/>
          <a:stretch/>
        </p:blipFill>
        <p:spPr>
          <a:xfrm>
            <a:off x="3645572" y="3474270"/>
            <a:ext cx="385602" cy="5164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597" y="4089088"/>
            <a:ext cx="481796" cy="97106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5354739" y="3059040"/>
            <a:ext cx="0" cy="15544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616070" y="3054944"/>
            <a:ext cx="0" cy="10972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323" y="1969564"/>
            <a:ext cx="819150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Connector 11"/>
          <p:cNvCxnSpPr/>
          <p:nvPr/>
        </p:nvCxnSpPr>
        <p:spPr>
          <a:xfrm flipV="1">
            <a:off x="1620939" y="2667000"/>
            <a:ext cx="1731861" cy="262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7939" y="3599337"/>
            <a:ext cx="362305" cy="84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C:\Users\administrator\AppData\Local\Microsoft\Windows\Temporary Internet Files\Content.IE5\D359EIM5\MC900434845[1]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39" y="175977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0" y="3426399"/>
            <a:ext cx="2043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0" dirty="0">
                <a:solidFill>
                  <a:prstClr val="black"/>
                </a:solidFill>
                <a:latin typeface="Calibri"/>
              </a:rPr>
              <a:t>COSEC CENTRA Server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488339" y="2312280"/>
            <a:ext cx="1655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0" dirty="0">
                <a:solidFill>
                  <a:prstClr val="black"/>
                </a:solidFill>
                <a:latin typeface="Calibri"/>
              </a:rPr>
              <a:t>Enrollment from Location 1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6443657" y="2018500"/>
            <a:ext cx="437622" cy="130648"/>
          </a:xfrm>
          <a:prstGeom prst="line">
            <a:avLst/>
          </a:prstGeom>
          <a:ln w="28575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4008" y="1370080"/>
            <a:ext cx="471131" cy="96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564539" y="4401276"/>
            <a:ext cx="150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0" dirty="0">
                <a:solidFill>
                  <a:prstClr val="black"/>
                </a:solidFill>
                <a:latin typeface="Calibri"/>
              </a:rPr>
              <a:t>Location 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74135" y="5043674"/>
            <a:ext cx="150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0" dirty="0">
                <a:solidFill>
                  <a:prstClr val="black"/>
                </a:solidFill>
                <a:latin typeface="Calibri"/>
              </a:rPr>
              <a:t>Location X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13478" y="5035466"/>
            <a:ext cx="15032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0" dirty="0">
                <a:solidFill>
                  <a:prstClr val="black"/>
                </a:solidFill>
                <a:latin typeface="Calibri"/>
              </a:rPr>
              <a:t>Location 3</a:t>
            </a:r>
          </a:p>
        </p:txBody>
      </p:sp>
      <p:cxnSp>
        <p:nvCxnSpPr>
          <p:cNvPr id="22" name="Straight Connector 21"/>
          <p:cNvCxnSpPr>
            <a:stCxn id="13" idx="1"/>
          </p:cNvCxnSpPr>
          <p:nvPr/>
        </p:nvCxnSpPr>
        <p:spPr>
          <a:xfrm flipH="1" flipV="1">
            <a:off x="5638800" y="2667000"/>
            <a:ext cx="2459139" cy="135300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8" idx="1"/>
          </p:cNvCxnSpPr>
          <p:nvPr/>
        </p:nvCxnSpPr>
        <p:spPr>
          <a:xfrm flipH="1">
            <a:off x="5661948" y="1853700"/>
            <a:ext cx="2422060" cy="5667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5258611" y="3455280"/>
            <a:ext cx="7534" cy="365760"/>
          </a:xfrm>
          <a:prstGeom prst="line">
            <a:avLst/>
          </a:prstGeom>
          <a:ln w="28575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518405" y="3455280"/>
            <a:ext cx="7534" cy="365760"/>
          </a:xfrm>
          <a:prstGeom prst="line">
            <a:avLst/>
          </a:prstGeom>
          <a:ln w="28575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6345339" y="3226680"/>
            <a:ext cx="367635" cy="199719"/>
          </a:xfrm>
          <a:prstGeom prst="line">
            <a:avLst/>
          </a:prstGeom>
          <a:ln w="28575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2133600" y="2600358"/>
            <a:ext cx="365986" cy="3469"/>
          </a:xfrm>
          <a:prstGeom prst="line">
            <a:avLst/>
          </a:prstGeom>
          <a:ln w="28575">
            <a:solidFill>
              <a:srgbClr val="FFC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141560" y="2805131"/>
            <a:ext cx="369828" cy="0"/>
          </a:xfrm>
          <a:prstGeom prst="line">
            <a:avLst/>
          </a:prstGeom>
          <a:ln w="28575">
            <a:solidFill>
              <a:srgbClr val="FFC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D:\Backup_jitmanyashaatri\My Document\COSEC PICS\COSEC DOOR FOP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210" y="4159746"/>
            <a:ext cx="397101" cy="82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r="14058"/>
          <a:stretch/>
        </p:blipFill>
        <p:spPr>
          <a:xfrm rot="4149452">
            <a:off x="6383078" y="1422334"/>
            <a:ext cx="446539" cy="59804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1" name="TextBox 30"/>
          <p:cNvSpPr txBox="1"/>
          <p:nvPr/>
        </p:nvSpPr>
        <p:spPr>
          <a:xfrm>
            <a:off x="1270282" y="5629870"/>
            <a:ext cx="45209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prstClr val="black"/>
                </a:solidFill>
                <a:latin typeface="Calibri"/>
              </a:rPr>
              <a:t>Palm Vein, Fingerprint, RFID Card Template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prstClr val="black"/>
                </a:solidFill>
                <a:latin typeface="Calibri"/>
              </a:rPr>
              <a:t>Distribution from COSEC Server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dirty="0">
                <a:solidFill>
                  <a:prstClr val="black"/>
                </a:solidFill>
                <a:latin typeface="Calibri"/>
              </a:rPr>
              <a:t>No Need to Enroll Again on Other Locations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r="14058"/>
          <a:stretch/>
        </p:blipFill>
        <p:spPr>
          <a:xfrm>
            <a:off x="5419692" y="3361092"/>
            <a:ext cx="385602" cy="51643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r="14058"/>
          <a:stretch/>
        </p:blipFill>
        <p:spPr>
          <a:xfrm rot="18021358">
            <a:off x="6709096" y="2771610"/>
            <a:ext cx="385602" cy="5164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r="14058"/>
          <a:stretch/>
        </p:blipFill>
        <p:spPr>
          <a:xfrm rot="5400000">
            <a:off x="2119644" y="1916281"/>
            <a:ext cx="446539" cy="598044"/>
          </a:xfrm>
          <a:prstGeom prst="rect">
            <a:avLst/>
          </a:prstGeom>
        </p:spPr>
      </p:pic>
      <p:sp>
        <p:nvSpPr>
          <p:cNvPr id="37" name="Rounded Rectangle 1"/>
          <p:cNvSpPr/>
          <p:nvPr/>
        </p:nvSpPr>
        <p:spPr>
          <a:xfrm>
            <a:off x="3352800" y="1752600"/>
            <a:ext cx="2286000" cy="1295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2400" i="0" dirty="0">
                <a:solidFill>
                  <a:prstClr val="black"/>
                </a:solidFill>
              </a:rPr>
              <a:t>LAN/WAN/3G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6" r="14058"/>
          <a:stretch/>
        </p:blipFill>
        <p:spPr>
          <a:xfrm rot="5400000">
            <a:off x="2133152" y="2830508"/>
            <a:ext cx="446539" cy="598044"/>
          </a:xfrm>
          <a:prstGeom prst="rect">
            <a:avLst/>
          </a:prstGeom>
        </p:spPr>
      </p:pic>
      <p:pic>
        <p:nvPicPr>
          <p:cNvPr id="39" name="Picture 7" descr="http://www.stickers-du-monde.fr/353-399-thickbox/empreinte-digitale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4102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" descr="http://www.shellecomarathon.com/static/img/grid/lab_pass.png"/>
          <p:cNvPicPr>
            <a:picLocks noChangeAspect="1" noChangeArrowheads="1"/>
          </p:cNvPicPr>
          <p:nvPr/>
        </p:nvPicPr>
        <p:blipFill>
          <a:blip r:embed="rId13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" t="2" r="20657" b="31969"/>
          <a:stretch>
            <a:fillRect/>
          </a:stretch>
        </p:blipFill>
        <p:spPr bwMode="auto">
          <a:xfrm>
            <a:off x="7797800" y="5464628"/>
            <a:ext cx="1270000" cy="108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402226"/>
            <a:ext cx="1143000" cy="1103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3192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234" y="2831453"/>
            <a:ext cx="1195093" cy="11950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00" y="2390775"/>
            <a:ext cx="2140318" cy="2123528"/>
          </a:xfrm>
          <a:prstGeom prst="rect">
            <a:avLst/>
          </a:prstGeom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Pain Areas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91549" y="5110960"/>
            <a:ext cx="2875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400" kern="0" dirty="0">
                <a:solidFill>
                  <a:sysClr val="windowText" lastClr="000000"/>
                </a:solidFill>
              </a:rPr>
              <a:t>Security of Assets and Employees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181989" y="5205974"/>
            <a:ext cx="3067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defRPr/>
            </a:pPr>
            <a:r>
              <a:rPr lang="en-US" sz="2400" dirty="0"/>
              <a:t>Increase Productivity </a:t>
            </a:r>
            <a:endParaRPr lang="en-US" sz="2400" kern="0" dirty="0">
              <a:solidFill>
                <a:sysClr val="windowText" lastClr="000000"/>
              </a:solidFill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9"/>
          <a:stretch/>
        </p:blipFill>
        <p:spPr bwMode="auto">
          <a:xfrm>
            <a:off x="3926262" y="2272510"/>
            <a:ext cx="3057939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security icon"/>
          <p:cNvSpPr>
            <a:spLocks noChangeAspect="1" noChangeArrowheads="1"/>
          </p:cNvSpPr>
          <p:nvPr/>
        </p:nvSpPr>
        <p:spPr bwMode="auto">
          <a:xfrm>
            <a:off x="5943600" y="3276600"/>
            <a:ext cx="858078" cy="85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8090" y="2390775"/>
            <a:ext cx="2602792" cy="226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8171200" y="5110960"/>
            <a:ext cx="3539302" cy="12603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Centralized Management of Multiple Branches/Users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9097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3001580"/>
            <a:ext cx="1661175" cy="1695462"/>
          </a:xfrm>
          <a:prstGeom prst="hexagon">
            <a:avLst/>
          </a:prstGeom>
          <a:noFill/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342314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1947" y="3187018"/>
            <a:ext cx="2168398" cy="1394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Centralized Management of Multiple Branches/Users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9732" y="3720538"/>
            <a:ext cx="41449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Timely and Accurate Employee Salary</a:t>
            </a:r>
          </a:p>
        </p:txBody>
      </p:sp>
      <p:pic>
        <p:nvPicPr>
          <p:cNvPr id="10" name="Picture 6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4" b="12115"/>
          <a:stretch/>
        </p:blipFill>
        <p:spPr bwMode="auto">
          <a:xfrm>
            <a:off x="3218881" y="3339271"/>
            <a:ext cx="1394499" cy="101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9684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54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0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200+ Attendance Reports and Charts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52" y="1268529"/>
            <a:ext cx="2947001" cy="215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6208" y="3418840"/>
            <a:ext cx="3796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Generate 200+ Reports and Charts</a:t>
            </a:r>
            <a:endParaRPr lang="en-IN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869" y="1268528"/>
            <a:ext cx="3885140" cy="2150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5301488" y="3424063"/>
            <a:ext cx="3796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Apply Various Filters to Generate Specific Reports</a:t>
            </a:r>
            <a:endParaRPr lang="en-IN" dirty="0"/>
          </a:p>
        </p:txBody>
      </p:sp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48" y="4455501"/>
            <a:ext cx="4155113" cy="1365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88912" y="5820846"/>
            <a:ext cx="43491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Generate Customized Report Template</a:t>
            </a:r>
            <a:endParaRPr lang="en-IN" dirty="0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176" y="4409439"/>
            <a:ext cx="3557597" cy="145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961187" y="5825962"/>
            <a:ext cx="4767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Send Reports on Email at Scheduled Time</a:t>
            </a:r>
            <a:endParaRPr lang="en-IN" dirty="0"/>
          </a:p>
        </p:txBody>
      </p:sp>
      <p:sp>
        <p:nvSpPr>
          <p:cNvPr id="20" name="TextBox 19"/>
          <p:cNvSpPr txBox="1"/>
          <p:nvPr/>
        </p:nvSpPr>
        <p:spPr>
          <a:xfrm>
            <a:off x="10290412" y="5824331"/>
            <a:ext cx="1669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000" dirty="0"/>
              <a:t>File Formats</a:t>
            </a:r>
            <a:endParaRPr lang="en-IN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8595" y="1488601"/>
            <a:ext cx="573210" cy="573210"/>
          </a:xfrm>
          <a:prstGeom prst="rect">
            <a:avLst/>
          </a:prstGeom>
          <a:effectLst/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4362" r="7080" b="4704"/>
          <a:stretch/>
        </p:blipFill>
        <p:spPr>
          <a:xfrm>
            <a:off x="10910966" y="2171836"/>
            <a:ext cx="510948" cy="53881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426" y="2914442"/>
            <a:ext cx="590026" cy="5900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2801" y="3694759"/>
            <a:ext cx="522236" cy="479298"/>
          </a:xfrm>
          <a:prstGeom prst="rect">
            <a:avLst/>
          </a:prstGeom>
        </p:spPr>
      </p:pic>
      <p:pic>
        <p:nvPicPr>
          <p:cNvPr id="25" name="Picture 2" descr="C:\Users\administrator\AppData\Local\Microsoft\Windows\Temporary Internet Files\Content.IE5\2MJBKMW4\MC900439817[1].pn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0" b="9074"/>
          <a:stretch/>
        </p:blipFill>
        <p:spPr bwMode="auto">
          <a:xfrm>
            <a:off x="10947256" y="4367313"/>
            <a:ext cx="514294" cy="46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661" y="5116712"/>
            <a:ext cx="573210" cy="5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834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400" dirty="0">
                <a:solidFill>
                  <a:srgbClr val="FEFEFE"/>
                </a:solidFill>
              </a:rPr>
              <a:t>Centralized Time-Attendance Management and Payroll Integration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9"/>
          <a:stretch/>
        </p:blipFill>
        <p:spPr bwMode="auto">
          <a:xfrm>
            <a:off x="188912" y="1219146"/>
            <a:ext cx="10397105" cy="527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5765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4721718" y="3697592"/>
            <a:ext cx="51507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Restrict Branch-wise Roles and Rights </a:t>
            </a:r>
          </a:p>
        </p:txBody>
      </p:sp>
      <p:pic>
        <p:nvPicPr>
          <p:cNvPr id="12" name="Picture 8" descr="Image result for employee roles icon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" b="3750"/>
          <a:stretch/>
        </p:blipFill>
        <p:spPr bwMode="auto">
          <a:xfrm>
            <a:off x="3363772" y="3354222"/>
            <a:ext cx="1138621" cy="105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Hexagon 3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3001580"/>
            <a:ext cx="1661175" cy="1695462"/>
          </a:xfrm>
          <a:prstGeom prst="hexagon">
            <a:avLst/>
          </a:prstGeom>
          <a:noFill/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342314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1947" y="3187018"/>
            <a:ext cx="2168398" cy="1394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Centralized Management of Multiple Branches/Users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1127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Create Enterprise Structure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591" y="1589951"/>
            <a:ext cx="2794424" cy="38784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37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30" r="2093"/>
          <a:stretch/>
        </p:blipFill>
        <p:spPr>
          <a:xfrm>
            <a:off x="2904710" y="1589950"/>
            <a:ext cx="2637183" cy="38784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65107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20" y="1491284"/>
            <a:ext cx="2143125" cy="21431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" r="51367"/>
          <a:stretch/>
        </p:blipFill>
        <p:spPr>
          <a:xfrm>
            <a:off x="2458277" y="1506193"/>
            <a:ext cx="881270" cy="21431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4" r="14488"/>
          <a:stretch/>
        </p:blipFill>
        <p:spPr>
          <a:xfrm>
            <a:off x="6524267" y="1469956"/>
            <a:ext cx="714684" cy="21431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1595" y="1457118"/>
            <a:ext cx="2143125" cy="21431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20" y="3595992"/>
            <a:ext cx="2143125" cy="21431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" r="51367"/>
          <a:stretch/>
        </p:blipFill>
        <p:spPr>
          <a:xfrm>
            <a:off x="2458277" y="3610901"/>
            <a:ext cx="881270" cy="214312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3" t="49304" r="14154"/>
          <a:stretch/>
        </p:blipFill>
        <p:spPr>
          <a:xfrm>
            <a:off x="2527852" y="4652645"/>
            <a:ext cx="811695" cy="108647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4" r="14488"/>
          <a:stretch/>
        </p:blipFill>
        <p:spPr>
          <a:xfrm>
            <a:off x="6461434" y="3593920"/>
            <a:ext cx="714684" cy="21431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/>
          <a:stretch/>
        </p:blipFill>
        <p:spPr>
          <a:xfrm>
            <a:off x="7335143" y="3581082"/>
            <a:ext cx="1854373" cy="2143125"/>
          </a:xfrm>
          <a:prstGeom prst="rect">
            <a:avLst/>
          </a:prstGeom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Manage Login Roles and Rights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09600" y="1563757"/>
            <a:ext cx="10111409" cy="4200939"/>
          </a:xfrm>
          <a:prstGeom prst="rect">
            <a:avLst/>
          </a:prstGeom>
          <a:noFill/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/>
          <p:cNvCxnSpPr>
            <a:stCxn id="2" idx="0"/>
            <a:endCxn id="2" idx="2"/>
          </p:cNvCxnSpPr>
          <p:nvPr/>
        </p:nvCxnSpPr>
        <p:spPr>
          <a:xfrm>
            <a:off x="5665305" y="1563757"/>
            <a:ext cx="0" cy="4200939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stCxn id="2" idx="1"/>
            <a:endCxn id="2" idx="3"/>
          </p:cNvCxnSpPr>
          <p:nvPr/>
        </p:nvCxnSpPr>
        <p:spPr>
          <a:xfrm>
            <a:off x="609600" y="3664227"/>
            <a:ext cx="10111409" cy="0"/>
          </a:xfrm>
          <a:prstGeom prst="line">
            <a:avLst/>
          </a:prstGeom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09600" y="1563757"/>
            <a:ext cx="1285461" cy="369332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Location-1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435548" y="1563757"/>
            <a:ext cx="1285461" cy="369332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Location-2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600" y="3715652"/>
            <a:ext cx="1285461" cy="369332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Location-3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435548" y="3694046"/>
            <a:ext cx="1285461" cy="369332"/>
          </a:xfrm>
          <a:prstGeom prst="rect">
            <a:avLst/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Location-4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63" t="49304" r="14154"/>
          <a:stretch/>
        </p:blipFill>
        <p:spPr>
          <a:xfrm>
            <a:off x="2527852" y="2547937"/>
            <a:ext cx="811695" cy="108647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5" t="50000" r="47282"/>
          <a:stretch/>
        </p:blipFill>
        <p:spPr>
          <a:xfrm>
            <a:off x="6461434" y="2541518"/>
            <a:ext cx="866108" cy="107156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72625" y="6122432"/>
            <a:ext cx="8655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Define Roles and Rights of Employees at Different Branches</a:t>
            </a:r>
          </a:p>
        </p:txBody>
      </p:sp>
    </p:spTree>
    <p:extLst>
      <p:ext uri="{BB962C8B-B14F-4D97-AF65-F5344CB8AC3E}">
        <p14:creationId xmlns:p14="http://schemas.microsoft.com/office/powerpoint/2010/main" val="5359514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cashles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2" b="7634"/>
          <a:stretch/>
        </p:blipFill>
        <p:spPr bwMode="auto">
          <a:xfrm>
            <a:off x="5282972" y="4304034"/>
            <a:ext cx="1170884" cy="112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kern="0" dirty="0">
                <a:solidFill>
                  <a:schemeClr val="bg1"/>
                </a:solidFill>
              </a:rPr>
              <a:t>Benefits with Matrix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&quot;No&quot; Symbol 26"/>
          <p:cNvSpPr/>
          <p:nvPr/>
        </p:nvSpPr>
        <p:spPr>
          <a:xfrm>
            <a:off x="1305080" y="4371480"/>
            <a:ext cx="1107030" cy="1007030"/>
          </a:xfrm>
          <a:prstGeom prst="noSmoking">
            <a:avLst>
              <a:gd name="adj" fmla="val 7691"/>
            </a:avLst>
          </a:prstGeom>
          <a:solidFill>
            <a:srgbClr val="FF5757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tx1"/>
                </a:solidFill>
                <a:latin typeface="+mj-lt"/>
              </a:rPr>
              <a:t>ERRORS</a:t>
            </a:r>
          </a:p>
        </p:txBody>
      </p:sp>
      <p:sp>
        <p:nvSpPr>
          <p:cNvPr id="7" name="Oval 6"/>
          <p:cNvSpPr/>
          <p:nvPr/>
        </p:nvSpPr>
        <p:spPr>
          <a:xfrm>
            <a:off x="1072753" y="1498796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8" name="Oval 7"/>
          <p:cNvSpPr/>
          <p:nvPr/>
        </p:nvSpPr>
        <p:spPr>
          <a:xfrm>
            <a:off x="5048818" y="1498796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9" name="Oval 8"/>
          <p:cNvSpPr/>
          <p:nvPr/>
        </p:nvSpPr>
        <p:spPr>
          <a:xfrm>
            <a:off x="9240993" y="1498796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075322" y="4089596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9267497" y="4089596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3782" y="3175196"/>
            <a:ext cx="2149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Increase Productivity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00948" y="3178214"/>
            <a:ext cx="2251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Automate Attendance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Process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42595" y="3175196"/>
            <a:ext cx="2777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Increase Safety and Security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5169" y="5804758"/>
            <a:ext cx="16119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Reduce Payroll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Errors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57680" y="5804758"/>
            <a:ext cx="18189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Higher Employee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Satisfaction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5" t="6784" r="13568" b="8412"/>
          <a:stretch/>
        </p:blipFill>
        <p:spPr>
          <a:xfrm>
            <a:off x="1394870" y="1708195"/>
            <a:ext cx="972578" cy="110520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808" y="1779324"/>
            <a:ext cx="1051986" cy="91733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008DDC"/>
              </a:clrFrom>
              <a:clrTo>
                <a:srgbClr val="008DD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381" y="1833264"/>
            <a:ext cx="906919" cy="93873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061" y="4371480"/>
            <a:ext cx="956034" cy="956034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>
          <a:xfrm>
            <a:off x="1071747" y="4087497"/>
            <a:ext cx="1573696" cy="1524000"/>
          </a:xfrm>
          <a:prstGeom prst="ellipse">
            <a:avLst/>
          </a:prstGeom>
          <a:noFill/>
          <a:ln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i="1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46576" y="5804757"/>
            <a:ext cx="2269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+mj-lt"/>
              </a:rPr>
              <a:t>Cashless Management</a:t>
            </a:r>
          </a:p>
        </p:txBody>
      </p:sp>
    </p:spTree>
    <p:extLst>
      <p:ext uri="{BB962C8B-B14F-4D97-AF65-F5344CB8AC3E}">
        <p14:creationId xmlns:p14="http://schemas.microsoft.com/office/powerpoint/2010/main" val="36648953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Matrix Time-Attendance Solution for IT/Call-Center </a:t>
            </a:r>
            <a:endParaRPr lang="en-US" sz="2800" kern="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8912" y="1259543"/>
            <a:ext cx="5094288" cy="882275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i="0" dirty="0">
                <a:solidFill>
                  <a:schemeClr val="tx1"/>
                </a:solidFill>
              </a:rPr>
              <a:t>Applications: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i="0" dirty="0">
              <a:solidFill>
                <a:schemeClr val="tx1"/>
              </a:solidFill>
            </a:endParaRPr>
          </a:p>
          <a:p>
            <a:r>
              <a:rPr lang="en-US" sz="1800" i="0" dirty="0">
                <a:solidFill>
                  <a:schemeClr val="tx1"/>
                </a:solidFill>
              </a:rPr>
              <a:t>     </a:t>
            </a:r>
          </a:p>
          <a:p>
            <a:endParaRPr lang="en-US" sz="1800" b="1" i="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8912" y="2141818"/>
            <a:ext cx="5094288" cy="1061576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i="0" dirty="0">
                <a:solidFill>
                  <a:schemeClr val="tx1"/>
                </a:solidFill>
              </a:rPr>
              <a:t>Technology: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chemeClr val="tx1"/>
                </a:solidFill>
              </a:rPr>
              <a:t>Fingerprint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Smart card </a:t>
            </a:r>
            <a:endParaRPr lang="en-US" sz="1800" i="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8912" y="3200400"/>
            <a:ext cx="5094288" cy="1354129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i="0" dirty="0">
                <a:solidFill>
                  <a:schemeClr val="tx1"/>
                </a:solidFill>
              </a:rPr>
              <a:t>Matrix Offering:</a:t>
            </a:r>
            <a:endParaRPr lang="en-US" sz="1800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chemeClr val="tx1"/>
                </a:solidFill>
              </a:rPr>
              <a:t>Devices: </a:t>
            </a:r>
            <a:r>
              <a:rPr lang="en-US" dirty="0">
                <a:solidFill>
                  <a:schemeClr val="tx1"/>
                </a:solidFill>
              </a:rPr>
              <a:t>Up to 65000</a:t>
            </a:r>
            <a:endParaRPr lang="en-US" sz="1800" i="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Users : Up to 1 Million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i="0" dirty="0">
                <a:solidFill>
                  <a:schemeClr val="tx1"/>
                </a:solidFill>
              </a:rPr>
              <a:t>Multi-location</a:t>
            </a:r>
          </a:p>
        </p:txBody>
      </p:sp>
      <p:sp>
        <p:nvSpPr>
          <p:cNvPr id="9" name="Rectangle 8"/>
          <p:cNvSpPr/>
          <p:nvPr/>
        </p:nvSpPr>
        <p:spPr>
          <a:xfrm>
            <a:off x="5486400" y="1259543"/>
            <a:ext cx="5994400" cy="5204757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i="0" dirty="0">
                <a:solidFill>
                  <a:schemeClr val="tx1"/>
                </a:solidFill>
              </a:rPr>
              <a:t>Solutions Offered: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Matrix COSEC Door Controllers and Exit Readers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kern="0" dirty="0">
                <a:solidFill>
                  <a:schemeClr val="tx1"/>
                </a:solidFill>
              </a:rPr>
              <a:t>Time-Attendance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Access Control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kern="0" dirty="0">
                <a:solidFill>
                  <a:schemeClr val="tx1"/>
                </a:solidFill>
              </a:rPr>
              <a:t>Cafeteria Management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Employee Self Service Portal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0" kern="0" dirty="0">
                <a:solidFill>
                  <a:schemeClr val="tx1"/>
                </a:solidFill>
              </a:rPr>
              <a:t>Leave Management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kern="0" dirty="0">
                <a:solidFill>
                  <a:schemeClr val="tx1"/>
                </a:solidFill>
              </a:rPr>
              <a:t>Visitor Management Module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i="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0500" y="4554529"/>
            <a:ext cx="5092700" cy="1867860"/>
          </a:xfrm>
          <a:prstGeom prst="rect">
            <a:avLst/>
          </a:prstGeom>
          <a:noFill/>
          <a:ln w="19050">
            <a:solidFill>
              <a:srgbClr val="00A6B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800" b="1" i="0" dirty="0">
                <a:solidFill>
                  <a:schemeClr val="tx1"/>
                </a:solidFill>
              </a:rPr>
              <a:t>Benefits:</a:t>
            </a:r>
          </a:p>
          <a:p>
            <a:pPr marL="285750" marR="0" lvl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Managing shifts and attendance and thus tracking regularities of employees.</a:t>
            </a:r>
            <a:endParaRPr lang="en-US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Capturing biometric attendance of all employees has smoothened HR’s task.  </a:t>
            </a:r>
            <a:endParaRPr lang="en-US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b="1" i="0" dirty="0">
              <a:solidFill>
                <a:schemeClr val="bg2">
                  <a:lumMod val="25000"/>
                </a:schemeClr>
              </a:solidFill>
            </a:endParaRPr>
          </a:p>
          <a:p>
            <a:endParaRPr lang="en-US" sz="1800" i="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39346" y="1631398"/>
            <a:ext cx="4617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Time-Attendance and Access Control Solution  </a:t>
            </a:r>
            <a:r>
              <a:rPr lang="en-GB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946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r="58330" b="-2381"/>
          <a:stretch/>
        </p:blipFill>
        <p:spPr>
          <a:xfrm>
            <a:off x="5857194" y="4099167"/>
            <a:ext cx="1194707" cy="614363"/>
          </a:xfrm>
          <a:prstGeom prst="rect">
            <a:avLst/>
          </a:prstGeom>
        </p:spPr>
      </p:pic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kern="0" dirty="0">
                <a:solidFill>
                  <a:schemeClr val="bg1"/>
                </a:solidFill>
                <a:ea typeface="+mj-ea"/>
                <a:cs typeface="+mj-cs"/>
              </a:rPr>
              <a:t>Clientele</a:t>
            </a:r>
            <a:r>
              <a:rPr lang="en-US" sz="280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146140"/>
              </p:ext>
            </p:extLst>
          </p:nvPr>
        </p:nvGraphicFramePr>
        <p:xfrm>
          <a:off x="188912" y="1908312"/>
          <a:ext cx="11291888" cy="40949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5388">
                  <a:extLst>
                    <a:ext uri="{9D8B030D-6E8A-4147-A177-3AD203B41FA5}">
                      <a16:colId xmlns:a16="http://schemas.microsoft.com/office/drawing/2014/main" val="3860083742"/>
                    </a:ext>
                  </a:extLst>
                </a:gridCol>
                <a:gridCol w="4450556">
                  <a:extLst>
                    <a:ext uri="{9D8B030D-6E8A-4147-A177-3AD203B41FA5}">
                      <a16:colId xmlns:a16="http://schemas.microsoft.com/office/drawing/2014/main" val="3706415328"/>
                    </a:ext>
                  </a:extLst>
                </a:gridCol>
                <a:gridCol w="1150144">
                  <a:extLst>
                    <a:ext uri="{9D8B030D-6E8A-4147-A177-3AD203B41FA5}">
                      <a16:colId xmlns:a16="http://schemas.microsoft.com/office/drawing/2014/main" val="3455042024"/>
                    </a:ext>
                  </a:extLst>
                </a:gridCol>
                <a:gridCol w="4495800">
                  <a:extLst>
                    <a:ext uri="{9D8B030D-6E8A-4147-A177-3AD203B41FA5}">
                      <a16:colId xmlns:a16="http://schemas.microsoft.com/office/drawing/2014/main" val="2069039741"/>
                    </a:ext>
                  </a:extLst>
                </a:gridCol>
              </a:tblGrid>
              <a:tr h="10601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Tata Consultancy Services (India)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YOU Telecom and Broadband Ltd (India)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2053321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tx1"/>
                        </a:solidFill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Now Floats (Telangana)</a:t>
                      </a:r>
                      <a:endParaRPr lang="en-US" sz="1400" dirty="0">
                        <a:solidFill>
                          <a:schemeClr val="tx1"/>
                        </a:solidFill>
                        <a:latin typeface="Tahoma" panose="020B0604030504040204" pitchFamily="34" charset="0"/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Intec Capital Ltd. (India)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6839580"/>
                  </a:ext>
                </a:extLst>
              </a:tr>
              <a:tr h="10601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dirty="0">
                        <a:solidFill>
                          <a:schemeClr val="tx1"/>
                        </a:solidFill>
                        <a:latin typeface="Tahoma" panose="020B060403050404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Wipro Ltd.(India)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Aamra</a:t>
                      </a:r>
                      <a:r>
                        <a:rPr lang="en-US" sz="1800" b="0" i="0" kern="120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Smart Solutions</a:t>
                      </a:r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32184"/>
                  </a:ext>
                </a:extLst>
              </a:tr>
              <a:tr h="106017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800" b="0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18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Indus Integrated Information Management Limited (West Bengal)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NetSYS Consultants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(Dubai)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0153357"/>
                  </a:ext>
                </a:extLst>
              </a:tr>
            </a:tbl>
          </a:graphicData>
        </a:graphic>
      </p:graphicFrame>
      <p:pic>
        <p:nvPicPr>
          <p:cNvPr id="2" name="Picture 2" descr="Image result for tcs log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5" r="27262" b="56156"/>
          <a:stretch/>
        </p:blipFill>
        <p:spPr bwMode="auto">
          <a:xfrm>
            <a:off x="299758" y="2027583"/>
            <a:ext cx="932694" cy="83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57194" y="2196548"/>
            <a:ext cx="998863" cy="4975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57195" y="5247861"/>
            <a:ext cx="1020684" cy="5238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/>
          <a:srcRect l="6657" t="28067" r="6223" b="40916"/>
          <a:stretch/>
        </p:blipFill>
        <p:spPr>
          <a:xfrm>
            <a:off x="226870" y="3292379"/>
            <a:ext cx="1124851" cy="4121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9989" y="3955773"/>
            <a:ext cx="872463" cy="964301"/>
          </a:xfrm>
          <a:prstGeom prst="rect">
            <a:avLst/>
          </a:prstGeom>
        </p:spPr>
      </p:pic>
      <p:pic>
        <p:nvPicPr>
          <p:cNvPr id="16" name="Picture 4" descr="Image result for Indus Integrated Information Management Limited logo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0" r="10414"/>
          <a:stretch/>
        </p:blipFill>
        <p:spPr bwMode="auto">
          <a:xfrm>
            <a:off x="226870" y="5088610"/>
            <a:ext cx="1124851" cy="67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Intec capital ltd 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194" y="3130197"/>
            <a:ext cx="1073693" cy="57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011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Matrix COSEC Product Range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4373" r="19120" b="8468"/>
          <a:stretch/>
        </p:blipFill>
        <p:spPr>
          <a:xfrm>
            <a:off x="663962" y="1748349"/>
            <a:ext cx="1844386" cy="3886224"/>
          </a:xfrm>
          <a:prstGeom prst="rect">
            <a:avLst/>
          </a:prstGeom>
        </p:spPr>
      </p:pic>
      <p:pic>
        <p:nvPicPr>
          <p:cNvPr id="8" name="Picture 7" descr="D:\Backup_jitmanyashaatri\My Document\COSEC PICS\COSEC DOOR FO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288" y="1353163"/>
            <a:ext cx="2094516" cy="4338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554" y="1995059"/>
            <a:ext cx="1383142" cy="36406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906" y="2966937"/>
            <a:ext cx="2440211" cy="2667636"/>
          </a:xfrm>
          <a:prstGeom prst="rect">
            <a:avLst/>
          </a:prstGeom>
        </p:spPr>
      </p:pic>
      <p:sp>
        <p:nvSpPr>
          <p:cNvPr id="12" name="TextBox 31"/>
          <p:cNvSpPr txBox="1"/>
          <p:nvPr/>
        </p:nvSpPr>
        <p:spPr>
          <a:xfrm>
            <a:off x="828029" y="5821005"/>
            <a:ext cx="1598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0" dirty="0">
                <a:solidFill>
                  <a:prstClr val="black"/>
                </a:solidFill>
              </a:rPr>
              <a:t>VEGA Series</a:t>
            </a:r>
          </a:p>
        </p:txBody>
      </p:sp>
      <p:sp>
        <p:nvSpPr>
          <p:cNvPr id="13" name="TextBox 32"/>
          <p:cNvSpPr txBox="1"/>
          <p:nvPr/>
        </p:nvSpPr>
        <p:spPr>
          <a:xfrm>
            <a:off x="3835024" y="5821005"/>
            <a:ext cx="18121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0" dirty="0">
                <a:solidFill>
                  <a:prstClr val="black"/>
                </a:solidFill>
              </a:rPr>
              <a:t>DOOR Series</a:t>
            </a:r>
          </a:p>
        </p:txBody>
      </p:sp>
      <p:sp>
        <p:nvSpPr>
          <p:cNvPr id="14" name="TextBox 33"/>
          <p:cNvSpPr txBox="1"/>
          <p:nvPr/>
        </p:nvSpPr>
        <p:spPr>
          <a:xfrm>
            <a:off x="6646461" y="5821005"/>
            <a:ext cx="1683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0" dirty="0">
                <a:solidFill>
                  <a:prstClr val="black"/>
                </a:solidFill>
              </a:rPr>
              <a:t>PATH Series</a:t>
            </a:r>
          </a:p>
        </p:txBody>
      </p:sp>
      <p:sp>
        <p:nvSpPr>
          <p:cNvPr id="15" name="TextBox 34"/>
          <p:cNvSpPr txBox="1"/>
          <p:nvPr/>
        </p:nvSpPr>
        <p:spPr>
          <a:xfrm>
            <a:off x="9783262" y="5821005"/>
            <a:ext cx="1351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0" dirty="0">
                <a:solidFill>
                  <a:prstClr val="black"/>
                </a:solidFill>
              </a:rPr>
              <a:t>ARC Series</a:t>
            </a:r>
          </a:p>
        </p:txBody>
      </p:sp>
    </p:spTree>
    <p:extLst>
      <p:ext uri="{BB962C8B-B14F-4D97-AF65-F5344CB8AC3E}">
        <p14:creationId xmlns:p14="http://schemas.microsoft.com/office/powerpoint/2010/main" val="2332547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project monitoring ic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92" t="8782" b="4803"/>
          <a:stretch/>
        </p:blipFill>
        <p:spPr bwMode="auto">
          <a:xfrm>
            <a:off x="3506877" y="3316637"/>
            <a:ext cx="1179442" cy="1147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Hexagon 19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Pain Areas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72988" y="5238973"/>
            <a:ext cx="435661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Integration of Third Party Hardware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57638" y="3707732"/>
            <a:ext cx="416709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 Monitor each Movement in Secured Areas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916131" y="2186195"/>
            <a:ext cx="467127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Restrict Unauthorized Entry in Secured Areas </a:t>
            </a:r>
          </a:p>
        </p:txBody>
      </p:sp>
      <p:sp>
        <p:nvSpPr>
          <p:cNvPr id="28" name="Hexagon 27"/>
          <p:cNvSpPr/>
          <p:nvPr/>
        </p:nvSpPr>
        <p:spPr bwMode="auto">
          <a:xfrm rot="5400000">
            <a:off x="2237812" y="1516526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9" name="Hexagon 28"/>
          <p:cNvSpPr/>
          <p:nvPr/>
        </p:nvSpPr>
        <p:spPr bwMode="auto">
          <a:xfrm rot="5400000">
            <a:off x="3201414" y="3060574"/>
            <a:ext cx="1661175" cy="1695462"/>
          </a:xfrm>
          <a:prstGeom prst="hexagon">
            <a:avLst/>
          </a:prstGeom>
          <a:noFill/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0" name="Hexagon 29"/>
          <p:cNvSpPr/>
          <p:nvPr/>
        </p:nvSpPr>
        <p:spPr bwMode="auto">
          <a:xfrm rot="5400000">
            <a:off x="2195668" y="4604622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99795" y="3213029"/>
            <a:ext cx="1932702" cy="126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Security of Assets and Manpower</a:t>
            </a:r>
          </a:p>
        </p:txBody>
      </p:sp>
      <p:sp>
        <p:nvSpPr>
          <p:cNvPr id="3" name="Rectangle 2"/>
          <p:cNvSpPr/>
          <p:nvPr/>
        </p:nvSpPr>
        <p:spPr bwMode="auto">
          <a:xfrm>
            <a:off x="3916131" y="1934817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879733" y="3485062"/>
            <a:ext cx="4144997" cy="840285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873987" y="5029111"/>
            <a:ext cx="5150743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1026" name="Picture 2" descr="Image result for integrated solution ico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" t="5061" r="3537" b="4783"/>
          <a:stretch/>
        </p:blipFill>
        <p:spPr bwMode="auto">
          <a:xfrm>
            <a:off x="2321517" y="4731592"/>
            <a:ext cx="1454410" cy="1434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645" y="1819650"/>
            <a:ext cx="8572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420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kern="0" dirty="0">
                <a:solidFill>
                  <a:schemeClr val="bg1"/>
                </a:solidFill>
                <a:ea typeface="+mj-ea"/>
                <a:cs typeface="+mj-cs"/>
              </a:rPr>
              <a:t>Matrix COSEC Solutions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1086593" y="3383475"/>
            <a:ext cx="8305166" cy="0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429302" y="1633685"/>
            <a:ext cx="0" cy="3445068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4302067" y="1633685"/>
            <a:ext cx="0" cy="3445068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6184783" y="1592083"/>
            <a:ext cx="0" cy="3743157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8215207" y="1483965"/>
            <a:ext cx="0" cy="3743157"/>
          </a:xfrm>
          <a:prstGeom prst="line">
            <a:avLst/>
          </a:prstGeom>
          <a:ln w="381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51000">
                  <a:schemeClr val="accent1">
                    <a:lumMod val="45000"/>
                    <a:lumOff val="55000"/>
                  </a:schemeClr>
                </a:gs>
                <a:gs pos="52000">
                  <a:schemeClr val="accent1">
                    <a:lumMod val="45000"/>
                    <a:lumOff val="55000"/>
                  </a:schemeClr>
                </a:gs>
                <a:gs pos="100000">
                  <a:schemeClr val="bg1"/>
                </a:gs>
              </a:gsLst>
              <a:lin ang="540000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l="15593" t="18277" r="39751" b="8094"/>
          <a:stretch/>
        </p:blipFill>
        <p:spPr>
          <a:xfrm>
            <a:off x="851669" y="1705127"/>
            <a:ext cx="1124844" cy="1040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2" name="Rectangle 1"/>
          <p:cNvSpPr/>
          <p:nvPr/>
        </p:nvSpPr>
        <p:spPr>
          <a:xfrm>
            <a:off x="514037" y="2919482"/>
            <a:ext cx="18001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dirty="0">
                <a:cs typeface="Browallia New" pitchFamily="34" charset="-34"/>
              </a:rPr>
              <a:t>Time-Attendance</a:t>
            </a:r>
            <a:endParaRPr lang="en-US" dirty="0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4"/>
          <a:srcRect l="5491" t="16927" r="50146" b="10417"/>
          <a:stretch/>
        </p:blipFill>
        <p:spPr>
          <a:xfrm>
            <a:off x="851669" y="3783379"/>
            <a:ext cx="1124844" cy="9501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33" name="TextBox 32"/>
          <p:cNvSpPr txBox="1"/>
          <p:nvPr/>
        </p:nvSpPr>
        <p:spPr>
          <a:xfrm>
            <a:off x="669280" y="4928381"/>
            <a:ext cx="14896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Roster</a:t>
            </a:r>
            <a:r>
              <a:rPr lang="en-IN" sz="2000" i="0" dirty="0">
                <a:solidFill>
                  <a:srgbClr val="FF0000"/>
                </a:solidFill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Management</a:t>
            </a:r>
            <a:endParaRPr lang="en-IN" sz="2000" i="0" dirty="0">
              <a:latin typeface="+mn-lt"/>
              <a:cs typeface="Browallia New" pitchFamily="34" charset="-34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4"/>
          <a:srcRect l="51904" t="16927" r="3294" b="10417"/>
          <a:stretch/>
        </p:blipFill>
        <p:spPr>
          <a:xfrm>
            <a:off x="8678680" y="1705127"/>
            <a:ext cx="1184883" cy="1040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5" name="Picture 34"/>
          <p:cNvPicPr>
            <a:picLocks/>
          </p:cNvPicPr>
          <p:nvPr/>
        </p:nvPicPr>
        <p:blipFill rotWithShape="1">
          <a:blip r:embed="rId5"/>
          <a:srcRect l="19059" t="18229" r="36237" b="8855"/>
          <a:stretch/>
        </p:blipFill>
        <p:spPr>
          <a:xfrm>
            <a:off x="2837617" y="3780232"/>
            <a:ext cx="1107465" cy="95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/>
          <a:srcRect l="26281" t="17708" r="28770" b="8594"/>
          <a:stretch/>
        </p:blipFill>
        <p:spPr>
          <a:xfrm>
            <a:off x="4671645" y="3780232"/>
            <a:ext cx="1076002" cy="95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7" name="Picture 36"/>
          <p:cNvPicPr>
            <a:picLocks/>
          </p:cNvPicPr>
          <p:nvPr/>
        </p:nvPicPr>
        <p:blipFill rotWithShape="1">
          <a:blip r:embed="rId7"/>
          <a:srcRect l="23451" t="19270" r="32528" b="8855"/>
          <a:stretch/>
        </p:blipFill>
        <p:spPr>
          <a:xfrm>
            <a:off x="6703442" y="1705127"/>
            <a:ext cx="1048293" cy="1040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8"/>
          <a:srcRect l="19881" t="19396" r="35386" b="7192"/>
          <a:stretch/>
        </p:blipFill>
        <p:spPr>
          <a:xfrm>
            <a:off x="4671645" y="1705127"/>
            <a:ext cx="1076002" cy="1040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/>
          <a:srcRect l="12987" t="16586" r="42468" b="9760"/>
          <a:stretch/>
        </p:blipFill>
        <p:spPr>
          <a:xfrm>
            <a:off x="2837618" y="1705127"/>
            <a:ext cx="1107465" cy="10400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40" name="Picture 39"/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429" y="3780232"/>
            <a:ext cx="1047306" cy="9533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41" name="TextBox 40"/>
          <p:cNvSpPr txBox="1"/>
          <p:nvPr/>
        </p:nvSpPr>
        <p:spPr>
          <a:xfrm>
            <a:off x="2544460" y="2907744"/>
            <a:ext cx="1794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Access</a:t>
            </a:r>
            <a:r>
              <a:rPr lang="en-IN" sz="2000" i="0" dirty="0">
                <a:solidFill>
                  <a:srgbClr val="00B050"/>
                </a:solidFill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Control</a:t>
            </a:r>
            <a:endParaRPr lang="en-IN" sz="2000" i="0" dirty="0">
              <a:latin typeface="+mn-lt"/>
              <a:cs typeface="Browallia New" pitchFamily="34" charset="-34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274842" y="2745798"/>
            <a:ext cx="201192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Visitor</a:t>
            </a:r>
            <a:r>
              <a:rPr lang="en-IN" sz="2000" i="0" dirty="0"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Management</a:t>
            </a:r>
            <a:endParaRPr lang="en-IN" sz="2000" i="0" dirty="0">
              <a:latin typeface="+mn-lt"/>
              <a:cs typeface="Browallia New" pitchFamily="34" charset="-34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190758" y="2723280"/>
            <a:ext cx="205222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Cafeteria</a:t>
            </a:r>
            <a:r>
              <a:rPr lang="en-IN" sz="2000" i="0" dirty="0">
                <a:solidFill>
                  <a:schemeClr val="accent5">
                    <a:lumMod val="75000"/>
                  </a:schemeClr>
                </a:solidFill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Management</a:t>
            </a:r>
            <a:endParaRPr lang="en-IN" sz="2000" i="0" dirty="0">
              <a:latin typeface="+mn-lt"/>
              <a:cs typeface="Browallia New" pitchFamily="34" charset="-34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294364" y="2745147"/>
            <a:ext cx="201412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Contract</a:t>
            </a:r>
            <a:r>
              <a:rPr lang="en-IN" sz="2000" i="0" dirty="0"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Workers</a:t>
            </a:r>
            <a:r>
              <a:rPr lang="en-IN" sz="2000" i="0" dirty="0">
                <a:latin typeface="+mn-lt"/>
                <a:cs typeface="Browallia New" pitchFamily="34" charset="-34"/>
              </a:rPr>
              <a:t> </a:t>
            </a:r>
            <a:r>
              <a:rPr lang="en-IN" i="0" dirty="0">
                <a:latin typeface="+mn-lt"/>
                <a:cs typeface="Browallia New" pitchFamily="34" charset="-34"/>
              </a:rPr>
              <a:t>Management</a:t>
            </a:r>
            <a:endParaRPr lang="en-IN" sz="2000" i="0" dirty="0">
              <a:latin typeface="+mn-lt"/>
              <a:cs typeface="Browallia New" pitchFamily="34" charset="-34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713826" y="4928381"/>
            <a:ext cx="14465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Job Processing and Costing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94365" y="5090862"/>
            <a:ext cx="14896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i="0" dirty="0">
                <a:latin typeface="+mn-lt"/>
                <a:cs typeface="Browallia New" pitchFamily="34" charset="-34"/>
              </a:rPr>
              <a:t>Employee Self Service</a:t>
            </a:r>
          </a:p>
        </p:txBody>
      </p:sp>
      <p:sp>
        <p:nvSpPr>
          <p:cNvPr id="3" name="Rectangle 2"/>
          <p:cNvSpPr/>
          <p:nvPr/>
        </p:nvSpPr>
        <p:spPr>
          <a:xfrm>
            <a:off x="6018016" y="5138931"/>
            <a:ext cx="24191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dirty="0">
                <a:cs typeface="Browallia New" pitchFamily="34" charset="-34"/>
              </a:rPr>
              <a:t>Vehicle Access Management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58" r="10554" b="14348"/>
          <a:stretch/>
        </p:blipFill>
        <p:spPr>
          <a:xfrm>
            <a:off x="8678679" y="3780233"/>
            <a:ext cx="1184884" cy="953304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399150" y="5090861"/>
            <a:ext cx="1966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Field Visit Management</a:t>
            </a:r>
          </a:p>
        </p:txBody>
      </p:sp>
    </p:spTree>
    <p:extLst>
      <p:ext uri="{BB962C8B-B14F-4D97-AF65-F5344CB8AC3E}">
        <p14:creationId xmlns:p14="http://schemas.microsoft.com/office/powerpoint/2010/main" val="4959946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About Matrix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6332561"/>
            <a:ext cx="12192000" cy="566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942" y="3393698"/>
            <a:ext cx="3789278" cy="2771212"/>
          </a:xfrm>
          <a:prstGeom prst="roundRect">
            <a:avLst>
              <a:gd name="adj" fmla="val 261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98" y="3393698"/>
            <a:ext cx="3613149" cy="2771212"/>
          </a:xfrm>
          <a:prstGeom prst="roundRect">
            <a:avLst>
              <a:gd name="adj" fmla="val 261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6" name="Title 1"/>
          <p:cNvSpPr txBox="1">
            <a:spLocks/>
          </p:cNvSpPr>
          <p:nvPr/>
        </p:nvSpPr>
        <p:spPr bwMode="auto">
          <a:xfrm>
            <a:off x="9278632" y="6143272"/>
            <a:ext cx="1861279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1600" b="1">
                <a:ln/>
                <a:solidFill>
                  <a:schemeClr val="accent3"/>
                </a:solidFill>
              </a:defRPr>
            </a:lvl1pPr>
          </a:lstStyle>
          <a:p>
            <a:r>
              <a:rPr lang="en-US" altLang="en-US" dirty="0"/>
              <a:t>Manufacturing Unit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 bwMode="auto">
          <a:xfrm>
            <a:off x="1413713" y="6179769"/>
            <a:ext cx="1185324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1600" b="1">
                <a:ln/>
                <a:solidFill>
                  <a:schemeClr val="accent3"/>
                </a:solidFill>
              </a:defRPr>
            </a:lvl1pPr>
          </a:lstStyle>
          <a:p>
            <a:r>
              <a:rPr lang="en-US" altLang="en-US" dirty="0"/>
              <a:t>R&amp;D Center</a:t>
            </a:r>
          </a:p>
        </p:txBody>
      </p:sp>
      <p:pic>
        <p:nvPicPr>
          <p:cNvPr id="18" name="Picture 1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395" y="3393699"/>
            <a:ext cx="3361898" cy="2771212"/>
          </a:xfrm>
          <a:prstGeom prst="roundRect">
            <a:avLst>
              <a:gd name="adj" fmla="val 261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9" name="Oval 18"/>
          <p:cNvSpPr/>
          <p:nvPr/>
        </p:nvSpPr>
        <p:spPr>
          <a:xfrm>
            <a:off x="1732088" y="1326549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1991</a:t>
            </a:r>
          </a:p>
        </p:txBody>
      </p:sp>
      <p:sp>
        <p:nvSpPr>
          <p:cNvPr id="20" name="Oval 19"/>
          <p:cNvSpPr/>
          <p:nvPr/>
        </p:nvSpPr>
        <p:spPr>
          <a:xfrm>
            <a:off x="3350744" y="1348508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60+</a:t>
            </a:r>
          </a:p>
        </p:txBody>
      </p:sp>
      <p:sp>
        <p:nvSpPr>
          <p:cNvPr id="21" name="Oval 20"/>
          <p:cNvSpPr/>
          <p:nvPr/>
        </p:nvSpPr>
        <p:spPr>
          <a:xfrm>
            <a:off x="4969400" y="1326549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40+</a:t>
            </a:r>
          </a:p>
        </p:txBody>
      </p:sp>
      <p:sp>
        <p:nvSpPr>
          <p:cNvPr id="22" name="Oval 21"/>
          <p:cNvSpPr/>
          <p:nvPr/>
        </p:nvSpPr>
        <p:spPr>
          <a:xfrm>
            <a:off x="6588056" y="1331072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500+</a:t>
            </a:r>
          </a:p>
        </p:txBody>
      </p:sp>
      <p:sp>
        <p:nvSpPr>
          <p:cNvPr id="23" name="Oval 22"/>
          <p:cNvSpPr/>
          <p:nvPr/>
        </p:nvSpPr>
        <p:spPr>
          <a:xfrm>
            <a:off x="8206712" y="1327388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400+</a:t>
            </a:r>
          </a:p>
        </p:txBody>
      </p:sp>
      <p:sp>
        <p:nvSpPr>
          <p:cNvPr id="24" name="Oval 23"/>
          <p:cNvSpPr/>
          <p:nvPr/>
        </p:nvSpPr>
        <p:spPr>
          <a:xfrm>
            <a:off x="9825368" y="1345459"/>
            <a:ext cx="1037230" cy="1001938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8492"/>
                </a:solidFill>
              </a:rPr>
              <a:t>25+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512551" y="2459007"/>
            <a:ext cx="14763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r>
              <a:rPr lang="en-US" dirty="0"/>
              <a:t>We Established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997632" y="2459007"/>
            <a:ext cx="17789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pPr algn="ctr"/>
            <a:r>
              <a:rPr lang="en-US" dirty="0"/>
              <a:t>Products</a:t>
            </a:r>
          </a:p>
          <a:p>
            <a:pPr algn="ctr"/>
            <a:r>
              <a:rPr lang="en-US" dirty="0"/>
              <a:t>Telecom &amp; Security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862180" y="2459007"/>
            <a:ext cx="12483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pPr algn="ctr"/>
            <a:r>
              <a:rPr lang="en-US" dirty="0"/>
              <a:t>Countries we Present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319596" y="2458936"/>
            <a:ext cx="1608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pPr algn="ctr"/>
            <a:r>
              <a:rPr lang="en-US" dirty="0"/>
              <a:t>Channel Partners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002000" y="2456464"/>
            <a:ext cx="16446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r>
              <a:rPr lang="en-US" dirty="0"/>
              <a:t>No. of Employees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443421" y="2434974"/>
            <a:ext cx="18009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60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/>
                </a:gradFill>
              </a:defRPr>
            </a:lvl1pPr>
          </a:lstStyle>
          <a:p>
            <a:pPr algn="ctr"/>
            <a:r>
              <a:rPr lang="en-US" dirty="0"/>
              <a:t>Awards and Achievements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574576" y="6483080"/>
            <a:ext cx="2586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A6B8"/>
                </a:solidFill>
              </a:rPr>
              <a:t>www.MatrixSecuSol.com</a:t>
            </a:r>
          </a:p>
        </p:txBody>
      </p:sp>
      <p:sp>
        <p:nvSpPr>
          <p:cNvPr id="32" name="Title 1"/>
          <p:cNvSpPr txBox="1">
            <a:spLocks/>
          </p:cNvSpPr>
          <p:nvPr/>
        </p:nvSpPr>
        <p:spPr bwMode="auto">
          <a:xfrm>
            <a:off x="4993660" y="6184053"/>
            <a:ext cx="1594412" cy="3385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>
            <a:defPPr>
              <a:defRPr lang="en-US"/>
            </a:defPPr>
            <a:lvl1pPr algn="ctr">
              <a:defRPr sz="1600" b="1">
                <a:ln/>
                <a:solidFill>
                  <a:schemeClr val="accent3"/>
                </a:solidFill>
              </a:defRPr>
            </a:lvl1pPr>
          </a:lstStyle>
          <a:p>
            <a:r>
              <a:rPr lang="en-US" altLang="en-US" dirty="0"/>
              <a:t>Corporate Office</a:t>
            </a:r>
          </a:p>
        </p:txBody>
      </p:sp>
    </p:spTree>
    <p:extLst>
      <p:ext uri="{BB962C8B-B14F-4D97-AF65-F5344CB8AC3E}">
        <p14:creationId xmlns:p14="http://schemas.microsoft.com/office/powerpoint/2010/main" val="120204868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0627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leave management icon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026" y="3276662"/>
            <a:ext cx="1153949" cy="1153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Hexagon 19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Pain Areas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6131" y="2160184"/>
            <a:ext cx="326399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Timely Employee Management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79732" y="3720538"/>
            <a:ext cx="3551962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Leave Management of Employees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73987" y="5237279"/>
            <a:ext cx="277961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Visitor Management</a:t>
            </a:r>
          </a:p>
        </p:txBody>
      </p:sp>
      <p:sp>
        <p:nvSpPr>
          <p:cNvPr id="28" name="Hexagon 27"/>
          <p:cNvSpPr/>
          <p:nvPr/>
        </p:nvSpPr>
        <p:spPr bwMode="auto">
          <a:xfrm rot="5400000">
            <a:off x="2237812" y="1516526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9" name="Hexagon 28"/>
          <p:cNvSpPr/>
          <p:nvPr/>
        </p:nvSpPr>
        <p:spPr bwMode="auto">
          <a:xfrm rot="5400000">
            <a:off x="3201414" y="3060574"/>
            <a:ext cx="1661175" cy="1695462"/>
          </a:xfrm>
          <a:prstGeom prst="hexagon">
            <a:avLst/>
          </a:prstGeom>
          <a:noFill/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0" name="Hexagon 29"/>
          <p:cNvSpPr/>
          <p:nvPr/>
        </p:nvSpPr>
        <p:spPr bwMode="auto">
          <a:xfrm rot="5400000">
            <a:off x="2195668" y="4604622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19375" y="3447546"/>
            <a:ext cx="1893542" cy="8651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Increase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Productivity</a:t>
            </a:r>
            <a:r>
              <a:rPr lang="en-US" sz="2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916131" y="1934817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879733" y="3485062"/>
            <a:ext cx="4144997" cy="840285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873987" y="5029111"/>
            <a:ext cx="5150743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0"/>
          <a:stretch/>
        </p:blipFill>
        <p:spPr>
          <a:xfrm>
            <a:off x="2458799" y="4961118"/>
            <a:ext cx="1219200" cy="1099597"/>
          </a:xfrm>
          <a:prstGeom prst="rect">
            <a:avLst/>
          </a:prstGeom>
        </p:spPr>
      </p:pic>
      <p:pic>
        <p:nvPicPr>
          <p:cNvPr id="3076" name="Picture 4" descr="Image result for leave management icon 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059" b="26873"/>
          <a:stretch/>
        </p:blipFill>
        <p:spPr bwMode="auto">
          <a:xfrm>
            <a:off x="2443279" y="1655491"/>
            <a:ext cx="1208254" cy="136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6048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2448263" y="1714455"/>
            <a:ext cx="1219200" cy="1333500"/>
          </a:xfrm>
          <a:prstGeom prst="rect">
            <a:avLst/>
          </a:prstGeom>
        </p:spPr>
      </p:pic>
      <p:sp>
        <p:nvSpPr>
          <p:cNvPr id="20" name="Hexagon 19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b="1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Pain Areas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95057" y="2078221"/>
            <a:ext cx="5108599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Continuous Addition of New Branches/Users in Different Locations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79732" y="3720538"/>
            <a:ext cx="414499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Timely and Accurate Employee Salary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873986" y="5237279"/>
            <a:ext cx="5150743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Restrict Branch-wise Roles and Rights </a:t>
            </a:r>
          </a:p>
        </p:txBody>
      </p:sp>
      <p:sp>
        <p:nvSpPr>
          <p:cNvPr id="28" name="Hexagon 27"/>
          <p:cNvSpPr/>
          <p:nvPr/>
        </p:nvSpPr>
        <p:spPr bwMode="auto">
          <a:xfrm rot="5400000">
            <a:off x="2237812" y="1516526"/>
            <a:ext cx="1661175" cy="1695462"/>
          </a:xfrm>
          <a:prstGeom prst="hexagon">
            <a:avLst/>
          </a:prstGeom>
          <a:noFill/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9" name="Hexagon 28"/>
          <p:cNvSpPr/>
          <p:nvPr/>
        </p:nvSpPr>
        <p:spPr bwMode="auto">
          <a:xfrm rot="5400000">
            <a:off x="3201414" y="3060574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0" name="Hexagon 29"/>
          <p:cNvSpPr/>
          <p:nvPr/>
        </p:nvSpPr>
        <p:spPr bwMode="auto">
          <a:xfrm rot="5400000">
            <a:off x="2195668" y="4604622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916131" y="1934817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4879733" y="3485062"/>
            <a:ext cx="4144997" cy="840285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873987" y="5029111"/>
            <a:ext cx="5150743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81947" y="3187018"/>
            <a:ext cx="2168398" cy="1394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Centralized Management of Multiple Branches/Users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Related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4" b="12115"/>
          <a:stretch/>
        </p:blipFill>
        <p:spPr bwMode="auto">
          <a:xfrm>
            <a:off x="3363238" y="3338561"/>
            <a:ext cx="1394499" cy="1014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 result for employee roles ico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0" b="3750"/>
          <a:stretch/>
        </p:blipFill>
        <p:spPr bwMode="auto">
          <a:xfrm>
            <a:off x="2434603" y="4923071"/>
            <a:ext cx="1138621" cy="1056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58916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 bwMode="auto">
          <a:xfrm rot="5400000">
            <a:off x="576655" y="2701589"/>
            <a:ext cx="2178982" cy="2365856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7" name="Hexagon 6"/>
          <p:cNvSpPr/>
          <p:nvPr/>
        </p:nvSpPr>
        <p:spPr bwMode="auto">
          <a:xfrm rot="5400000">
            <a:off x="3085543" y="3001580"/>
            <a:ext cx="1661175" cy="1695462"/>
          </a:xfrm>
          <a:prstGeom prst="hexagon">
            <a:avLst/>
          </a:prstGeom>
          <a:solidFill>
            <a:schemeClr val="bg1"/>
          </a:solidFill>
          <a:ln w="2857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4763862" y="3423140"/>
            <a:ext cx="5108599" cy="846483"/>
          </a:xfrm>
          <a:prstGeom prst="rect">
            <a:avLst/>
          </a:prstGeom>
          <a:noFill/>
          <a:ln w="9525" cap="flat" cmpd="sng" algn="ctr">
            <a:solidFill>
              <a:srgbClr val="00A6B8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9795" y="3213029"/>
            <a:ext cx="1932702" cy="12603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Security of Assets and Manpower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05516" y="3683691"/>
            <a:ext cx="467127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Restrict Unauthorized Entry in Secured Areas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168" y="3319326"/>
            <a:ext cx="85725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090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pic>
        <p:nvPicPr>
          <p:cNvPr id="35" name="Picture 2" descr="Image result for server room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781" y="1785787"/>
            <a:ext cx="3914750" cy="351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Pentagon 29"/>
          <p:cNvSpPr/>
          <p:nvPr/>
        </p:nvSpPr>
        <p:spPr bwMode="auto">
          <a:xfrm>
            <a:off x="188912" y="584200"/>
            <a:ext cx="9140826" cy="482600"/>
          </a:xfrm>
          <a:prstGeom prst="homePlate">
            <a:avLst/>
          </a:prstGeom>
          <a:solidFill>
            <a:srgbClr val="02A2B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r>
              <a:rPr lang="en-US" sz="2800" dirty="0">
                <a:solidFill>
                  <a:schemeClr val="bg1"/>
                </a:solidFill>
              </a:rPr>
              <a:t>Restrict Access by Dual Authentication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0" y="584200"/>
            <a:ext cx="188913" cy="4826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anchor="ctr"/>
          <a:lstStyle/>
          <a:p>
            <a:pPr marL="0" lvl="1" defTabSz="1073780">
              <a:lnSpc>
                <a:spcPct val="90000"/>
              </a:lnSpc>
              <a:defRPr/>
            </a:pPr>
            <a:endParaRPr lang="en-US" sz="2000" kern="0" dirty="0">
              <a:solidFill>
                <a:schemeClr val="bg1"/>
              </a:solidFill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02890" y="6019720"/>
            <a:ext cx="10681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Restrict Access in Un-Authorized  zones like Admin Office, Server Room </a:t>
            </a:r>
          </a:p>
        </p:txBody>
      </p:sp>
      <p:pic>
        <p:nvPicPr>
          <p:cNvPr id="44" name="Picture 4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718" y="3067603"/>
            <a:ext cx="649356" cy="1078393"/>
          </a:xfrm>
          <a:prstGeom prst="rect">
            <a:avLst/>
          </a:prstGeom>
          <a:noFill/>
          <a:ln>
            <a:noFill/>
          </a:ln>
          <a:effectLst/>
          <a:extLst/>
        </p:spPr>
      </p:pic>
      <p:pic>
        <p:nvPicPr>
          <p:cNvPr id="45" name="Content Placeholder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1338414" y="3140490"/>
            <a:ext cx="364689" cy="72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6" name="Picture 2" descr="Image result for server room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642" y="1785787"/>
            <a:ext cx="3914750" cy="3514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Content Placeholder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00"/>
          <a:stretch/>
        </p:blipFill>
        <p:spPr bwMode="auto">
          <a:xfrm>
            <a:off x="7348275" y="3140490"/>
            <a:ext cx="364689" cy="721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961" y="3140490"/>
            <a:ext cx="359838" cy="71967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987" y="3140490"/>
            <a:ext cx="359838" cy="71967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437" y="3140490"/>
            <a:ext cx="359838" cy="719676"/>
          </a:xfrm>
          <a:prstGeom prst="rect">
            <a:avLst/>
          </a:prstGeom>
        </p:spPr>
      </p:pic>
      <p:pic>
        <p:nvPicPr>
          <p:cNvPr id="52" name="Picture 4" descr="Image result for wrong 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74" y="2548727"/>
            <a:ext cx="397369" cy="39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6" descr="Image result for correct icon 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437" y="2548726"/>
            <a:ext cx="428298" cy="39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5042" y="3020951"/>
            <a:ext cx="617289" cy="1171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5936471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4233</TotalTime>
  <Words>1028</Words>
  <Application>Microsoft Office PowerPoint</Application>
  <PresentationFormat>Widescreen</PresentationFormat>
  <Paragraphs>294</Paragraphs>
  <Slides>52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SimSun</vt:lpstr>
      <vt:lpstr>Arial</vt:lpstr>
      <vt:lpstr>Browallia New</vt:lpstr>
      <vt:lpstr>Calibri</vt:lpstr>
      <vt:lpstr>Calibri Light</vt:lpstr>
      <vt:lpstr>Century Gothic</vt:lpstr>
      <vt:lpstr>Swis721 Cn BT</vt:lpstr>
      <vt:lpstr>Tahoma</vt:lpstr>
      <vt:lpstr>Times New Roman</vt:lpstr>
      <vt:lpstr>1_Office Theme</vt:lpstr>
      <vt:lpstr>2_Office Theme</vt:lpstr>
      <vt:lpstr>        Matrix People Mobility Solution for IT/CALL-CENTER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COSEC Solution for Hospitality</dc:title>
  <dc:creator>Megha Goswami</dc:creator>
  <cp:lastModifiedBy>Megha Goswami</cp:lastModifiedBy>
  <cp:revision>177</cp:revision>
  <dcterms:created xsi:type="dcterms:W3CDTF">2016-10-05T07:00:58Z</dcterms:created>
  <dcterms:modified xsi:type="dcterms:W3CDTF">2017-02-01T10:31:20Z</dcterms:modified>
</cp:coreProperties>
</file>