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0"/>
  </p:notesMasterIdLst>
  <p:sldIdLst>
    <p:sldId id="257" r:id="rId3"/>
    <p:sldId id="258" r:id="rId4"/>
    <p:sldId id="259" r:id="rId5"/>
    <p:sldId id="334" r:id="rId6"/>
    <p:sldId id="351" r:id="rId7"/>
    <p:sldId id="350" r:id="rId8"/>
    <p:sldId id="358" r:id="rId9"/>
    <p:sldId id="337" r:id="rId10"/>
    <p:sldId id="365" r:id="rId11"/>
    <p:sldId id="360" r:id="rId12"/>
    <p:sldId id="367" r:id="rId13"/>
    <p:sldId id="368" r:id="rId14"/>
    <p:sldId id="369" r:id="rId15"/>
    <p:sldId id="370" r:id="rId16"/>
    <p:sldId id="359" r:id="rId17"/>
    <p:sldId id="363" r:id="rId18"/>
    <p:sldId id="361" r:id="rId19"/>
    <p:sldId id="366" r:id="rId20"/>
    <p:sldId id="357" r:id="rId21"/>
    <p:sldId id="332" r:id="rId22"/>
    <p:sldId id="364" r:id="rId23"/>
    <p:sldId id="317" r:id="rId24"/>
    <p:sldId id="371" r:id="rId25"/>
    <p:sldId id="286" r:id="rId26"/>
    <p:sldId id="355" r:id="rId27"/>
    <p:sldId id="372" r:id="rId28"/>
    <p:sldId id="331" r:id="rId29"/>
    <p:sldId id="356" r:id="rId30"/>
    <p:sldId id="362" r:id="rId31"/>
    <p:sldId id="373" r:id="rId32"/>
    <p:sldId id="346" r:id="rId33"/>
    <p:sldId id="343" r:id="rId34"/>
    <p:sldId id="344" r:id="rId35"/>
    <p:sldId id="375" r:id="rId36"/>
    <p:sldId id="347" r:id="rId37"/>
    <p:sldId id="374" r:id="rId38"/>
    <p:sldId id="35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a Goswami" initials="MG" lastIdx="13" clrIdx="0">
    <p:extLst>
      <p:ext uri="{19B8F6BF-5375-455C-9EA6-DF929625EA0E}">
        <p15:presenceInfo xmlns:p15="http://schemas.microsoft.com/office/powerpoint/2012/main" userId="Megha Goswa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BFBDA4"/>
    <a:srgbClr val="DBD4A0"/>
    <a:srgbClr val="99C6CC"/>
    <a:srgbClr val="00A6B8"/>
    <a:srgbClr val="BFBFBF"/>
    <a:srgbClr val="C1FFA6"/>
    <a:srgbClr val="FF5757"/>
    <a:srgbClr val="008492"/>
    <a:srgbClr val="008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189BD-0546-428A-A797-DB9E1141F8CA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1162-76DA-4D9F-AE5D-DB2422360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509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764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777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571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457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6607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2038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0577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8323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637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7814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01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811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066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4886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9454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3928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8154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5845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622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5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653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238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830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67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9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9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4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1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gi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200" y="2197101"/>
            <a:ext cx="7464402" cy="12192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Matrix People Mobility Solution for HEALTHCARE</a:t>
            </a: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04587" y="3333464"/>
            <a:ext cx="6045200" cy="482600"/>
          </a:xfrm>
        </p:spPr>
        <p:txBody>
          <a:bodyPr>
            <a:normAutofit/>
          </a:bodyPr>
          <a:lstStyle/>
          <a:p>
            <a:pPr algn="l"/>
            <a:r>
              <a:rPr lang="en-IN" sz="2600" i="1" dirty="0"/>
              <a:t>Right People in Right Place at Right Time</a:t>
            </a:r>
          </a:p>
        </p:txBody>
      </p:sp>
    </p:spTree>
    <p:extLst>
      <p:ext uri="{BB962C8B-B14F-4D97-AF65-F5344CB8AC3E}">
        <p14:creationId xmlns:p14="http://schemas.microsoft.com/office/powerpoint/2010/main" val="13161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Flexible Attendance Policies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325" y="4628500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Late IN/OUT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5254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Early IN/OUT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0126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Overtime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39449" y="4630971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C-OFF Policies</a:t>
            </a:r>
          </a:p>
        </p:txBody>
      </p:sp>
      <p:pic>
        <p:nvPicPr>
          <p:cNvPr id="16" name="Picture 2" descr="Image result for late i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" y="272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lat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3" y="2472079"/>
            <a:ext cx="2016016" cy="20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over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62" y="2768784"/>
            <a:ext cx="1719311" cy="17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leave managemen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89" y="24720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1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Shift Management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D:\New folder\Marketing\Tool Kits\WhatsApp\WhatsApp_Shifts &amp; Schedu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5217" r="3264" b="27803"/>
          <a:stretch/>
        </p:blipFill>
        <p:spPr bwMode="auto">
          <a:xfrm>
            <a:off x="477078" y="1226487"/>
            <a:ext cx="10124660" cy="506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Customized Reports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" y="1268529"/>
            <a:ext cx="2947001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208" y="3418840"/>
            <a:ext cx="379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200+ Reports and Charts</a:t>
            </a:r>
            <a:endParaRPr lang="en-IN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69" y="1268528"/>
            <a:ext cx="3885140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01488" y="3424063"/>
            <a:ext cx="379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Apply Various Filters to Generate Specific Reports</a:t>
            </a:r>
            <a:endParaRPr lang="en-IN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8" y="4455501"/>
            <a:ext cx="4155113" cy="136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8912" y="5820846"/>
            <a:ext cx="434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Customized Report Template</a:t>
            </a:r>
            <a:endParaRPr lang="en-IN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76" y="4409439"/>
            <a:ext cx="3557597" cy="145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61187" y="5825962"/>
            <a:ext cx="47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Send Reports on Email at Scheduled Time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10290412" y="5824331"/>
            <a:ext cx="166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File Formats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95" y="1488601"/>
            <a:ext cx="573210" cy="573210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4362" r="7080" b="4704"/>
          <a:stretch/>
        </p:blipFill>
        <p:spPr>
          <a:xfrm>
            <a:off x="10910966" y="2171836"/>
            <a:ext cx="510948" cy="538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26" y="2914442"/>
            <a:ext cx="590026" cy="5900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01" y="3694759"/>
            <a:ext cx="522236" cy="479298"/>
          </a:xfrm>
          <a:prstGeom prst="rect">
            <a:avLst/>
          </a:prstGeom>
        </p:spPr>
      </p:pic>
      <p:pic>
        <p:nvPicPr>
          <p:cNvPr id="25" name="Picture 2" descr="C:\Users\administrator\AppData\Local\Microsoft\Windows\Temporary Internet Files\Content.IE5\2MJBKMW4\MC900439817[1]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9074"/>
          <a:stretch/>
        </p:blipFill>
        <p:spPr bwMode="auto">
          <a:xfrm>
            <a:off x="10947256" y="4367313"/>
            <a:ext cx="514294" cy="4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61" y="5116712"/>
            <a:ext cx="573210" cy="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8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COSEC Tracker: Live Count of Person Inside the Premises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503102"/>
            <a:ext cx="5103107" cy="207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Deepak\Desktop\COSEC Tracker_Scrn Shots\Site 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9" y="1517675"/>
            <a:ext cx="5122625" cy="207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0" y="4344157"/>
            <a:ext cx="6103606" cy="16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59613" y="3741395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Shift 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0211" y="3741395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Site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41501" y="6124811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Who’s IN 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7528" y="5304598"/>
            <a:ext cx="487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Presents Live Head Count of Users according to Shift, Site or Who’s IN</a:t>
            </a:r>
          </a:p>
        </p:txBody>
      </p:sp>
    </p:spTree>
    <p:extLst>
      <p:ext uri="{BB962C8B-B14F-4D97-AF65-F5344CB8AC3E}">
        <p14:creationId xmlns:p14="http://schemas.microsoft.com/office/powerpoint/2010/main" val="141945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40857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SMS and Email Notifications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816"/>
            <a:ext cx="3122617" cy="226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77" y="1349219"/>
            <a:ext cx="2798861" cy="209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98" y="1349219"/>
            <a:ext cx="2802623" cy="20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22" y="1349219"/>
            <a:ext cx="2820280" cy="20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Image result for person opening do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r="17839"/>
          <a:stretch/>
        </p:blipFill>
        <p:spPr bwMode="auto">
          <a:xfrm>
            <a:off x="4000463" y="3877216"/>
            <a:ext cx="1029391" cy="14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0167" y="6086951"/>
            <a:ext cx="840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SMS and Email Alerts to Respond Quickly on situations</a:t>
            </a:r>
            <a:endParaRPr lang="en-IN" sz="2000" dirty="0"/>
          </a:p>
        </p:txBody>
      </p:sp>
      <p:pic>
        <p:nvPicPr>
          <p:cNvPr id="15" name="Picture 2" descr="Image result for open door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11" y="3918396"/>
            <a:ext cx="933074" cy="13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threaten ic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2083"/>
          <a:stretch/>
        </p:blipFill>
        <p:spPr bwMode="auto">
          <a:xfrm>
            <a:off x="6454298" y="3877216"/>
            <a:ext cx="1580459" cy="13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sms icon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45" y="1400740"/>
            <a:ext cx="1036093" cy="1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0509" y="5220364"/>
            <a:ext cx="25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Door Kept Open For More than Normal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3544" y="5259499"/>
            <a:ext cx="2323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Door Forcefully Opened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2710" y="5259499"/>
            <a:ext cx="2323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Threats and Casualties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5821" y="5200982"/>
            <a:ext cx="2323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Dead Man Zone Violation</a:t>
            </a:r>
          </a:p>
        </p:txBody>
      </p:sp>
      <p:pic>
        <p:nvPicPr>
          <p:cNvPr id="22" name="Picture 2" descr="Related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3979937"/>
            <a:ext cx="1582941" cy="10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8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3862" y="3661714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Integrated Solutions </a:t>
            </a: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246215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Effective Patient Management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3221758" y="3167404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86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with Patient Management Software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/>
          <a:stretch/>
        </p:blipFill>
        <p:spPr bwMode="auto">
          <a:xfrm>
            <a:off x="188912" y="1219146"/>
            <a:ext cx="10397105" cy="52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93496" y="2372139"/>
            <a:ext cx="1457739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Patient management software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7966" y="3498519"/>
            <a:ext cx="3048000" cy="71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Third Party Patient Management Software</a:t>
            </a:r>
          </a:p>
        </p:txBody>
      </p:sp>
    </p:spTree>
    <p:extLst>
      <p:ext uri="{BB962C8B-B14F-4D97-AF65-F5344CB8AC3E}">
        <p14:creationId xmlns:p14="http://schemas.microsoft.com/office/powerpoint/2010/main" val="254687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400" dirty="0">
                <a:solidFill>
                  <a:srgbClr val="FEFEFE"/>
                </a:solidFill>
              </a:rPr>
              <a:t>Centralized Time-Attendance Management and Payroll Integration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/>
          <a:stretch/>
        </p:blipFill>
        <p:spPr bwMode="auto">
          <a:xfrm>
            <a:off x="188912" y="1219146"/>
            <a:ext cx="10397105" cy="52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7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For Cashless Cafeteria Expenses 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052" y="6149335"/>
            <a:ext cx="5444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need of carrying change everywhere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3107" y="1771360"/>
            <a:ext cx="3888333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Pre-paid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Smart Card to Store Balance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Recharge As and When Needed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05949" y="1771360"/>
            <a:ext cx="4289449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Post-paid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Through Fingerprint, RFID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Define Maximum Credit Permitted per User per Month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16" name="Picture 2" descr="Image result for prepaid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6" y="3444950"/>
            <a:ext cx="27908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postpaid transaction icon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60" y="3118518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5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3187" y="3561351"/>
            <a:ext cx="32639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Hygiene</a:t>
            </a:r>
          </a:p>
          <a:p>
            <a:endParaRPr lang="en-US" dirty="0"/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246216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Effective Patient Management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55" y="3324040"/>
            <a:ext cx="1044682" cy="10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25519"/>
            <a:ext cx="12192000" cy="58477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defTabSz="914400">
              <a:defRPr/>
            </a:pPr>
            <a:r>
              <a:rPr lang="en-US" sz="3200" b="1" kern="0" dirty="0">
                <a:solidFill>
                  <a:schemeClr val="bg1"/>
                </a:solidFill>
                <a:latin typeface="Swis721 Cn BT" pitchFamily="34" charset="0"/>
              </a:rPr>
              <a:t>MATRIX PEOPLE MOBILITY SOLUTION FOR  HEALTHCARE </a:t>
            </a:r>
          </a:p>
        </p:txBody>
      </p:sp>
    </p:spTree>
    <p:extLst>
      <p:ext uri="{BB962C8B-B14F-4D97-AF65-F5344CB8AC3E}">
        <p14:creationId xmlns:p14="http://schemas.microsoft.com/office/powerpoint/2010/main" val="1453603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Contact less Biometric Reader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40" y="6076853"/>
            <a:ext cx="575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hygiene is your prime necessity </a:t>
            </a:r>
          </a:p>
        </p:txBody>
      </p:sp>
      <p:pic>
        <p:nvPicPr>
          <p:cNvPr id="7" name="Picture 2" descr="C:\Users\user1\Google Drive\COSEC\PRODUCT PHOTOS\DOOR Series\COSEC DOOR PVR with Handgu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16" y="1526336"/>
            <a:ext cx="2050908" cy="38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1\Google Drive\COSEC\PRODUCT PHOTOS\DOOR Series\COSEC DOOR PVR with 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68" y="1579666"/>
            <a:ext cx="3204770" cy="37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42179" y="1579666"/>
            <a:ext cx="276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COSEC DOOR PVR with Detachable Hand Guide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9329738" y="4938590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Contactless Technology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92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Track Cleaning Staff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091" y="6059385"/>
            <a:ext cx="857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sure the cleaning staff is regularly cleaning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Connector 18"/>
          <p:cNvCxnSpPr>
            <a:endCxn id="55" idx="0"/>
          </p:cNvCxnSpPr>
          <p:nvPr/>
        </p:nvCxnSpPr>
        <p:spPr>
          <a:xfrm>
            <a:off x="1490267" y="4882291"/>
            <a:ext cx="3366884" cy="37497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55" idx="0"/>
            <a:endCxn id="47" idx="1"/>
          </p:cNvCxnSpPr>
          <p:nvPr/>
        </p:nvCxnSpPr>
        <p:spPr>
          <a:xfrm flipV="1">
            <a:off x="4857151" y="3989722"/>
            <a:ext cx="3329297" cy="126754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797901" y="1688837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91350" y="1689078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9" y="1905482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0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3816271" y="1935930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90006" y="2205191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83455" y="2205432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08" y="2446954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9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6169205" y="2458642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8770594" y="3509232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664043" y="3509473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96" y="3750995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8186448" y="3715829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302888" y="5050673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Room1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96337" y="5050914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90" y="5292436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4718742" y="5257270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6" name="Straight Connector 55"/>
          <p:cNvCxnSpPr>
            <a:stCxn id="39" idx="2"/>
            <a:endCxn id="47" idx="1"/>
          </p:cNvCxnSpPr>
          <p:nvPr/>
        </p:nvCxnSpPr>
        <p:spPr>
          <a:xfrm>
            <a:off x="6307614" y="3006428"/>
            <a:ext cx="1878834" cy="98329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0" idx="2"/>
            <a:endCxn id="39" idx="2"/>
          </p:cNvCxnSpPr>
          <p:nvPr/>
        </p:nvCxnSpPr>
        <p:spPr>
          <a:xfrm>
            <a:off x="3954680" y="2483716"/>
            <a:ext cx="2352934" cy="52271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 descr="Image result for cleaning ma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6" y="3834812"/>
            <a:ext cx="796426" cy="10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1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3524" y="3653683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Un-Authorized Access </a:t>
            </a: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87" y="3322506"/>
            <a:ext cx="857250" cy="1047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9800" y="3284352"/>
            <a:ext cx="2031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Security </a:t>
            </a:r>
          </a:p>
          <a:p>
            <a:pPr algn="ctr"/>
            <a:r>
              <a:rPr lang="en-US" sz="2400" dirty="0"/>
              <a:t>of Assets and Patient </a:t>
            </a:r>
          </a:p>
        </p:txBody>
      </p:sp>
    </p:spTree>
    <p:extLst>
      <p:ext uri="{BB962C8B-B14F-4D97-AF65-F5344CB8AC3E}">
        <p14:creationId xmlns:p14="http://schemas.microsoft.com/office/powerpoint/2010/main" val="4212149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User, Zone and Time based Access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973" y="6024302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ensure there is no intrusion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7342" y="2322132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sauna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0378" y="4626588"/>
            <a:ext cx="270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only During Particular Time Period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08047" y="4627579"/>
            <a:ext cx="275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to Limited Areas</a:t>
            </a:r>
          </a:p>
        </p:txBody>
      </p:sp>
      <p:pic>
        <p:nvPicPr>
          <p:cNvPr id="44" name="Picture 8" descr="Image result for watch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24917"/>
            <a:ext cx="2087207" cy="20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Image result for u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29" y="1966317"/>
            <a:ext cx="2661261" cy="26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71" y="1966317"/>
            <a:ext cx="2899868" cy="289986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286286" y="4620521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Define Zone for Users</a:t>
            </a:r>
          </a:p>
        </p:txBody>
      </p:sp>
    </p:spTree>
    <p:extLst>
      <p:ext uri="{BB962C8B-B14F-4D97-AF65-F5344CB8AC3E}">
        <p14:creationId xmlns:p14="http://schemas.microsoft.com/office/powerpoint/2010/main" val="3692115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2-Person Rule: Dual Authentication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594" y="6063764"/>
            <a:ext cx="917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Restrict Access in un-authorized zones like ICU, ICCU, Recovery Room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0966" y="2478157"/>
            <a:ext cx="2859088" cy="1961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88" y="2994716"/>
            <a:ext cx="649356" cy="12241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1338414" y="314049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66184" y="2478157"/>
            <a:ext cx="2859088" cy="1961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6590691" y="314049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0322" y="2602672"/>
            <a:ext cx="207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High Security Areas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5540" y="2638601"/>
            <a:ext cx="207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High Security Areas</a:t>
            </a:r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18" y="2379319"/>
            <a:ext cx="477080" cy="54251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76" y="2434467"/>
            <a:ext cx="5080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39" y="3108846"/>
            <a:ext cx="493589" cy="9871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0" y="3122098"/>
            <a:ext cx="493589" cy="987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9" y="3106690"/>
            <a:ext cx="493589" cy="987178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33" y="3013712"/>
            <a:ext cx="645681" cy="12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64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1020" y="3661715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Keep a check on visitors</a:t>
            </a: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/>
          <a:stretch/>
        </p:blipFill>
        <p:spPr>
          <a:xfrm>
            <a:off x="3357904" y="3345679"/>
            <a:ext cx="1219200" cy="10995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050" y="3345679"/>
            <a:ext cx="2690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Security </a:t>
            </a:r>
          </a:p>
          <a:p>
            <a:pPr algn="ctr"/>
            <a:r>
              <a:rPr lang="en-US" sz="2400" dirty="0"/>
              <a:t>of Assets and Patient </a:t>
            </a:r>
          </a:p>
        </p:txBody>
      </p:sp>
    </p:spTree>
    <p:extLst>
      <p:ext uri="{BB962C8B-B14F-4D97-AF65-F5344CB8AC3E}">
        <p14:creationId xmlns:p14="http://schemas.microsoft.com/office/powerpoint/2010/main" val="37762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rgbClr val="FEFEFE"/>
                </a:solidFill>
              </a:rPr>
              <a:t>Visitor</a:t>
            </a:r>
            <a:r>
              <a:rPr lang="en-US" sz="2400" dirty="0">
                <a:solidFill>
                  <a:srgbClr val="FEFEFE"/>
                </a:solidFill>
              </a:rPr>
              <a:t> </a:t>
            </a:r>
            <a:r>
              <a:rPr lang="en-US" sz="2800" dirty="0">
                <a:solidFill>
                  <a:srgbClr val="FEFEFE"/>
                </a:solidFill>
              </a:rPr>
              <a:t>Pass</a:t>
            </a:r>
            <a:r>
              <a:rPr lang="en-US" sz="2400" dirty="0">
                <a:solidFill>
                  <a:srgbClr val="FEFEFE"/>
                </a:solidFill>
              </a:rPr>
              <a:t> </a:t>
            </a:r>
            <a:r>
              <a:rPr lang="en-US" sz="2800" dirty="0">
                <a:solidFill>
                  <a:srgbClr val="FEFEFE"/>
                </a:solidFill>
              </a:rPr>
              <a:t>and</a:t>
            </a:r>
            <a:r>
              <a:rPr lang="en-US" sz="2400" dirty="0">
                <a:solidFill>
                  <a:srgbClr val="FEFEFE"/>
                </a:solidFill>
              </a:rPr>
              <a:t> </a:t>
            </a:r>
            <a:r>
              <a:rPr lang="en-US" sz="2800" dirty="0">
                <a:solidFill>
                  <a:srgbClr val="FEFEFE"/>
                </a:solidFill>
              </a:rPr>
              <a:t>Validity</a:t>
            </a:r>
            <a:endParaRPr lang="en-US" sz="3600" b="1" dirty="0">
              <a:solidFill>
                <a:srgbClr val="FEFEFE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7" y="2242385"/>
            <a:ext cx="1856409" cy="2721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297" y="5830965"/>
            <a:ext cx="272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Visitor Pass Creation and Integrations</a:t>
            </a:r>
            <a:endParaRPr lang="en-IN" dirty="0"/>
          </a:p>
        </p:txBody>
      </p:sp>
      <p:pic>
        <p:nvPicPr>
          <p:cNvPr id="13" name="Picture 7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74" y="2855354"/>
            <a:ext cx="2641872" cy="26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37" y="3187004"/>
            <a:ext cx="2403100" cy="24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2692">
            <a:off x="5282704" y="3577804"/>
            <a:ext cx="286862" cy="42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393234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Visitor Pass Surrender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9602697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Reports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8585721" y="1730411"/>
            <a:ext cx="2934445" cy="384604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>
                <a:solidFill>
                  <a:srgbClr val="000000"/>
                </a:solidFill>
              </a:rPr>
              <a:t>Reports on:</a:t>
            </a:r>
          </a:p>
          <a:p>
            <a:endParaRPr lang="en-US" sz="2000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Punch Details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Access Denied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Pre-registered Visitors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Pass Validity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enrolment Status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19" name="Picture 20" descr="http://www.iconsdb.com/icons/preview/black/report-x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14">
            <a:off x="10387140" y="4492447"/>
            <a:ext cx="889048" cy="8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3517769" y="1445633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48828" y="1588106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1677929"/>
            <a:ext cx="759309" cy="7593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0" y="2646675"/>
            <a:ext cx="708507" cy="7085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3602933"/>
            <a:ext cx="812178" cy="8121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5" y="4677700"/>
            <a:ext cx="753735" cy="7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4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Limited Access Permission for Visitors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227" y="6087193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Decide where the visitors will be allowed access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0850" y="2394226"/>
            <a:ext cx="2859088" cy="1961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72" y="2910785"/>
            <a:ext cx="649356" cy="12241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1548298" y="3056559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202232" y="2394226"/>
            <a:ext cx="2859088" cy="1961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7509680" y="3056559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04" y="2983128"/>
            <a:ext cx="645681" cy="12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55" y="2394226"/>
            <a:ext cx="5080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76" y="2368275"/>
            <a:ext cx="477080" cy="54251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1" y="3029279"/>
            <a:ext cx="493589" cy="987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23" y="3029279"/>
            <a:ext cx="493589" cy="9871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6084" y="2459731"/>
            <a:ext cx="118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Sensitive Rooms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90607" y="2459731"/>
            <a:ext cx="143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Ward Rooms </a:t>
            </a:r>
          </a:p>
        </p:txBody>
      </p:sp>
    </p:spTree>
    <p:extLst>
      <p:ext uri="{BB962C8B-B14F-4D97-AF65-F5344CB8AC3E}">
        <p14:creationId xmlns:p14="http://schemas.microsoft.com/office/powerpoint/2010/main" val="283330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3187" y="3561351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Safety measures</a:t>
            </a: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86" y="3354973"/>
            <a:ext cx="1059087" cy="10590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1050" y="3345679"/>
            <a:ext cx="2690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Security </a:t>
            </a:r>
          </a:p>
          <a:p>
            <a:pPr algn="ctr"/>
            <a:r>
              <a:rPr lang="en-US" sz="2400" dirty="0"/>
              <a:t>of Assets and Patient </a:t>
            </a:r>
          </a:p>
        </p:txBody>
      </p:sp>
    </p:spTree>
    <p:extLst>
      <p:ext uri="{BB962C8B-B14F-4D97-AF65-F5344CB8AC3E}">
        <p14:creationId xmlns:p14="http://schemas.microsoft.com/office/powerpoint/2010/main" val="313144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boom ba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13040" r="1801" b="9102"/>
          <a:stretch/>
        </p:blipFill>
        <p:spPr bwMode="auto">
          <a:xfrm flipH="1">
            <a:off x="3186596" y="3550426"/>
            <a:ext cx="1403749" cy="9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ripod access control syst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4660" r="23394" b="5462"/>
          <a:stretch/>
        </p:blipFill>
        <p:spPr bwMode="auto">
          <a:xfrm>
            <a:off x="4157088" y="4779690"/>
            <a:ext cx="946995" cy="1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with Other Hardware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62" y="2098781"/>
            <a:ext cx="1583635" cy="10847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50" y="3262061"/>
            <a:ext cx="1094990" cy="13196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3" y="4901937"/>
            <a:ext cx="1208958" cy="1140921"/>
          </a:xfrm>
          <a:prstGeom prst="rect">
            <a:avLst/>
          </a:prstGeom>
        </p:spPr>
      </p:pic>
      <p:pic>
        <p:nvPicPr>
          <p:cNvPr id="1026" name="Picture 2" descr="Image result for magnetic lo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80" y="2143746"/>
            <a:ext cx="1567621" cy="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434074" y="208126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367305" y="351635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5" idx="5"/>
            <a:endCxn id="46" idx="1"/>
          </p:cNvCxnSpPr>
          <p:nvPr/>
        </p:nvCxnSpPr>
        <p:spPr>
          <a:xfrm flipV="1">
            <a:off x="7434074" y="5835126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472510" y="2098781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564888" y="3529736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54069" y="1869226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 Detector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7300" y="3269699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Alarm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34790" y="5650460"/>
            <a:ext cx="22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Surveillance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765" y="3336449"/>
            <a:ext cx="171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Boom Barriers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7323" y="1935136"/>
            <a:ext cx="228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 Door Lock</a:t>
            </a:r>
          </a:p>
        </p:txBody>
      </p:sp>
      <p:sp>
        <p:nvSpPr>
          <p:cNvPr id="9" name="Hexagon 8"/>
          <p:cNvSpPr/>
          <p:nvPr/>
        </p:nvSpPr>
        <p:spPr>
          <a:xfrm rot="5400000">
            <a:off x="4749153" y="3095691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 rot="5400000">
            <a:off x="3821060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 rot="5400000">
            <a:off x="5682384" y="1666694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 rot="5400000">
            <a:off x="5682383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 rot="5400000">
            <a:off x="6615614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exagon 56"/>
          <p:cNvSpPr/>
          <p:nvPr/>
        </p:nvSpPr>
        <p:spPr>
          <a:xfrm rot="5400000">
            <a:off x="3807942" y="1666695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exagon 57"/>
          <p:cNvSpPr/>
          <p:nvPr/>
        </p:nvSpPr>
        <p:spPr>
          <a:xfrm rot="5400000">
            <a:off x="2887921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417397" y="5847075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692587" y="5641030"/>
            <a:ext cx="140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Tripod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r="22954"/>
          <a:stretch/>
        </p:blipFill>
        <p:spPr>
          <a:xfrm>
            <a:off x="5238910" y="3319331"/>
            <a:ext cx="761249" cy="12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7706" y="2576382"/>
            <a:ext cx="6215450" cy="13608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r>
              <a:rPr lang="en-US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2576383"/>
            <a:ext cx="197707" cy="135924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4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4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person opening do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66" y="1918787"/>
            <a:ext cx="371992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rgbClr val="FEFEFE"/>
                </a:solidFill>
              </a:rPr>
              <a:t>Prompt Response on Casualties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167" y="6172452"/>
            <a:ext cx="650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SMS and Email Alerts to Respond Quickly on situations</a:t>
            </a:r>
            <a:endParaRPr lang="en-IN" dirty="0"/>
          </a:p>
        </p:txBody>
      </p:sp>
      <p:pic>
        <p:nvPicPr>
          <p:cNvPr id="2050" name="Picture 2" descr="Image result for open do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41889"/>
            <a:ext cx="151490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reat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5" y="1964992"/>
            <a:ext cx="2557739" cy="25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sms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10" descr="Image result for sms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12" descr="Image result for sms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64" name="Picture 16" descr="Image result for sms icon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45" y="1400740"/>
            <a:ext cx="1036093" cy="1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4699262"/>
            <a:ext cx="276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Kept Open For More than Normal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2391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Forcefully Opened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3950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Threats and Casualties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92705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Dead Man Zone Violation</a:t>
            </a: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7" y="243683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30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ashl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7634"/>
          <a:stretch/>
        </p:blipFill>
        <p:spPr bwMode="auto">
          <a:xfrm>
            <a:off x="5282972" y="4304034"/>
            <a:ext cx="1170884" cy="11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</a:rPr>
              <a:t>Benefits with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&quot;No&quot; Symbol 26"/>
          <p:cNvSpPr/>
          <p:nvPr/>
        </p:nvSpPr>
        <p:spPr>
          <a:xfrm>
            <a:off x="1305080" y="4371480"/>
            <a:ext cx="1107030" cy="1007030"/>
          </a:xfrm>
          <a:prstGeom prst="noSmoking">
            <a:avLst>
              <a:gd name="adj" fmla="val 7691"/>
            </a:avLst>
          </a:prstGeom>
          <a:solidFill>
            <a:srgbClr val="FF575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ERRORS</a:t>
            </a:r>
          </a:p>
        </p:txBody>
      </p:sp>
      <p:sp>
        <p:nvSpPr>
          <p:cNvPr id="7" name="Oval 6"/>
          <p:cNvSpPr/>
          <p:nvPr/>
        </p:nvSpPr>
        <p:spPr>
          <a:xfrm>
            <a:off x="107275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8818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4099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75322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67497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782" y="3175196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Productivity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0948" y="3178214"/>
            <a:ext cx="225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Automate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Process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2595" y="3175196"/>
            <a:ext cx="277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Safety and Security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169" y="5804758"/>
            <a:ext cx="16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Reduce Payroll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Errors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87106" y="5804758"/>
            <a:ext cx="1560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Higher Patient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Satisfaction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1394870" y="1708195"/>
            <a:ext cx="972578" cy="11052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08" y="1779324"/>
            <a:ext cx="1051986" cy="9173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1" y="1833264"/>
            <a:ext cx="906919" cy="938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1" y="4371480"/>
            <a:ext cx="956034" cy="95603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71747" y="4087497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46576" y="5804757"/>
            <a:ext cx="226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Cashless Management</a:t>
            </a:r>
          </a:p>
        </p:txBody>
      </p:sp>
    </p:spTree>
    <p:extLst>
      <p:ext uri="{BB962C8B-B14F-4D97-AF65-F5344CB8AC3E}">
        <p14:creationId xmlns:p14="http://schemas.microsoft.com/office/powerpoint/2010/main" val="3664895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Matrix Time-Attendance Solution for Sir Ganga Ram Hospital</a:t>
            </a:r>
            <a:endParaRPr lang="en-US" sz="28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12" y="1259543"/>
            <a:ext cx="5094288" cy="88227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r>
              <a:rPr lang="en-US" sz="1800" i="0" dirty="0">
                <a:solidFill>
                  <a:schemeClr val="tx1"/>
                </a:solidFill>
              </a:rPr>
              <a:t>     </a:t>
            </a:r>
          </a:p>
          <a:p>
            <a:endParaRPr lang="en-US" sz="1800" b="1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12" y="2141818"/>
            <a:ext cx="5094288" cy="1061576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Technology: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Fingerprint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Smart card 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12" y="3200400"/>
            <a:ext cx="5094288" cy="1354129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Matrix Offering:</a:t>
            </a: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Devices: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Users : 6000</a:t>
            </a:r>
            <a:r>
              <a:rPr lang="en-US" sz="1800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0" y="1259543"/>
            <a:ext cx="5994400" cy="5204757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Solutions Offered: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</a:rPr>
              <a:t>Palm Vein Reader with Time-Attendance Modules for 6000 employees in the Hospital.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" y="4554529"/>
            <a:ext cx="5092700" cy="186786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Benefits:</a:t>
            </a: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Managing shifts and attendance and thus tracking regularities of employees.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Capturing biometric attendance of all employees has smoothened HR’s task.  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b="1" i="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800" i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346" y="1631398"/>
            <a:ext cx="2858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Time-Attendance Solution 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94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Clientele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12140"/>
              </p:ext>
            </p:extLst>
          </p:nvPr>
        </p:nvGraphicFramePr>
        <p:xfrm>
          <a:off x="286786" y="2398643"/>
          <a:ext cx="11291888" cy="3180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388">
                  <a:extLst>
                    <a:ext uri="{9D8B030D-6E8A-4147-A177-3AD203B41FA5}">
                      <a16:colId xmlns:a16="http://schemas.microsoft.com/office/drawing/2014/main" val="3860083742"/>
                    </a:ext>
                  </a:extLst>
                </a:gridCol>
                <a:gridCol w="4450556">
                  <a:extLst>
                    <a:ext uri="{9D8B030D-6E8A-4147-A177-3AD203B41FA5}">
                      <a16:colId xmlns:a16="http://schemas.microsoft.com/office/drawing/2014/main" val="3706415328"/>
                    </a:ext>
                  </a:extLst>
                </a:gridCol>
                <a:gridCol w="1150144">
                  <a:extLst>
                    <a:ext uri="{9D8B030D-6E8A-4147-A177-3AD203B41FA5}">
                      <a16:colId xmlns:a16="http://schemas.microsoft.com/office/drawing/2014/main" val="3455042024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69039741"/>
                    </a:ext>
                  </a:extLst>
                </a:gridCol>
              </a:tblGrid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rPr>
                        <a:t>Apollo Health &amp; Lifestyle Ltd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(Delhi)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Omega Healthcare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(Bangalore)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53321"/>
                  </a:ext>
                </a:extLst>
              </a:tr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Narayana Multispecialty Hospital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(WB)</a:t>
                      </a:r>
                      <a:endParaRPr lang="en-US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MIOT International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(Chennai)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39580"/>
                  </a:ext>
                </a:extLst>
              </a:tr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SKS Hospitals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(Tamil Nadu)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Solace Hospitals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(Vadodara)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2184"/>
                  </a:ext>
                </a:extLst>
              </a:tr>
            </a:tbl>
          </a:graphicData>
        </a:graphic>
      </p:graphicFrame>
      <p:pic>
        <p:nvPicPr>
          <p:cNvPr id="2050" name="Picture 2" descr="Image result for miot international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35275" r="6869" b="35971"/>
          <a:stretch/>
        </p:blipFill>
        <p:spPr bwMode="auto">
          <a:xfrm>
            <a:off x="5982424" y="3697356"/>
            <a:ext cx="1063487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03" y="4608326"/>
            <a:ext cx="1002402" cy="892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" r="70061" b="21276"/>
          <a:stretch/>
        </p:blipFill>
        <p:spPr>
          <a:xfrm>
            <a:off x="5982425" y="4649782"/>
            <a:ext cx="914400" cy="809990"/>
          </a:xfrm>
          <a:prstGeom prst="rect">
            <a:avLst/>
          </a:prstGeom>
        </p:spPr>
      </p:pic>
      <p:pic>
        <p:nvPicPr>
          <p:cNvPr id="2052" name="Picture 4" descr="Image result for omega healthcar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24" y="2528465"/>
            <a:ext cx="1013791" cy="68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60" y="2486696"/>
            <a:ext cx="834887" cy="771435"/>
          </a:xfrm>
          <a:prstGeom prst="rect">
            <a:avLst/>
          </a:prstGeom>
        </p:spPr>
      </p:pic>
      <p:pic>
        <p:nvPicPr>
          <p:cNvPr id="5122" name="Picture 2" descr="Image result for IQ City Hospitals log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1" r="76907" b="39065"/>
          <a:stretch/>
        </p:blipFill>
        <p:spPr bwMode="auto">
          <a:xfrm>
            <a:off x="428547" y="3524265"/>
            <a:ext cx="731018" cy="8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1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 COSEC Product Range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663962" y="1748349"/>
            <a:ext cx="1844386" cy="3886224"/>
          </a:xfrm>
          <a:prstGeom prst="rect">
            <a:avLst/>
          </a:prstGeom>
        </p:spPr>
      </p:pic>
      <p:pic>
        <p:nvPicPr>
          <p:cNvPr id="8" name="Picture 7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88" y="1353163"/>
            <a:ext cx="2094516" cy="43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54" y="1995059"/>
            <a:ext cx="1383142" cy="3640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06" y="2966937"/>
            <a:ext cx="2440211" cy="2667636"/>
          </a:xfrm>
          <a:prstGeom prst="rect">
            <a:avLst/>
          </a:prstGeom>
        </p:spPr>
      </p:pic>
      <p:sp>
        <p:nvSpPr>
          <p:cNvPr id="12" name="TextBox 31"/>
          <p:cNvSpPr txBox="1"/>
          <p:nvPr/>
        </p:nvSpPr>
        <p:spPr>
          <a:xfrm>
            <a:off x="828029" y="5821005"/>
            <a:ext cx="159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VEGA Series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3835024" y="5821005"/>
            <a:ext cx="181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DOOR Series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6646461" y="5821005"/>
            <a:ext cx="16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PATH Series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9783262" y="5821005"/>
            <a:ext cx="135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ARC Series</a:t>
            </a:r>
          </a:p>
        </p:txBody>
      </p:sp>
    </p:spTree>
    <p:extLst>
      <p:ext uri="{BB962C8B-B14F-4D97-AF65-F5344CB8AC3E}">
        <p14:creationId xmlns:p14="http://schemas.microsoft.com/office/powerpoint/2010/main" val="2516992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Matrix COSEC Solutions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86593" y="3383475"/>
            <a:ext cx="8305166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29302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02067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184783" y="1592083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15207" y="1483965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851669" y="1705127"/>
            <a:ext cx="1124844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4037" y="2919482"/>
            <a:ext cx="18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cs typeface="Browallia New" pitchFamily="34" charset="-34"/>
              </a:rPr>
              <a:t>Time-Attendance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491" t="16927" r="50146" b="10417"/>
          <a:stretch/>
        </p:blipFill>
        <p:spPr>
          <a:xfrm>
            <a:off x="851669" y="3783379"/>
            <a:ext cx="1124844" cy="95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669280" y="4928381"/>
            <a:ext cx="1489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Roster</a:t>
            </a:r>
            <a:r>
              <a:rPr lang="en-IN" sz="2000" i="0" dirty="0">
                <a:solidFill>
                  <a:srgbClr val="FF000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1904" t="16927" r="3294" b="10417"/>
          <a:stretch/>
        </p:blipFill>
        <p:spPr>
          <a:xfrm>
            <a:off x="8678680" y="1705127"/>
            <a:ext cx="1184883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5"/>
          <a:srcRect l="19059" t="18229" r="36237" b="8855"/>
          <a:stretch/>
        </p:blipFill>
        <p:spPr>
          <a:xfrm>
            <a:off x="2837617" y="3780232"/>
            <a:ext cx="1107465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4671645" y="3780232"/>
            <a:ext cx="1076002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/>
          <a:srcRect l="23451" t="19270" r="32528" b="8855"/>
          <a:stretch/>
        </p:blipFill>
        <p:spPr>
          <a:xfrm>
            <a:off x="6703442" y="1705127"/>
            <a:ext cx="1048293" cy="104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9881" t="19396" r="35386" b="7192"/>
          <a:stretch/>
        </p:blipFill>
        <p:spPr>
          <a:xfrm>
            <a:off x="4671645" y="1705127"/>
            <a:ext cx="1076002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2987" t="16586" r="42468" b="9760"/>
          <a:stretch/>
        </p:blipFill>
        <p:spPr>
          <a:xfrm>
            <a:off x="2837618" y="1705127"/>
            <a:ext cx="1107465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9" y="3780232"/>
            <a:ext cx="1047306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544460" y="2907744"/>
            <a:ext cx="179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Access</a:t>
            </a:r>
            <a:r>
              <a:rPr lang="en-IN" sz="2000" i="0" dirty="0">
                <a:solidFill>
                  <a:srgbClr val="00B05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Control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74842" y="2745798"/>
            <a:ext cx="201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Visitor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0758" y="2723280"/>
            <a:ext cx="2052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Cafeteria</a:t>
            </a:r>
            <a:r>
              <a:rPr lang="en-IN" sz="2000" i="0" dirty="0">
                <a:solidFill>
                  <a:schemeClr val="accent5">
                    <a:lumMod val="75000"/>
                  </a:schemeClr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94364" y="2745147"/>
            <a:ext cx="2014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Contract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Workers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13826" y="4928381"/>
            <a:ext cx="144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Job Processing and Costing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94365" y="5090862"/>
            <a:ext cx="148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Employee Self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8016" y="5138931"/>
            <a:ext cx="241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cs typeface="Browallia New" pitchFamily="34" charset="-34"/>
              </a:rPr>
              <a:t>Vehicle Access Management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554" b="14348"/>
          <a:stretch/>
        </p:blipFill>
        <p:spPr>
          <a:xfrm>
            <a:off x="8678679" y="3780233"/>
            <a:ext cx="1184884" cy="95330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399150" y="5090861"/>
            <a:ext cx="196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Visit Management</a:t>
            </a:r>
          </a:p>
        </p:txBody>
      </p:sp>
    </p:spTree>
    <p:extLst>
      <p:ext uri="{BB962C8B-B14F-4D97-AF65-F5344CB8AC3E}">
        <p14:creationId xmlns:p14="http://schemas.microsoft.com/office/powerpoint/2010/main" val="495994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32561"/>
            <a:ext cx="12192000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42" y="3393698"/>
            <a:ext cx="378927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8" y="3393698"/>
            <a:ext cx="3613149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9278632" y="6143272"/>
            <a:ext cx="186127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Manufacturing Unit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13713" y="6179769"/>
            <a:ext cx="118532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R&amp;D Center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5" y="3393699"/>
            <a:ext cx="336189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Oval 18"/>
          <p:cNvSpPr/>
          <p:nvPr/>
        </p:nvSpPr>
        <p:spPr>
          <a:xfrm>
            <a:off x="1732088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1991</a:t>
            </a:r>
          </a:p>
        </p:txBody>
      </p:sp>
      <p:sp>
        <p:nvSpPr>
          <p:cNvPr id="20" name="Oval 19"/>
          <p:cNvSpPr/>
          <p:nvPr/>
        </p:nvSpPr>
        <p:spPr>
          <a:xfrm>
            <a:off x="3350744" y="134850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60+</a:t>
            </a:r>
          </a:p>
        </p:txBody>
      </p:sp>
      <p:sp>
        <p:nvSpPr>
          <p:cNvPr id="21" name="Oval 20"/>
          <p:cNvSpPr/>
          <p:nvPr/>
        </p:nvSpPr>
        <p:spPr>
          <a:xfrm>
            <a:off x="4969400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40+</a:t>
            </a:r>
          </a:p>
        </p:txBody>
      </p:sp>
      <p:sp>
        <p:nvSpPr>
          <p:cNvPr id="22" name="Oval 21"/>
          <p:cNvSpPr/>
          <p:nvPr/>
        </p:nvSpPr>
        <p:spPr>
          <a:xfrm>
            <a:off x="6588056" y="1331072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500+</a:t>
            </a:r>
          </a:p>
        </p:txBody>
      </p:sp>
      <p:sp>
        <p:nvSpPr>
          <p:cNvPr id="23" name="Oval 22"/>
          <p:cNvSpPr/>
          <p:nvPr/>
        </p:nvSpPr>
        <p:spPr>
          <a:xfrm>
            <a:off x="8206712" y="132738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400+</a:t>
            </a:r>
          </a:p>
        </p:txBody>
      </p:sp>
      <p:sp>
        <p:nvSpPr>
          <p:cNvPr id="24" name="Oval 23"/>
          <p:cNvSpPr/>
          <p:nvPr/>
        </p:nvSpPr>
        <p:spPr>
          <a:xfrm>
            <a:off x="9825368" y="134545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25+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2551" y="2459007"/>
            <a:ext cx="147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We Established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7632" y="2459007"/>
            <a:ext cx="17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Products</a:t>
            </a:r>
          </a:p>
          <a:p>
            <a:pPr algn="ctr"/>
            <a:r>
              <a:rPr lang="en-US" dirty="0"/>
              <a:t>Telecom &amp; Security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180" y="2459007"/>
            <a:ext cx="124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Countries we Present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9596" y="2458936"/>
            <a:ext cx="160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Channel Partners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02000" y="2456464"/>
            <a:ext cx="1644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No. of Employees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43421" y="2434974"/>
            <a:ext cx="180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Awards and Achievements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74576" y="6483080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A6B8"/>
                </a:solidFill>
              </a:rPr>
              <a:t>www.MatrixSecuSol.com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993660" y="6184053"/>
            <a:ext cx="159441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Corporate Office</a:t>
            </a:r>
          </a:p>
        </p:txBody>
      </p:sp>
    </p:spTree>
    <p:extLst>
      <p:ext uri="{BB962C8B-B14F-4D97-AF65-F5344CB8AC3E}">
        <p14:creationId xmlns:p14="http://schemas.microsoft.com/office/powerpoint/2010/main" val="1202048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30" y="2202960"/>
            <a:ext cx="2140318" cy="2123528"/>
          </a:xfrm>
          <a:prstGeom prst="rect">
            <a:avLst/>
          </a:prstGeom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87479" y="4923145"/>
            <a:ext cx="287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Security of Assets and Patients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09882" y="4923145"/>
            <a:ext cx="472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dirty="0"/>
              <a:t>Effective Patient Management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0" y="2614614"/>
            <a:ext cx="857498" cy="1035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82" y="2298190"/>
            <a:ext cx="3680378" cy="20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2988" y="5238973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Hygiene of Patient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7638" y="3707732"/>
            <a:ext cx="33775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Integrated Solutions 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16131" y="2186195"/>
            <a:ext cx="37990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Patient Attention 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2195668" y="4604622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9795" y="3270099"/>
            <a:ext cx="193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Effective Patient   Management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73987" y="5029111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15" y="4897165"/>
            <a:ext cx="1044682" cy="1044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36" y="1826101"/>
            <a:ext cx="1111528" cy="1111528"/>
          </a:xfrm>
          <a:prstGeom prst="rect">
            <a:avLst/>
          </a:prstGeom>
        </p:spPr>
      </p:pic>
      <p:pic>
        <p:nvPicPr>
          <p:cNvPr id="1026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3293749" y="3164989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4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6131" y="2160184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Un-Authorized Access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9732" y="3720538"/>
            <a:ext cx="35519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Keep a check on visitors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3987" y="5237279"/>
            <a:ext cx="27796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Safety measures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2195668" y="4604622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7693" y="3314756"/>
            <a:ext cx="189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Security </a:t>
            </a:r>
          </a:p>
          <a:p>
            <a:pPr algn="ctr"/>
            <a:r>
              <a:rPr lang="en-US" sz="2400" dirty="0"/>
              <a:t>of Assets and Patient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73987" y="5029111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96" y="1820975"/>
            <a:ext cx="857250" cy="1047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/>
          <a:stretch/>
        </p:blipFill>
        <p:spPr>
          <a:xfrm>
            <a:off x="3422401" y="3403837"/>
            <a:ext cx="1219200" cy="1099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11" y="4943398"/>
            <a:ext cx="1059087" cy="10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0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3862" y="3661715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Timely Patient Attention </a:t>
            </a: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284350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Effective Patient Management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09" y="3328751"/>
            <a:ext cx="1111528" cy="11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10837" r="13875" b="9511"/>
          <a:stretch/>
        </p:blipFill>
        <p:spPr>
          <a:xfrm flipH="1">
            <a:off x="9537987" y="2332383"/>
            <a:ext cx="2093537" cy="1158357"/>
          </a:xfrm>
          <a:prstGeom prst="rect">
            <a:avLst/>
          </a:prstGeom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Continuous Attention by Nurse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8912" y="1193800"/>
            <a:ext cx="11751297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75722" y="1364974"/>
            <a:ext cx="8825948" cy="2080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75722" y="3841473"/>
            <a:ext cx="8825948" cy="2080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27026"/>
          <a:stretch/>
        </p:blipFill>
        <p:spPr>
          <a:xfrm>
            <a:off x="3432313" y="2332383"/>
            <a:ext cx="755374" cy="1047425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2" y="2186609"/>
            <a:ext cx="649356" cy="12241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5" name="Picture 2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27026"/>
          <a:stretch/>
        </p:blipFill>
        <p:spPr>
          <a:xfrm>
            <a:off x="3319669" y="4806472"/>
            <a:ext cx="755374" cy="1047425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27026"/>
          <a:stretch/>
        </p:blipFill>
        <p:spPr>
          <a:xfrm>
            <a:off x="3931603" y="4800028"/>
            <a:ext cx="755374" cy="1047425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7" y="1762539"/>
            <a:ext cx="477080" cy="54251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8" name="Content Placeholder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2136788" y="2332383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2116911" y="469626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40" y="4106095"/>
            <a:ext cx="5080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01" y="2598528"/>
            <a:ext cx="1580584" cy="7421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497" y="1462709"/>
            <a:ext cx="1582788" cy="9693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10837" r="13875" b="9511"/>
          <a:stretch/>
        </p:blipFill>
        <p:spPr>
          <a:xfrm flipH="1">
            <a:off x="9546040" y="4848475"/>
            <a:ext cx="2093537" cy="1069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0" y="5012179"/>
            <a:ext cx="1580584" cy="7421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497" y="3830634"/>
            <a:ext cx="1582788" cy="1004228"/>
          </a:xfrm>
          <a:prstGeom prst="rect">
            <a:avLst/>
          </a:prstGeom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5" y="4661689"/>
            <a:ext cx="645681" cy="12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47925" y="6115855"/>
            <a:ext cx="1003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nurse would only be able to leave if another is available to replace her </a:t>
            </a:r>
          </a:p>
        </p:txBody>
      </p:sp>
      <p:pic>
        <p:nvPicPr>
          <p:cNvPr id="1026" name="Picture 2" descr="Image result for patient on bed ico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b="11854"/>
          <a:stretch/>
        </p:blipFill>
        <p:spPr bwMode="auto">
          <a:xfrm flipH="1">
            <a:off x="10076052" y="1340105"/>
            <a:ext cx="1555473" cy="10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atient on bed ico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b="11854"/>
          <a:stretch/>
        </p:blipFill>
        <p:spPr bwMode="auto">
          <a:xfrm flipH="1">
            <a:off x="10084104" y="3796838"/>
            <a:ext cx="1555473" cy="10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3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Nurse/Doctor Touring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9" y="6087388"/>
            <a:ext cx="857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Pre-scheduled visits to every ward by assigned doctors or nurses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/>
          <p:cNvCxnSpPr>
            <a:endCxn id="49" idx="0"/>
          </p:cNvCxnSpPr>
          <p:nvPr/>
        </p:nvCxnSpPr>
        <p:spPr>
          <a:xfrm>
            <a:off x="1490267" y="4882291"/>
            <a:ext cx="3366884" cy="37497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9" idx="0"/>
            <a:endCxn id="45" idx="1"/>
          </p:cNvCxnSpPr>
          <p:nvPr/>
        </p:nvCxnSpPr>
        <p:spPr>
          <a:xfrm flipV="1">
            <a:off x="4857151" y="3989722"/>
            <a:ext cx="3329297" cy="126754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97901" y="1688837"/>
            <a:ext cx="77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Ward Room4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91350" y="1689078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9" y="1905482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5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3816271" y="1935930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790006" y="2205191"/>
            <a:ext cx="77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Ward Room3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83455" y="2205432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08" y="2446954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1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6169205" y="2458642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8770594" y="3509232"/>
            <a:ext cx="77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Ward Room2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664043" y="3509473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96" y="3750995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8186448" y="3715829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302888" y="5050673"/>
            <a:ext cx="77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Ward Room1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196337" y="5050914"/>
            <a:ext cx="880399" cy="836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90" y="5292436"/>
            <a:ext cx="284327" cy="61627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9" name="Content Placeholder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4718742" y="5257270"/>
            <a:ext cx="276818" cy="54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>
            <a:stCxn id="41" idx="2"/>
            <a:endCxn id="45" idx="1"/>
          </p:cNvCxnSpPr>
          <p:nvPr/>
        </p:nvCxnSpPr>
        <p:spPr>
          <a:xfrm>
            <a:off x="6307614" y="3006428"/>
            <a:ext cx="1878834" cy="98329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5" idx="2"/>
            <a:endCxn id="41" idx="2"/>
          </p:cNvCxnSpPr>
          <p:nvPr/>
        </p:nvCxnSpPr>
        <p:spPr>
          <a:xfrm>
            <a:off x="3954680" y="2483716"/>
            <a:ext cx="2352934" cy="52271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2" name="Picture 5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27026"/>
          <a:stretch/>
        </p:blipFill>
        <p:spPr>
          <a:xfrm>
            <a:off x="656904" y="3930769"/>
            <a:ext cx="775252" cy="11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41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3453</TotalTime>
  <Words>716</Words>
  <Application>Microsoft Office PowerPoint</Application>
  <PresentationFormat>Widescreen</PresentationFormat>
  <Paragraphs>228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SimSun</vt:lpstr>
      <vt:lpstr>Arial</vt:lpstr>
      <vt:lpstr>Arial Narrow</vt:lpstr>
      <vt:lpstr>Browallia New</vt:lpstr>
      <vt:lpstr>Calibri</vt:lpstr>
      <vt:lpstr>Calibri Light</vt:lpstr>
      <vt:lpstr>Century Gothic</vt:lpstr>
      <vt:lpstr>Swis721 Cn BT</vt:lpstr>
      <vt:lpstr>Tahoma</vt:lpstr>
      <vt:lpstr>Times New Roman</vt:lpstr>
      <vt:lpstr>1_Office Theme</vt:lpstr>
      <vt:lpstr>2_Office Theme</vt:lpstr>
      <vt:lpstr>        Matrix People Mobility Solution for 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COSEC Solution for Hospitality</dc:title>
  <dc:creator>Megha Goswami</dc:creator>
  <cp:lastModifiedBy>Megha Goswami</cp:lastModifiedBy>
  <cp:revision>137</cp:revision>
  <dcterms:created xsi:type="dcterms:W3CDTF">2016-10-05T07:00:58Z</dcterms:created>
  <dcterms:modified xsi:type="dcterms:W3CDTF">2017-02-06T12:56:51Z</dcterms:modified>
</cp:coreProperties>
</file>